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Quattrocento"/>
      <p:regular r:id="rId25"/>
      <p:bold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Quattrocento-bold.fntdata"/><Relationship Id="rId25" Type="http://schemas.openxmlformats.org/officeDocument/2006/relationships/font" Target="fonts/Quattrocento-regular.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xml"/><Relationship Id="rId6" Type="http://schemas.openxmlformats.org/officeDocument/2006/relationships/slide" Target="slides/slide.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7" name="Shape 3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5" name="Shape 3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3" name="Shape 3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1" name="Shape 3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9" name="Shape 3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7" name="Shape 3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5" name="Shape 2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9" name="Shape 79"/>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0" name="Shape 8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81" name="Shape 81"/>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2" name="Shape 82"/>
        <p:cNvGrpSpPr/>
        <p:nvPr/>
      </p:nvGrpSpPr>
      <p:grpSpPr>
        <a:xfrm>
          <a:off x="0" y="0"/>
          <a:ext cx="0" cy="0"/>
          <a:chOff x="0" y="0"/>
          <a:chExt cx="0" cy="0"/>
        </a:xfrm>
      </p:grpSpPr>
      <p:sp>
        <p:nvSpPr>
          <p:cNvPr id="83" name="Shape 83"/>
          <p:cNvSpPr txBox="1"/>
          <p:nvPr>
            <p:ph type="title"/>
          </p:nvPr>
        </p:nvSpPr>
        <p:spPr>
          <a:xfrm rot="5400000">
            <a:off x="5267325" y="2600324"/>
            <a:ext cx="5105399" cy="188595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4" name="Shape 84"/>
          <p:cNvSpPr txBox="1"/>
          <p:nvPr>
            <p:ph idx="1" type="body"/>
          </p:nvPr>
        </p:nvSpPr>
        <p:spPr>
          <a:xfrm rot="5400000">
            <a:off x="1419225" y="790574"/>
            <a:ext cx="5105399" cy="5505450"/>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5" name="Shape 8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86" name="Shape 8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1" name="Shape 201"/>
        <p:cNvGrpSpPr/>
        <p:nvPr/>
      </p:nvGrpSpPr>
      <p:grpSpPr>
        <a:xfrm>
          <a:off x="0" y="0"/>
          <a:ext cx="0" cy="0"/>
          <a:chOff x="0" y="0"/>
          <a:chExt cx="0" cy="0"/>
        </a:xfrm>
      </p:grpSpPr>
      <p:sp>
        <p:nvSpPr>
          <p:cNvPr id="202" name="Shape 202"/>
          <p:cNvSpPr txBox="1"/>
          <p:nvPr>
            <p:ph type="ctrTitle"/>
          </p:nvPr>
        </p:nvSpPr>
        <p:spPr>
          <a:xfrm>
            <a:off x="779462" y="1447800"/>
            <a:ext cx="7678736" cy="1081088"/>
          </a:xfrm>
          <a:prstGeom prst="rect">
            <a:avLst/>
          </a:prstGeom>
          <a:noFill/>
          <a:ln>
            <a:noFill/>
          </a:ln>
        </p:spPr>
        <p:txBody>
          <a:bodyPr anchorCtr="0" anchor="b" bIns="91425" lIns="91425" rIns="91425" tIns="91425"/>
          <a:lstStyle>
            <a:lvl1pPr indent="0" lvl="0" marL="0" marR="0" rtl="0" algn="r">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203" name="Shape 203"/>
          <p:cNvSpPr txBox="1"/>
          <p:nvPr>
            <p:ph idx="1" type="subTitle"/>
          </p:nvPr>
        </p:nvSpPr>
        <p:spPr>
          <a:xfrm>
            <a:off x="4021137" y="2860675"/>
            <a:ext cx="4437062" cy="3114675"/>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folHlink"/>
              </a:buClr>
              <a:buFont typeface="Noto Symbol"/>
              <a:buNone/>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204" name="Shape 204"/>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5" name="Shape 205"/>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6" name="Shape 206"/>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9" name="Shape 89"/>
          <p:cNvSpPr txBox="1"/>
          <p:nvPr>
            <p:ph idx="1" type="body"/>
          </p:nvPr>
        </p:nvSpPr>
        <p:spPr>
          <a:xfrm rot="5400000">
            <a:off x="3200400" y="533400"/>
            <a:ext cx="4190999" cy="69341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90" name="Shape 9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91" name="Shape 91"/>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1792288" y="612775"/>
            <a:ext cx="5486399" cy="4114800"/>
          </a:xfrm>
          <a:prstGeom prst="rect">
            <a:avLst/>
          </a:prstGeom>
          <a:noFill/>
          <a:ln>
            <a:noFill/>
          </a:ln>
        </p:spPr>
      </p:sp>
      <p:sp>
        <p:nvSpPr>
          <p:cNvPr id="95" name="Shape 9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96" name="Shape 9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97" name="Shape 97"/>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02" name="Shape 102"/>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03" name="Shape 103"/>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
        <p:nvSpPr>
          <p:cNvPr id="105" name="Shape 10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06" name="Shape 10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09" name="Shape 109"/>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10" name="Shape 110"/>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4" name="Shape 11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6" name="Shape 11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18" name="Shape 118"/>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9" name="Shape 119"/>
        <p:cNvGrpSpPr/>
        <p:nvPr/>
      </p:nvGrpSpPr>
      <p:grpSpPr>
        <a:xfrm>
          <a:off x="0" y="0"/>
          <a:ext cx="0" cy="0"/>
          <a:chOff x="0" y="0"/>
          <a:chExt cx="0" cy="0"/>
        </a:xfrm>
      </p:grpSpPr>
      <p:sp>
        <p:nvSpPr>
          <p:cNvPr id="120" name="Shape 120"/>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21" name="Shape 121"/>
          <p:cNvSpPr txBox="1"/>
          <p:nvPr>
            <p:ph idx="1" type="body"/>
          </p:nvPr>
        </p:nvSpPr>
        <p:spPr>
          <a:xfrm>
            <a:off x="18288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2" type="body"/>
          </p:nvPr>
        </p:nvSpPr>
        <p:spPr>
          <a:xfrm>
            <a:off x="53721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24" name="Shape 124"/>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5" name="Shape 125"/>
        <p:cNvGrpSpPr/>
        <p:nvPr/>
      </p:nvGrpSpPr>
      <p:grpSpPr>
        <a:xfrm>
          <a:off x="0" y="0"/>
          <a:ext cx="0" cy="0"/>
          <a:chOff x="0" y="0"/>
          <a:chExt cx="0" cy="0"/>
        </a:xfrm>
      </p:grpSpPr>
      <p:sp>
        <p:nvSpPr>
          <p:cNvPr id="126" name="Shape 1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28" name="Shape 128"/>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29" name="Shape 129"/>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 name="Shape 14"/>
            <p:cNvSpPr txBox="1"/>
            <p:nvPr/>
          </p:nvSpPr>
          <p:spPr>
            <a:xfrm>
              <a:off x="458787"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 name="Shape 15"/>
            <p:cNvSpPr txBox="1"/>
            <p:nvPr/>
          </p:nvSpPr>
          <p:spPr>
            <a:xfrm>
              <a:off x="6096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 name="Shape 16"/>
            <p:cNvSpPr txBox="1"/>
            <p:nvPr/>
          </p:nvSpPr>
          <p:spPr>
            <a:xfrm>
              <a:off x="7620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0" name="Shape 20"/>
            <p:cNvSpPr txBox="1"/>
            <p:nvPr/>
          </p:nvSpPr>
          <p:spPr>
            <a:xfrm>
              <a:off x="1373187"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Shape 21"/>
            <p:cNvSpPr txBox="1"/>
            <p:nvPr/>
          </p:nvSpPr>
          <p:spPr>
            <a:xfrm>
              <a:off x="15240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 name="Shape 22"/>
            <p:cNvSpPr txBox="1"/>
            <p:nvPr/>
          </p:nvSpPr>
          <p:spPr>
            <a:xfrm>
              <a:off x="16764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6" name="Shape 26"/>
            <p:cNvSpPr txBox="1"/>
            <p:nvPr/>
          </p:nvSpPr>
          <p:spPr>
            <a:xfrm>
              <a:off x="2287586"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 name="Shape 27"/>
            <p:cNvSpPr txBox="1"/>
            <p:nvPr/>
          </p:nvSpPr>
          <p:spPr>
            <a:xfrm>
              <a:off x="24384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 name="Shape 28"/>
            <p:cNvSpPr txBox="1"/>
            <p:nvPr/>
          </p:nvSpPr>
          <p:spPr>
            <a:xfrm>
              <a:off x="25908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 name="Shape 32"/>
            <p:cNvSpPr txBox="1"/>
            <p:nvPr/>
          </p:nvSpPr>
          <p:spPr>
            <a:xfrm>
              <a:off x="32004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 name="Shape 33"/>
            <p:cNvSpPr txBox="1"/>
            <p:nvPr/>
          </p:nvSpPr>
          <p:spPr>
            <a:xfrm>
              <a:off x="33528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 name="Shape 37"/>
            <p:cNvSpPr txBox="1"/>
            <p:nvPr/>
          </p:nvSpPr>
          <p:spPr>
            <a:xfrm>
              <a:off x="3960812"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 name="Shape 38"/>
            <p:cNvSpPr txBox="1"/>
            <p:nvPr/>
          </p:nvSpPr>
          <p:spPr>
            <a:xfrm>
              <a:off x="41148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 name="Shape 39"/>
            <p:cNvSpPr txBox="1"/>
            <p:nvPr/>
          </p:nvSpPr>
          <p:spPr>
            <a:xfrm>
              <a:off x="42672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 name="Shape 43"/>
            <p:cNvSpPr txBox="1"/>
            <p:nvPr/>
          </p:nvSpPr>
          <p:spPr>
            <a:xfrm>
              <a:off x="4875212"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 name="Shape 44"/>
            <p:cNvSpPr txBox="1"/>
            <p:nvPr/>
          </p:nvSpPr>
          <p:spPr>
            <a:xfrm>
              <a:off x="50292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5" name="Shape 45"/>
            <p:cNvSpPr txBox="1"/>
            <p:nvPr/>
          </p:nvSpPr>
          <p:spPr>
            <a:xfrm>
              <a:off x="51816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9" name="Shape 49"/>
            <p:cNvSpPr txBox="1"/>
            <p:nvPr/>
          </p:nvSpPr>
          <p:spPr>
            <a:xfrm>
              <a:off x="5792787"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 name="Shape 50"/>
            <p:cNvSpPr txBox="1"/>
            <p:nvPr/>
          </p:nvSpPr>
          <p:spPr>
            <a:xfrm>
              <a:off x="59436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 name="Shape 51"/>
            <p:cNvSpPr txBox="1"/>
            <p:nvPr/>
          </p:nvSpPr>
          <p:spPr>
            <a:xfrm>
              <a:off x="60960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5" name="Shape 55"/>
            <p:cNvSpPr txBox="1"/>
            <p:nvPr/>
          </p:nvSpPr>
          <p:spPr>
            <a:xfrm>
              <a:off x="6707186"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6" name="Shape 56"/>
            <p:cNvSpPr txBox="1"/>
            <p:nvPr/>
          </p:nvSpPr>
          <p:spPr>
            <a:xfrm>
              <a:off x="68580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7" name="Shape 57"/>
            <p:cNvSpPr txBox="1"/>
            <p:nvPr/>
          </p:nvSpPr>
          <p:spPr>
            <a:xfrm>
              <a:off x="70104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 name="Shape 61"/>
            <p:cNvSpPr txBox="1"/>
            <p:nvPr/>
          </p:nvSpPr>
          <p:spPr>
            <a:xfrm>
              <a:off x="7621586"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 name="Shape 62"/>
            <p:cNvSpPr txBox="1"/>
            <p:nvPr/>
          </p:nvSpPr>
          <p:spPr>
            <a:xfrm>
              <a:off x="77724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 name="Shape 63"/>
            <p:cNvSpPr txBox="1"/>
            <p:nvPr/>
          </p:nvSpPr>
          <p:spPr>
            <a:xfrm>
              <a:off x="79248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 name="Shape 67"/>
            <p:cNvSpPr txBox="1"/>
            <p:nvPr/>
          </p:nvSpPr>
          <p:spPr>
            <a:xfrm>
              <a:off x="85344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8" name="Shape 68"/>
            <p:cNvSpPr txBox="1"/>
            <p:nvPr/>
          </p:nvSpPr>
          <p:spPr>
            <a:xfrm>
              <a:off x="8686800" y="9525"/>
              <a:ext cx="74611"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73" name="Shape 73"/>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74" name="Shape 74"/>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75" name="Shape 7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76" name="Shape 7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0" name="Shape 130"/>
        <p:cNvGrpSpPr/>
        <p:nvPr/>
      </p:nvGrpSpPr>
      <p:grpSpPr>
        <a:xfrm>
          <a:off x="0" y="0"/>
          <a:ext cx="0" cy="0"/>
          <a:chOff x="0" y="0"/>
          <a:chExt cx="0" cy="0"/>
        </a:xfrm>
      </p:grpSpPr>
      <p:grpSp>
        <p:nvGrpSpPr>
          <p:cNvPr id="131" name="Shape 131"/>
          <p:cNvGrpSpPr/>
          <p:nvPr/>
        </p:nvGrpSpPr>
        <p:grpSpPr>
          <a:xfrm>
            <a:off x="-3175" y="0"/>
            <a:ext cx="9147175" cy="6867525"/>
            <a:chOff x="-3175" y="0"/>
            <a:chExt cx="9147175" cy="6867525"/>
          </a:xfrm>
        </p:grpSpPr>
        <p:grpSp>
          <p:nvGrpSpPr>
            <p:cNvPr id="132" name="Shape 132"/>
            <p:cNvGrpSpPr/>
            <p:nvPr/>
          </p:nvGrpSpPr>
          <p:grpSpPr>
            <a:xfrm>
              <a:off x="-3175" y="0"/>
              <a:ext cx="9067799" cy="6867525"/>
              <a:chOff x="-3175" y="0"/>
              <a:chExt cx="9067799" cy="6867525"/>
            </a:xfrm>
          </p:grpSpPr>
          <p:sp>
            <p:nvSpPr>
              <p:cNvPr id="133" name="Shape 133"/>
              <p:cNvSpPr txBox="1"/>
              <p:nvPr/>
            </p:nvSpPr>
            <p:spPr>
              <a:xfrm>
                <a:off x="-3175"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4" name="Shape 134"/>
              <p:cNvSpPr txBox="1"/>
              <p:nvPr/>
            </p:nvSpPr>
            <p:spPr>
              <a:xfrm>
                <a:off x="14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5" name="Shape 135"/>
              <p:cNvSpPr txBox="1"/>
              <p:nvPr/>
            </p:nvSpPr>
            <p:spPr>
              <a:xfrm>
                <a:off x="30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6" name="Shape 136"/>
              <p:cNvSpPr txBox="1"/>
              <p:nvPr/>
            </p:nvSpPr>
            <p:spPr>
              <a:xfrm>
                <a:off x="45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7" name="Shape 137"/>
              <p:cNvSpPr txBox="1"/>
              <p:nvPr/>
            </p:nvSpPr>
            <p:spPr>
              <a:xfrm>
                <a:off x="60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8" name="Shape 138"/>
              <p:cNvSpPr txBox="1"/>
              <p:nvPr/>
            </p:nvSpPr>
            <p:spPr>
              <a:xfrm>
                <a:off x="75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9" name="Shape 139"/>
              <p:cNvSpPr txBox="1"/>
              <p:nvPr/>
            </p:nvSpPr>
            <p:spPr>
              <a:xfrm>
                <a:off x="91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0" name="Shape 140"/>
              <p:cNvSpPr txBox="1"/>
              <p:nvPr/>
            </p:nvSpPr>
            <p:spPr>
              <a:xfrm>
                <a:off x="106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1" name="Shape 141"/>
              <p:cNvSpPr txBox="1"/>
              <p:nvPr/>
            </p:nvSpPr>
            <p:spPr>
              <a:xfrm>
                <a:off x="121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2" name="Shape 142"/>
              <p:cNvSpPr txBox="1"/>
              <p:nvPr/>
            </p:nvSpPr>
            <p:spPr>
              <a:xfrm>
                <a:off x="136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3" name="Shape 143"/>
              <p:cNvSpPr txBox="1"/>
              <p:nvPr/>
            </p:nvSpPr>
            <p:spPr>
              <a:xfrm>
                <a:off x="152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4" name="Shape 144"/>
              <p:cNvSpPr txBox="1"/>
              <p:nvPr/>
            </p:nvSpPr>
            <p:spPr>
              <a:xfrm>
                <a:off x="167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5" name="Shape 145"/>
              <p:cNvSpPr txBox="1"/>
              <p:nvPr/>
            </p:nvSpPr>
            <p:spPr>
              <a:xfrm>
                <a:off x="182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6" name="Shape 146"/>
              <p:cNvSpPr txBox="1"/>
              <p:nvPr/>
            </p:nvSpPr>
            <p:spPr>
              <a:xfrm>
                <a:off x="197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7" name="Shape 147"/>
              <p:cNvSpPr txBox="1"/>
              <p:nvPr/>
            </p:nvSpPr>
            <p:spPr>
              <a:xfrm>
                <a:off x="213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8" name="Shape 148"/>
              <p:cNvSpPr txBox="1"/>
              <p:nvPr/>
            </p:nvSpPr>
            <p:spPr>
              <a:xfrm>
                <a:off x="228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9" name="Shape 149"/>
              <p:cNvSpPr txBox="1"/>
              <p:nvPr/>
            </p:nvSpPr>
            <p:spPr>
              <a:xfrm>
                <a:off x="243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0" name="Shape 150"/>
              <p:cNvSpPr txBox="1"/>
              <p:nvPr/>
            </p:nvSpPr>
            <p:spPr>
              <a:xfrm>
                <a:off x="258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1" name="Shape 151"/>
              <p:cNvSpPr txBox="1"/>
              <p:nvPr/>
            </p:nvSpPr>
            <p:spPr>
              <a:xfrm>
                <a:off x="274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2" name="Shape 152"/>
              <p:cNvSpPr txBox="1"/>
              <p:nvPr/>
            </p:nvSpPr>
            <p:spPr>
              <a:xfrm>
                <a:off x="289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3" name="Shape 153"/>
              <p:cNvSpPr txBox="1"/>
              <p:nvPr/>
            </p:nvSpPr>
            <p:spPr>
              <a:xfrm>
                <a:off x="304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4" name="Shape 154"/>
              <p:cNvSpPr txBox="1"/>
              <p:nvPr/>
            </p:nvSpPr>
            <p:spPr>
              <a:xfrm>
                <a:off x="319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5" name="Shape 155"/>
              <p:cNvSpPr txBox="1"/>
              <p:nvPr/>
            </p:nvSpPr>
            <p:spPr>
              <a:xfrm>
                <a:off x="334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6" name="Shape 156"/>
              <p:cNvSpPr txBox="1"/>
              <p:nvPr/>
            </p:nvSpPr>
            <p:spPr>
              <a:xfrm>
                <a:off x="350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7" name="Shape 157"/>
              <p:cNvSpPr txBox="1"/>
              <p:nvPr/>
            </p:nvSpPr>
            <p:spPr>
              <a:xfrm>
                <a:off x="365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8" name="Shape 158"/>
              <p:cNvSpPr txBox="1"/>
              <p:nvPr/>
            </p:nvSpPr>
            <p:spPr>
              <a:xfrm>
                <a:off x="380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9" name="Shape 159"/>
              <p:cNvSpPr txBox="1"/>
              <p:nvPr/>
            </p:nvSpPr>
            <p:spPr>
              <a:xfrm>
                <a:off x="395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0" name="Shape 160"/>
              <p:cNvSpPr txBox="1"/>
              <p:nvPr/>
            </p:nvSpPr>
            <p:spPr>
              <a:xfrm>
                <a:off x="411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1" name="Shape 161"/>
              <p:cNvSpPr txBox="1"/>
              <p:nvPr/>
            </p:nvSpPr>
            <p:spPr>
              <a:xfrm>
                <a:off x="426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2" name="Shape 162"/>
              <p:cNvSpPr txBox="1"/>
              <p:nvPr/>
            </p:nvSpPr>
            <p:spPr>
              <a:xfrm>
                <a:off x="441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3" name="Shape 163"/>
              <p:cNvSpPr txBox="1"/>
              <p:nvPr/>
            </p:nvSpPr>
            <p:spPr>
              <a:xfrm>
                <a:off x="456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4" name="Shape 164"/>
              <p:cNvSpPr txBox="1"/>
              <p:nvPr/>
            </p:nvSpPr>
            <p:spPr>
              <a:xfrm>
                <a:off x="472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5" name="Shape 165"/>
              <p:cNvSpPr txBox="1"/>
              <p:nvPr/>
            </p:nvSpPr>
            <p:spPr>
              <a:xfrm>
                <a:off x="487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6" name="Shape 166"/>
              <p:cNvSpPr txBox="1"/>
              <p:nvPr/>
            </p:nvSpPr>
            <p:spPr>
              <a:xfrm>
                <a:off x="502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7" name="Shape 167"/>
              <p:cNvSpPr txBox="1"/>
              <p:nvPr/>
            </p:nvSpPr>
            <p:spPr>
              <a:xfrm>
                <a:off x="517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8" name="Shape 168"/>
              <p:cNvSpPr txBox="1"/>
              <p:nvPr/>
            </p:nvSpPr>
            <p:spPr>
              <a:xfrm>
                <a:off x="533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9" name="Shape 169"/>
              <p:cNvSpPr txBox="1"/>
              <p:nvPr/>
            </p:nvSpPr>
            <p:spPr>
              <a:xfrm>
                <a:off x="548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0" name="Shape 170"/>
              <p:cNvSpPr txBox="1"/>
              <p:nvPr/>
            </p:nvSpPr>
            <p:spPr>
              <a:xfrm>
                <a:off x="563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1" name="Shape 171"/>
              <p:cNvSpPr txBox="1"/>
              <p:nvPr/>
            </p:nvSpPr>
            <p:spPr>
              <a:xfrm>
                <a:off x="578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2" name="Shape 172"/>
              <p:cNvSpPr txBox="1"/>
              <p:nvPr/>
            </p:nvSpPr>
            <p:spPr>
              <a:xfrm>
                <a:off x="594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3" name="Shape 173"/>
              <p:cNvSpPr txBox="1"/>
              <p:nvPr/>
            </p:nvSpPr>
            <p:spPr>
              <a:xfrm>
                <a:off x="609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4" name="Shape 174"/>
              <p:cNvSpPr txBox="1"/>
              <p:nvPr/>
            </p:nvSpPr>
            <p:spPr>
              <a:xfrm>
                <a:off x="624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5" name="Shape 175"/>
              <p:cNvSpPr txBox="1"/>
              <p:nvPr/>
            </p:nvSpPr>
            <p:spPr>
              <a:xfrm>
                <a:off x="639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6" name="Shape 176"/>
              <p:cNvSpPr txBox="1"/>
              <p:nvPr/>
            </p:nvSpPr>
            <p:spPr>
              <a:xfrm>
                <a:off x="655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7" name="Shape 177"/>
              <p:cNvSpPr txBox="1"/>
              <p:nvPr/>
            </p:nvSpPr>
            <p:spPr>
              <a:xfrm>
                <a:off x="670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8" name="Shape 178"/>
              <p:cNvSpPr txBox="1"/>
              <p:nvPr/>
            </p:nvSpPr>
            <p:spPr>
              <a:xfrm>
                <a:off x="685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9" name="Shape 179"/>
              <p:cNvSpPr txBox="1"/>
              <p:nvPr/>
            </p:nvSpPr>
            <p:spPr>
              <a:xfrm>
                <a:off x="700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0" name="Shape 180"/>
              <p:cNvSpPr txBox="1"/>
              <p:nvPr/>
            </p:nvSpPr>
            <p:spPr>
              <a:xfrm>
                <a:off x="715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1" name="Shape 181"/>
              <p:cNvSpPr txBox="1"/>
              <p:nvPr/>
            </p:nvSpPr>
            <p:spPr>
              <a:xfrm>
                <a:off x="731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2" name="Shape 182"/>
              <p:cNvSpPr txBox="1"/>
              <p:nvPr/>
            </p:nvSpPr>
            <p:spPr>
              <a:xfrm>
                <a:off x="746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3" name="Shape 183"/>
              <p:cNvSpPr txBox="1"/>
              <p:nvPr/>
            </p:nvSpPr>
            <p:spPr>
              <a:xfrm>
                <a:off x="761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4" name="Shape 184"/>
              <p:cNvSpPr txBox="1"/>
              <p:nvPr/>
            </p:nvSpPr>
            <p:spPr>
              <a:xfrm>
                <a:off x="776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5" name="Shape 185"/>
              <p:cNvSpPr txBox="1"/>
              <p:nvPr/>
            </p:nvSpPr>
            <p:spPr>
              <a:xfrm>
                <a:off x="792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6" name="Shape 186"/>
              <p:cNvSpPr txBox="1"/>
              <p:nvPr/>
            </p:nvSpPr>
            <p:spPr>
              <a:xfrm>
                <a:off x="807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7" name="Shape 187"/>
              <p:cNvSpPr txBox="1"/>
              <p:nvPr/>
            </p:nvSpPr>
            <p:spPr>
              <a:xfrm>
                <a:off x="822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8" name="Shape 188"/>
              <p:cNvSpPr txBox="1"/>
              <p:nvPr/>
            </p:nvSpPr>
            <p:spPr>
              <a:xfrm>
                <a:off x="837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9" name="Shape 189"/>
              <p:cNvSpPr txBox="1"/>
              <p:nvPr/>
            </p:nvSpPr>
            <p:spPr>
              <a:xfrm>
                <a:off x="853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0" name="Shape 190"/>
              <p:cNvSpPr txBox="1"/>
              <p:nvPr/>
            </p:nvSpPr>
            <p:spPr>
              <a:xfrm>
                <a:off x="868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1" name="Shape 191"/>
              <p:cNvSpPr txBox="1"/>
              <p:nvPr/>
            </p:nvSpPr>
            <p:spPr>
              <a:xfrm>
                <a:off x="883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2" name="Shape 192"/>
              <p:cNvSpPr txBox="1"/>
              <p:nvPr/>
            </p:nvSpPr>
            <p:spPr>
              <a:xfrm>
                <a:off x="898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3" name="Shape 193"/>
            <p:cNvSpPr txBox="1"/>
            <p:nvPr/>
          </p:nvSpPr>
          <p:spPr>
            <a:xfrm>
              <a:off x="681037"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4" name="Shape 194"/>
            <p:cNvSpPr txBox="1"/>
            <p:nvPr/>
          </p:nvSpPr>
          <p:spPr>
            <a:xfrm>
              <a:off x="0" y="0"/>
              <a:ext cx="9144000" cy="509586"/>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5" name="Shape 195"/>
          <p:cNvSpPr txBox="1"/>
          <p:nvPr/>
        </p:nvSpPr>
        <p:spPr>
          <a:xfrm>
            <a:off x="3505200" y="2590800"/>
            <a:ext cx="4892675" cy="76199"/>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6" name="Shape 196"/>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97" name="Shape 197"/>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198" name="Shape 198"/>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9" name="Shape 199"/>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0" name="Shape 200"/>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7.xml"/><Relationship Id="rId3" Type="http://schemas.openxmlformats.org/officeDocument/2006/relationships/image" Target="../media/image0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8.xml"/><Relationship Id="rId3"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 Id="rId3"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 Id="rId3"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12" name="Shape 212"/>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13" name="Shape 21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Chapter 38</a:t>
            </a:r>
          </a:p>
        </p:txBody>
      </p:sp>
      <p:sp>
        <p:nvSpPr>
          <p:cNvPr id="214" name="Shape 21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400" u="none" cap="none" strike="noStrike">
                <a:solidFill>
                  <a:schemeClr val="folHlink"/>
                </a:solidFill>
                <a:latin typeface="Helvetica Neue"/>
                <a:ea typeface="Helvetica Neue"/>
                <a:cs typeface="Helvetica Neue"/>
                <a:sym typeface="Helvetica Neue"/>
              </a:rPr>
              <a:t>Emerging Trends in Software Engineering</a:t>
            </a:r>
          </a:p>
        </p:txBody>
      </p:sp>
      <p:sp>
        <p:nvSpPr>
          <p:cNvPr id="215" name="Shape 215"/>
          <p:cNvSpPr txBox="1"/>
          <p:nvPr/>
        </p:nvSpPr>
        <p:spPr>
          <a:xfrm>
            <a:off x="2133600" y="2438400"/>
            <a:ext cx="6476999" cy="33242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1" lang="en-US" sz="1800" u="none" cap="none" strike="noStrike">
                <a:solidFill>
                  <a:schemeClr val="dk2"/>
                </a:solidFill>
                <a:latin typeface="Helvetica Neue"/>
                <a:ea typeface="Helvetica Neue"/>
                <a:cs typeface="Helvetica Neue"/>
                <a:sym typeface="Helvetica Neue"/>
              </a:rPr>
              <a:t>Slide Set to accompany</a:t>
            </a:r>
            <a:br>
              <a:rPr b="0" i="1" lang="en-US" sz="3200" u="none" cap="none" strike="noStrike">
                <a:solidFill>
                  <a:schemeClr val="dk2"/>
                </a:solidFill>
                <a:latin typeface="Helvetica Neue"/>
                <a:ea typeface="Helvetica Neue"/>
                <a:cs typeface="Helvetica Neue"/>
                <a:sym typeface="Helvetica Neue"/>
              </a:rPr>
            </a:br>
            <a:r>
              <a:rPr b="0" i="1" lang="en-US" sz="2000" u="none" cap="none" strike="noStrike">
                <a:solidFill>
                  <a:schemeClr val="dk2"/>
                </a:solidFill>
                <a:latin typeface="Helvetica Neue"/>
                <a:ea typeface="Helvetica Neue"/>
                <a:cs typeface="Helvetica Neue"/>
                <a:sym typeface="Helvetica Neue"/>
              </a:rPr>
              <a:t>Software Engineering: A Practitioner’s Approach, 8/e</a:t>
            </a:r>
            <a:r>
              <a:rPr b="0" i="1" lang="en-US" sz="2400" u="none" cap="none" strike="noStrike">
                <a:solidFill>
                  <a:schemeClr val="dk2"/>
                </a:solidFill>
                <a:latin typeface="Helvetica Neue"/>
                <a:ea typeface="Helvetica Neue"/>
                <a:cs typeface="Helvetica Neue"/>
                <a:sym typeface="Helvetica Neue"/>
              </a:rPr>
              <a:t> </a:t>
            </a:r>
          </a:p>
          <a:p>
            <a:pPr indent="0" lvl="0" marL="0" marR="0" rtl="0" algn="l">
              <a:lnSpc>
                <a:spcPct val="100000"/>
              </a:lnSpc>
              <a:spcBef>
                <a:spcPts val="0"/>
              </a:spcBef>
              <a:spcAft>
                <a:spcPts val="0"/>
              </a:spcAft>
              <a:buClr>
                <a:schemeClr val="dk1"/>
              </a:buClr>
              <a:buSzPct val="25000"/>
              <a:buFont typeface="Arial"/>
              <a:buNone/>
            </a:pPr>
            <a:r>
              <a:rPr b="1" i="0" lang="en-US" sz="1600" u="none" cap="none" strike="noStrike">
                <a:solidFill>
                  <a:schemeClr val="dk1"/>
                </a:solidFill>
                <a:latin typeface="Arial"/>
                <a:ea typeface="Arial"/>
                <a:cs typeface="Arial"/>
                <a:sym typeface="Arial"/>
              </a:rPr>
              <a:t>by Roger S. Pressman and Bruce R. Maxim</a:t>
            </a:r>
          </a:p>
          <a:p>
            <a:pPr indent="0" lvl="0" marL="0" marR="0" rtl="0" algn="l">
              <a:lnSpc>
                <a:spcPct val="100000"/>
              </a:lnSpc>
              <a:spcBef>
                <a:spcPts val="0"/>
              </a:spcBef>
              <a:spcAft>
                <a:spcPts val="0"/>
              </a:spcAft>
              <a:buClr>
                <a:schemeClr val="dk1"/>
              </a:buClr>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Slides copyright © 1996, 2001, 2005, 2009, 2014</a:t>
            </a:r>
            <a:r>
              <a:rPr b="0" i="0" lang="en-US" sz="18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by Roger S. Pressman</a:t>
            </a:r>
          </a:p>
          <a:p>
            <a:pPr indent="0" lvl="0" marL="0" marR="0" rtl="0" algn="l">
              <a:lnSpc>
                <a:spcPct val="100000"/>
              </a:lnSpc>
              <a:spcBef>
                <a:spcPts val="0"/>
              </a:spcBef>
              <a:spcAft>
                <a:spcPts val="0"/>
              </a:spcAft>
              <a:buClr>
                <a:schemeClr val="dk1"/>
              </a:buClr>
              <a:buFont typeface="Arial"/>
              <a:buNone/>
            </a:pPr>
            <a:r>
              <a:t/>
            </a:r>
            <a:endParaRPr b="1" i="1"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b="1" i="1" lang="en-US" sz="1800" u="none" cap="none" strike="noStrike">
                <a:solidFill>
                  <a:schemeClr val="dk2"/>
                </a:solidFill>
                <a:latin typeface="Arial"/>
                <a:ea typeface="Arial"/>
                <a:cs typeface="Arial"/>
                <a:sym typeface="Arial"/>
              </a:rPr>
              <a:t>For non-profit educational use only</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May be reproduced ONLY for student use at the university level when used in conjunction with </a:t>
            </a:r>
            <a:r>
              <a:rPr b="0" i="1" lang="en-US" sz="1200" u="none" cap="none" strike="noStrike">
                <a:solidFill>
                  <a:schemeClr val="dk1"/>
                </a:solidFill>
                <a:latin typeface="Arial"/>
                <a:ea typeface="Arial"/>
                <a:cs typeface="Arial"/>
                <a:sym typeface="Arial"/>
              </a:rPr>
              <a:t>Software Engineering: A Practitioner's Approach, 8/e. </a:t>
            </a:r>
            <a:r>
              <a:rPr b="0" i="0" lang="en-US" sz="1200" u="none" cap="none" strike="noStrike">
                <a:solidFill>
                  <a:schemeClr val="dk1"/>
                </a:solidFill>
                <a:latin typeface="Arial"/>
                <a:ea typeface="Arial"/>
                <a:cs typeface="Arial"/>
                <a:sym typeface="Arial"/>
              </a:rPr>
              <a:t>Any other reproduction or use is prohibited without the express written permission of the author.</a:t>
            </a: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All copyright information MUST appear if these slides are posted on a website for student use.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1" name="Shape 22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22" name="Shape 22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Trends</a:t>
            </a:r>
          </a:p>
        </p:txBody>
      </p:sp>
      <p:sp>
        <p:nvSpPr>
          <p:cNvPr id="223" name="Shape 22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rgbClr val="000000"/>
                </a:solidFill>
                <a:latin typeface="Times New Roman"/>
                <a:ea typeface="Times New Roman"/>
                <a:cs typeface="Times New Roman"/>
                <a:sym typeface="Times New Roman"/>
              </a:rPr>
              <a:t>Challenges we face when trying to isolate meaningful technology trends:</a:t>
            </a:r>
          </a:p>
          <a:p>
            <a:pPr indent="-285750" lvl="1" marL="742950" marR="0" rtl="0" algn="l">
              <a:lnSpc>
                <a:spcPct val="90000"/>
              </a:lnSpc>
              <a:spcBef>
                <a:spcPts val="600"/>
              </a:spcBef>
              <a:spcAft>
                <a:spcPts val="0"/>
              </a:spcAft>
              <a:buClr>
                <a:schemeClr val="folHlink"/>
              </a:buClr>
              <a:buSzPct val="70000"/>
              <a:buFont typeface="Noto Symbol"/>
              <a:buChar char="■"/>
            </a:pPr>
            <a:r>
              <a:rPr b="1" i="1" lang="en-US" sz="1800" u="none" cap="none" strike="noStrike">
                <a:solidFill>
                  <a:schemeClr val="dk1"/>
                </a:solidFill>
                <a:latin typeface="Times New Roman"/>
                <a:ea typeface="Times New Roman"/>
                <a:cs typeface="Times New Roman"/>
                <a:sym typeface="Times New Roman"/>
              </a:rPr>
              <a:t>What Factors Determine the Success of a Tren</a:t>
            </a:r>
            <a:r>
              <a:rPr b="1" i="0" lang="en-US" sz="1800" u="none" cap="none" strike="noStrike">
                <a:solidFill>
                  <a:schemeClr val="dk1"/>
                </a:solidFill>
                <a:latin typeface="Times New Roman"/>
                <a:ea typeface="Times New Roman"/>
                <a:cs typeface="Times New Roman"/>
                <a:sym typeface="Times New Roman"/>
              </a:rPr>
              <a:t>d? </a:t>
            </a:r>
          </a:p>
          <a:p>
            <a:pPr indent="-285750" lvl="1" marL="742950" marR="0" rtl="0" algn="l">
              <a:lnSpc>
                <a:spcPct val="90000"/>
              </a:lnSpc>
              <a:spcBef>
                <a:spcPts val="1400"/>
              </a:spcBef>
              <a:spcAft>
                <a:spcPts val="0"/>
              </a:spcAft>
              <a:buClr>
                <a:schemeClr val="folHlink"/>
              </a:buClr>
              <a:buSzPct val="70000"/>
              <a:buFont typeface="Noto Symbol"/>
              <a:buChar char="■"/>
            </a:pPr>
            <a:r>
              <a:rPr b="1" i="1" lang="en-US" sz="1800" u="none" cap="none" strike="noStrike">
                <a:solidFill>
                  <a:schemeClr val="dk1"/>
                </a:solidFill>
                <a:latin typeface="Times New Roman"/>
                <a:ea typeface="Times New Roman"/>
                <a:cs typeface="Times New Roman"/>
                <a:sym typeface="Times New Roman"/>
              </a:rPr>
              <a:t>What Lifecycle Does a Trend Follo</a:t>
            </a:r>
            <a:r>
              <a:rPr b="1" i="0" lang="en-US" sz="1800" u="none" cap="none" strike="noStrike">
                <a:solidFill>
                  <a:schemeClr val="dk1"/>
                </a:solidFill>
                <a:latin typeface="Times New Roman"/>
                <a:ea typeface="Times New Roman"/>
                <a:cs typeface="Times New Roman"/>
                <a:sym typeface="Times New Roman"/>
              </a:rPr>
              <a:t>w? </a:t>
            </a:r>
          </a:p>
          <a:p>
            <a:pPr indent="-285750" lvl="1" marL="742950" marR="0" rtl="0" algn="l">
              <a:lnSpc>
                <a:spcPct val="90000"/>
              </a:lnSpc>
              <a:spcBef>
                <a:spcPts val="1160"/>
              </a:spcBef>
              <a:spcAft>
                <a:spcPts val="0"/>
              </a:spcAft>
              <a:buClr>
                <a:schemeClr val="folHlink"/>
              </a:buClr>
              <a:buSzPct val="70000"/>
              <a:buFont typeface="Noto Symbol"/>
              <a:buChar char="■"/>
            </a:pPr>
            <a:r>
              <a:rPr b="1" i="1" lang="en-US" sz="1800" u="none" cap="none" strike="noStrike">
                <a:solidFill>
                  <a:schemeClr val="dk1"/>
                </a:solidFill>
                <a:latin typeface="Times New Roman"/>
                <a:ea typeface="Times New Roman"/>
                <a:cs typeface="Times New Roman"/>
                <a:sym typeface="Times New Roman"/>
              </a:rPr>
              <a:t>How Early Can a Successful Trend be Identifie</a:t>
            </a:r>
            <a:r>
              <a:rPr b="1" i="0" lang="en-US" sz="1800" u="none" cap="none" strike="noStrike">
                <a:solidFill>
                  <a:schemeClr val="dk1"/>
                </a:solidFill>
                <a:latin typeface="Times New Roman"/>
                <a:ea typeface="Times New Roman"/>
                <a:cs typeface="Times New Roman"/>
                <a:sym typeface="Times New Roman"/>
              </a:rPr>
              <a:t>d?</a:t>
            </a:r>
          </a:p>
          <a:p>
            <a:pPr indent="-285750" lvl="1" marL="742950" marR="0" rtl="0" algn="l">
              <a:lnSpc>
                <a:spcPct val="90000"/>
              </a:lnSpc>
              <a:spcBef>
                <a:spcPts val="1160"/>
              </a:spcBef>
              <a:spcAft>
                <a:spcPts val="0"/>
              </a:spcAft>
              <a:buClr>
                <a:schemeClr val="folHlink"/>
              </a:buClr>
              <a:buSzPct val="70000"/>
              <a:buFont typeface="Noto Symbol"/>
              <a:buChar char="■"/>
            </a:pPr>
            <a:r>
              <a:rPr b="1" i="1" lang="en-US" sz="1800" u="none" cap="none" strike="noStrike">
                <a:solidFill>
                  <a:schemeClr val="dk1"/>
                </a:solidFill>
                <a:latin typeface="Times New Roman"/>
                <a:ea typeface="Times New Roman"/>
                <a:cs typeface="Times New Roman"/>
                <a:sym typeface="Times New Roman"/>
              </a:rPr>
              <a:t>What Aspects of Evolution are Controllabl</a:t>
            </a:r>
            <a:r>
              <a:rPr b="1" i="0" lang="en-US" sz="1800" u="none" cap="none" strike="noStrike">
                <a:solidFill>
                  <a:schemeClr val="dk1"/>
                </a:solidFill>
                <a:latin typeface="Times New Roman"/>
                <a:ea typeface="Times New Roman"/>
                <a:cs typeface="Times New Roman"/>
                <a:sym typeface="Times New Roman"/>
              </a:rPr>
              <a:t>e? </a:t>
            </a:r>
          </a:p>
          <a:p>
            <a:pPr indent="-342900" lvl="0" marL="342900" marR="0" rtl="0" algn="l">
              <a:lnSpc>
                <a:spcPct val="90000"/>
              </a:lnSpc>
              <a:spcBef>
                <a:spcPts val="1200"/>
              </a:spcBef>
              <a:spcAft>
                <a:spcPts val="0"/>
              </a:spcAft>
              <a:buClr>
                <a:schemeClr val="folHlink"/>
              </a:buClr>
              <a:buSzPct val="75000"/>
              <a:buFont typeface="Noto Symbol"/>
              <a:buChar char="■"/>
            </a:pPr>
            <a:r>
              <a:rPr b="0" i="0" lang="en-US" sz="2000" u="none" cap="none" strike="noStrike">
                <a:solidFill>
                  <a:srgbClr val="000000"/>
                </a:solidFill>
                <a:latin typeface="Times New Roman"/>
                <a:ea typeface="Times New Roman"/>
                <a:cs typeface="Times New Roman"/>
                <a:sym typeface="Times New Roman"/>
              </a:rPr>
              <a:t>Ray Kurzweil [Kur06] argues that technological evolution is similar to biological evolution, but occurs at a rate that is orders of magnitude faster. </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Times New Roman"/>
                <a:ea typeface="Times New Roman"/>
                <a:cs typeface="Times New Roman"/>
                <a:sym typeface="Times New Roman"/>
              </a:rPr>
              <a:t>Evolution (whether biological or technological) occurs as a result of positive feedback—“the more capable methods resulting from one stage of evolutionary progress are used to create the next stage.” [Kur06]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94" name="Shape 294"/>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95" name="Shape 295"/>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Software Building Blocks</a:t>
            </a:r>
          </a:p>
        </p:txBody>
      </p:sp>
      <p:sp>
        <p:nvSpPr>
          <p:cNvPr id="296" name="Shape 296"/>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rgbClr val="000000"/>
                </a:solidFill>
                <a:latin typeface="Times New Roman"/>
                <a:ea typeface="Times New Roman"/>
                <a:cs typeface="Times New Roman"/>
                <a:sym typeface="Times New Roman"/>
              </a:rPr>
              <a:t>the software engineering community attempts to capture past knowledge and reuse proven solutions, but a significant percentage of the software that is built today continues to be built “from scratch.” </a:t>
            </a:r>
          </a:p>
          <a:p>
            <a:pPr indent="-285750" lvl="1" marL="742950" marR="0" rtl="0" algn="l">
              <a:lnSpc>
                <a:spcPct val="100000"/>
              </a:lnSpc>
              <a:spcBef>
                <a:spcPts val="1200"/>
              </a:spcBef>
              <a:spcAft>
                <a:spcPts val="0"/>
              </a:spcAft>
              <a:buClr>
                <a:schemeClr val="folHlink"/>
              </a:buClr>
              <a:buSzPct val="70000"/>
              <a:buFont typeface="Noto Symbol"/>
              <a:buChar char="■"/>
            </a:pPr>
            <a:r>
              <a:rPr b="0" i="0" lang="en-US" sz="2000" u="none" cap="none" strike="noStrike">
                <a:solidFill>
                  <a:srgbClr val="000000"/>
                </a:solidFill>
                <a:latin typeface="Times New Roman"/>
                <a:ea typeface="Times New Roman"/>
                <a:cs typeface="Times New Roman"/>
                <a:sym typeface="Times New Roman"/>
              </a:rPr>
              <a:t>Part of the reason for this is a continuing desire (by stakeholders and software engineering practitioners) for “unique solutions.” </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folHlink"/>
                </a:solidFill>
                <a:latin typeface="Quattrocento"/>
                <a:ea typeface="Quattrocento"/>
                <a:cs typeface="Quattrocento"/>
                <a:sym typeface="Quattrocento"/>
              </a:rPr>
              <a:t>“merchant software”</a:t>
            </a:r>
            <a:r>
              <a:rPr b="0" i="0" lang="en-US" sz="2400" u="none" cap="none" strike="noStrike">
                <a:solidFill>
                  <a:schemeClr val="dk1"/>
                </a:solidFill>
                <a:latin typeface="Quattrocento"/>
                <a:ea typeface="Quattrocento"/>
                <a:cs typeface="Quattrocento"/>
                <a:sym typeface="Quattrocento"/>
              </a:rPr>
              <a:t>—software building blocks designed specifically for a unique application domain (e.g., VoIP devices).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02" name="Shape 302"/>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03" name="Shape 30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Open Source</a:t>
            </a:r>
          </a:p>
        </p:txBody>
      </p:sp>
      <p:sp>
        <p:nvSpPr>
          <p:cNvPr id="304" name="Shape 30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1" lang="en-US" sz="2000" u="none" cap="none" strike="noStrike">
                <a:solidFill>
                  <a:srgbClr val="000000"/>
                </a:solidFill>
                <a:latin typeface="Times New Roman"/>
                <a:ea typeface="Times New Roman"/>
                <a:cs typeface="Times New Roman"/>
                <a:sym typeface="Times New Roman"/>
              </a:rPr>
              <a:t>“</a:t>
            </a:r>
            <a:r>
              <a:rPr b="0" i="1" lang="en-US" sz="2000" u="none" cap="none" strike="noStrike">
                <a:solidFill>
                  <a:schemeClr val="dk1"/>
                </a:solidFill>
                <a:latin typeface="Quattrocento"/>
                <a:ea typeface="Quattrocento"/>
                <a:cs typeface="Quattrocento"/>
                <a:sym typeface="Quattrocento"/>
              </a:rPr>
              <a:t>Open source is a development method for software that harnesses the power of distributed peer review and transparency of process. The promise of open source is better quality, higher reliability, more flexibility, lower cost, and an end to predatory vendor lock-in.”</a:t>
            </a:r>
            <a:r>
              <a:rPr b="0" i="0" lang="en-US" sz="2000" u="none" cap="none" strike="noStrike">
                <a:solidFill>
                  <a:schemeClr val="dk1"/>
                </a:solidFill>
                <a:latin typeface="Quattrocento"/>
                <a:ea typeface="Quattrocento"/>
                <a:cs typeface="Quattrocento"/>
                <a:sym typeface="Quattrocento"/>
              </a:rPr>
              <a:t> </a:t>
            </a:r>
            <a:r>
              <a:rPr b="0" i="0" lang="en-US" sz="2000" u="none" cap="none" strike="noStrike">
                <a:solidFill>
                  <a:srgbClr val="000000"/>
                </a:solidFill>
                <a:latin typeface="Times New Roman"/>
                <a:ea typeface="Times New Roman"/>
                <a:cs typeface="Times New Roman"/>
                <a:sym typeface="Times New Roman"/>
              </a:rPr>
              <a:t>[OSO08]</a:t>
            </a:r>
          </a:p>
          <a:p>
            <a:pPr indent="-342900" lvl="0" marL="342900" marR="0" rtl="0" algn="l">
              <a:lnSpc>
                <a:spcPct val="100000"/>
              </a:lnSpc>
              <a:spcBef>
                <a:spcPts val="12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 The term </a:t>
            </a:r>
            <a:r>
              <a:rPr b="0" i="1" lang="en-US" sz="2000" u="none" cap="none" strike="noStrike">
                <a:solidFill>
                  <a:schemeClr val="folHlink"/>
                </a:solidFill>
                <a:latin typeface="Quattrocento"/>
                <a:ea typeface="Quattrocento"/>
                <a:cs typeface="Quattrocento"/>
                <a:sym typeface="Quattrocento"/>
              </a:rPr>
              <a:t>open source</a:t>
            </a:r>
            <a:r>
              <a:rPr b="0" i="0" lang="en-US" sz="2000" u="none" cap="none" strike="noStrike">
                <a:solidFill>
                  <a:schemeClr val="dk1"/>
                </a:solidFill>
                <a:latin typeface="Quattrocento"/>
                <a:ea typeface="Quattrocento"/>
                <a:cs typeface="Quattrocento"/>
                <a:sym typeface="Quattrocento"/>
              </a:rPr>
              <a:t> when applied to computer software, implies that software engineering work products (models, source code, test suites) are open to the public and can be reviewed and extended (with controls) by anyone with interest and permission.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0" name="Shape 310"/>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11" name="Shape 311"/>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Process Trends</a:t>
            </a:r>
          </a:p>
        </p:txBody>
      </p:sp>
      <p:sp>
        <p:nvSpPr>
          <p:cNvPr id="312" name="Shape 312"/>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1800" u="none" cap="none" strike="noStrike">
                <a:solidFill>
                  <a:srgbClr val="000000"/>
                </a:solidFill>
                <a:latin typeface="Times New Roman"/>
                <a:ea typeface="Times New Roman"/>
                <a:cs typeface="Times New Roman"/>
                <a:sym typeface="Times New Roman"/>
              </a:rPr>
              <a:t>As SPI frameworks evolve, they will emphasize “strategies that focus on goal orientation and product innovation.”</a:t>
            </a:r>
            <a:r>
              <a:rPr b="0" i="0" lang="en-US" sz="1800" u="none" cap="none" strike="noStrike">
                <a:solidFill>
                  <a:srgbClr val="000000"/>
                </a:solidFill>
                <a:latin typeface="Times New Roman"/>
                <a:ea typeface="Times New Roman"/>
                <a:cs typeface="Times New Roman"/>
                <a:sym typeface="Times New Roman"/>
              </a:rPr>
              <a:t> [Con02]</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rgbClr val="000000"/>
                </a:solidFill>
                <a:latin typeface="Times New Roman"/>
                <a:ea typeface="Times New Roman"/>
                <a:cs typeface="Times New Roman"/>
                <a:sym typeface="Times New Roman"/>
              </a:rPr>
              <a:t>Because software engineers have a good sense of where the process is weak, process changes should generally be driven by their needs and should start form the bottom up.</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rgbClr val="000000"/>
                </a:solidFill>
                <a:latin typeface="Times New Roman"/>
                <a:ea typeface="Times New Roman"/>
                <a:cs typeface="Times New Roman"/>
                <a:sym typeface="Times New Roman"/>
              </a:rPr>
              <a:t>Automated software process technology (SPT) will move away from global process management (broad-based support of the entire software process) to focus on those aspects of the software process that can best benefit from automation.</a:t>
            </a:r>
            <a:r>
              <a:rPr b="0" i="0" lang="en-US" sz="1800" u="none" cap="none" strike="noStrike">
                <a:solidFill>
                  <a:srgbClr val="000000"/>
                </a:solidFill>
                <a:latin typeface="Times New Roman"/>
                <a:ea typeface="Times New Roman"/>
                <a:cs typeface="Times New Roman"/>
                <a:sym typeface="Times New Roman"/>
              </a:rPr>
              <a:t> </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rgbClr val="000000"/>
                </a:solidFill>
                <a:latin typeface="Times New Roman"/>
                <a:ea typeface="Times New Roman"/>
                <a:cs typeface="Times New Roman"/>
                <a:sym typeface="Times New Roman"/>
              </a:rPr>
              <a:t>Greater emphasis will be placed on the return-on-investment of SPI activities.</a:t>
            </a:r>
            <a:r>
              <a:rPr b="0" i="0" lang="en-US" sz="1800" u="none" cap="none" strike="noStrike">
                <a:solidFill>
                  <a:srgbClr val="000000"/>
                </a:solidFill>
                <a:latin typeface="Times New Roman"/>
                <a:ea typeface="Times New Roman"/>
                <a:cs typeface="Times New Roman"/>
                <a:sym typeface="Times New Roman"/>
              </a:rPr>
              <a:t> </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rgbClr val="000000"/>
                </a:solidFill>
                <a:latin typeface="Times New Roman"/>
                <a:ea typeface="Times New Roman"/>
                <a:cs typeface="Times New Roman"/>
                <a:sym typeface="Times New Roman"/>
              </a:rPr>
              <a:t>As time passes, the software community may come to understand that expertise in sociology and anthropology may have as much of more to do with successful SPI as other, more technical disciplines.</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rgbClr val="000000"/>
                </a:solidFill>
                <a:latin typeface="Times New Roman"/>
                <a:ea typeface="Times New Roman"/>
                <a:cs typeface="Times New Roman"/>
                <a:sym typeface="Times New Roman"/>
              </a:rPr>
              <a:t>New modes of learning may facilitate the transition to a more effective software process.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8" name="Shape 318"/>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19" name="Shape 319"/>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Grand Challenge</a:t>
            </a:r>
          </a:p>
        </p:txBody>
      </p:sp>
      <p:sp>
        <p:nvSpPr>
          <p:cNvPr id="320" name="Shape 320"/>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000" u="none" cap="none" strike="noStrike">
                <a:solidFill>
                  <a:srgbClr val="000000"/>
                </a:solidFill>
                <a:latin typeface="Times New Roman"/>
                <a:ea typeface="Times New Roman"/>
                <a:cs typeface="Times New Roman"/>
                <a:sym typeface="Times New Roman"/>
              </a:rPr>
              <a:t>There is one trend that is undeniable—software-based systems will undoubtedly become bigger and more complex as time passes. </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000000"/>
                </a:solidFill>
                <a:latin typeface="Times New Roman"/>
                <a:ea typeface="Times New Roman"/>
                <a:cs typeface="Times New Roman"/>
                <a:sym typeface="Times New Roman"/>
              </a:rPr>
              <a:t>It is the engineering of these large, complex systems, regardless of delivery platform or application domain, the poses the </a:t>
            </a:r>
            <a:r>
              <a:rPr b="0" i="0" lang="en-US" sz="2000" u="none" cap="none" strike="noStrike">
                <a:solidFill>
                  <a:schemeClr val="folHlink"/>
                </a:solidFill>
                <a:latin typeface="Times New Roman"/>
                <a:ea typeface="Times New Roman"/>
                <a:cs typeface="Times New Roman"/>
                <a:sym typeface="Times New Roman"/>
              </a:rPr>
              <a:t>“grand challenge”</a:t>
            </a:r>
            <a:r>
              <a:rPr b="0" i="0" lang="en-US" sz="2000" u="none" cap="none" strike="noStrike">
                <a:solidFill>
                  <a:srgbClr val="000000"/>
                </a:solidFill>
                <a:latin typeface="Times New Roman"/>
                <a:ea typeface="Times New Roman"/>
                <a:cs typeface="Times New Roman"/>
                <a:sym typeface="Times New Roman"/>
              </a:rPr>
              <a:t> [Bro06] for software engineers.</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000000"/>
                </a:solidFill>
                <a:latin typeface="Times New Roman"/>
                <a:ea typeface="Times New Roman"/>
                <a:cs typeface="Times New Roman"/>
                <a:sym typeface="Times New Roman"/>
              </a:rPr>
              <a:t>Key approaches:</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chemeClr val="folHlink"/>
                </a:solidFill>
                <a:latin typeface="Times New Roman"/>
                <a:ea typeface="Times New Roman"/>
                <a:cs typeface="Times New Roman"/>
                <a:sym typeface="Times New Roman"/>
              </a:rPr>
              <a:t>more effective distributed and collaborative software engineering philosophy</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chemeClr val="folHlink"/>
                </a:solidFill>
                <a:latin typeface="Times New Roman"/>
                <a:ea typeface="Times New Roman"/>
                <a:cs typeface="Times New Roman"/>
                <a:sym typeface="Times New Roman"/>
              </a:rPr>
              <a:t>better requirements engineering approaches</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chemeClr val="folHlink"/>
                </a:solidFill>
                <a:latin typeface="Times New Roman"/>
                <a:ea typeface="Times New Roman"/>
                <a:cs typeface="Times New Roman"/>
                <a:sym typeface="Times New Roman"/>
              </a:rPr>
              <a:t>a more robust approach to model-driven development, and </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chemeClr val="folHlink"/>
                </a:solidFill>
                <a:latin typeface="Times New Roman"/>
                <a:ea typeface="Times New Roman"/>
                <a:cs typeface="Times New Roman"/>
                <a:sym typeface="Times New Roman"/>
              </a:rPr>
              <a:t>better software tools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26" name="Shape 326"/>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27" name="Shape 327"/>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Collaborative Development</a:t>
            </a:r>
          </a:p>
        </p:txBody>
      </p:sp>
      <p:sp>
        <p:nvSpPr>
          <p:cNvPr id="328" name="Shape 328"/>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rgbClr val="000000"/>
                </a:solidFill>
                <a:latin typeface="Times New Roman"/>
                <a:ea typeface="Times New Roman"/>
                <a:cs typeface="Times New Roman"/>
                <a:sym typeface="Times New Roman"/>
              </a:rPr>
              <a:t>Today, software engineers collaborate across time zones and international boundaries, and every one of them must share information. </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rgbClr val="000000"/>
                </a:solidFill>
                <a:latin typeface="Times New Roman"/>
                <a:ea typeface="Times New Roman"/>
                <a:cs typeface="Times New Roman"/>
                <a:sym typeface="Times New Roman"/>
              </a:rPr>
              <a:t>The challenge over the next decade is to develop methods and tools that facilitate that collaboration.</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rgbClr val="000000"/>
                </a:solidFill>
                <a:latin typeface="Times New Roman"/>
                <a:ea typeface="Times New Roman"/>
                <a:cs typeface="Times New Roman"/>
                <a:sym typeface="Times New Roman"/>
              </a:rPr>
              <a:t>Critical success factors: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Times New Roman"/>
                <a:ea typeface="Times New Roman"/>
                <a:cs typeface="Times New Roman"/>
                <a:sym typeface="Times New Roman"/>
              </a:rPr>
              <a:t>Shared goals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Times New Roman"/>
                <a:ea typeface="Times New Roman"/>
                <a:cs typeface="Times New Roman"/>
                <a:sym typeface="Times New Roman"/>
              </a:rPr>
              <a:t>Shared culture</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Times New Roman"/>
                <a:ea typeface="Times New Roman"/>
                <a:cs typeface="Times New Roman"/>
                <a:sym typeface="Times New Roman"/>
              </a:rPr>
              <a:t>Shared process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Times New Roman"/>
                <a:ea typeface="Times New Roman"/>
                <a:cs typeface="Times New Roman"/>
                <a:sym typeface="Times New Roman"/>
              </a:rPr>
              <a:t>Shared responsibility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34" name="Shape 334"/>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35" name="Shape 335"/>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Requirements Engineering</a:t>
            </a:r>
          </a:p>
        </p:txBody>
      </p:sp>
      <p:sp>
        <p:nvSpPr>
          <p:cNvPr id="336" name="Shape 336"/>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rgbClr val="000000"/>
                </a:solidFill>
                <a:latin typeface="Times New Roman"/>
                <a:ea typeface="Times New Roman"/>
                <a:cs typeface="Times New Roman"/>
                <a:sym typeface="Times New Roman"/>
              </a:rPr>
              <a:t>To improve the manner in which requirements are defined, the software engineering community will likely implement three distinct sub-processes as RE is conducted [Gli07]: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Times New Roman"/>
                <a:ea typeface="Times New Roman"/>
                <a:cs typeface="Times New Roman"/>
                <a:sym typeface="Times New Roman"/>
              </a:rPr>
              <a:t>improved knowledge acquisition and knowledge sharing that allows more complete understanding of application domain constraints and stakeholder needs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Times New Roman"/>
                <a:ea typeface="Times New Roman"/>
                <a:cs typeface="Times New Roman"/>
                <a:sym typeface="Times New Roman"/>
              </a:rPr>
              <a:t>greater emphasis on iteration as requirements are defined</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Times New Roman"/>
                <a:ea typeface="Times New Roman"/>
                <a:cs typeface="Times New Roman"/>
                <a:sym typeface="Times New Roman"/>
              </a:rPr>
              <a:t>more effective communication and coordination tools that enable all stakeholders to collaborate effectively.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42" name="Shape 342"/>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43" name="Shape 34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Model-Driven Development</a:t>
            </a:r>
          </a:p>
        </p:txBody>
      </p:sp>
      <p:sp>
        <p:nvSpPr>
          <p:cNvPr id="344" name="Shape 34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400" u="none" cap="none" strike="noStrike">
                <a:solidFill>
                  <a:srgbClr val="000000"/>
                </a:solidFill>
                <a:latin typeface="Times New Roman"/>
                <a:ea typeface="Times New Roman"/>
                <a:cs typeface="Times New Roman"/>
                <a:sym typeface="Times New Roman"/>
              </a:rPr>
              <a:t>couples domain-specific modeling languages with transformation engines and generators in a way that facilitates the representation of abstraction at high levels and then transforms it into lower levels [Sch06]</a:t>
            </a:r>
          </a:p>
          <a:p>
            <a:pPr indent="-342900" lvl="0" marL="342900" marR="0" rtl="0" algn="l">
              <a:lnSpc>
                <a:spcPct val="90000"/>
              </a:lnSpc>
              <a:spcBef>
                <a:spcPts val="480"/>
              </a:spcBef>
              <a:spcAft>
                <a:spcPts val="0"/>
              </a:spcAft>
              <a:buClr>
                <a:schemeClr val="folHlink"/>
              </a:buClr>
              <a:buSzPct val="75000"/>
              <a:buFont typeface="Noto Symbol"/>
              <a:buChar char="■"/>
            </a:pPr>
            <a:r>
              <a:rPr b="0" i="1" lang="en-US" sz="2400" u="none" cap="none" strike="noStrike">
                <a:solidFill>
                  <a:srgbClr val="000000"/>
                </a:solidFill>
                <a:latin typeface="Times New Roman"/>
                <a:ea typeface="Times New Roman"/>
                <a:cs typeface="Times New Roman"/>
                <a:sym typeface="Times New Roman"/>
              </a:rPr>
              <a:t>Domain-specific modeling languages</a:t>
            </a:r>
            <a:r>
              <a:rPr b="0" i="0" lang="en-US" sz="2400" u="none" cap="none" strike="noStrike">
                <a:solidFill>
                  <a:srgbClr val="000000"/>
                </a:solidFill>
                <a:latin typeface="Times New Roman"/>
                <a:ea typeface="Times New Roman"/>
                <a:cs typeface="Times New Roman"/>
                <a:sym typeface="Times New Roman"/>
              </a:rPr>
              <a:t> (DSMLs)</a:t>
            </a:r>
          </a:p>
          <a:p>
            <a:pPr indent="-285750" lvl="1" marL="742950" marR="0" rtl="0" algn="l">
              <a:lnSpc>
                <a:spcPct val="9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Times New Roman"/>
                <a:ea typeface="Times New Roman"/>
                <a:cs typeface="Times New Roman"/>
                <a:sym typeface="Times New Roman"/>
              </a:rPr>
              <a:t>represent “application structure, behavior and requirements within particular application domains” </a:t>
            </a:r>
          </a:p>
          <a:p>
            <a:pPr indent="-285750" lvl="1" marL="742950" marR="0" rtl="0" algn="l">
              <a:lnSpc>
                <a:spcPct val="9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Times New Roman"/>
                <a:ea typeface="Times New Roman"/>
                <a:cs typeface="Times New Roman"/>
                <a:sym typeface="Times New Roman"/>
              </a:rPr>
              <a:t>described with metamodels that “define the relationships among concepts in the domain and precisely specify the key semantics and constraints associated with these domain concepts.” [Sch06]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50" name="Shape 350"/>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51" name="Shape 351"/>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Test-Driven Development</a:t>
            </a:r>
          </a:p>
        </p:txBody>
      </p:sp>
      <p:sp>
        <p:nvSpPr>
          <p:cNvPr id="352" name="Shape 352"/>
          <p:cNvSpPr txBox="1"/>
          <p:nvPr>
            <p:ph idx="1" type="body"/>
          </p:nvPr>
        </p:nvSpPr>
        <p:spPr>
          <a:xfrm>
            <a:off x="1828800" y="1905000"/>
            <a:ext cx="6934199" cy="17526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600" u="none" cap="none" strike="noStrike">
                <a:solidFill>
                  <a:srgbClr val="000000"/>
                </a:solidFill>
                <a:latin typeface="Times New Roman"/>
                <a:ea typeface="Times New Roman"/>
                <a:cs typeface="Times New Roman"/>
                <a:sym typeface="Times New Roman"/>
              </a:rPr>
              <a:t>In </a:t>
            </a:r>
            <a:r>
              <a:rPr b="0" i="1" lang="en-US" sz="1600" u="none" cap="none" strike="noStrike">
                <a:solidFill>
                  <a:srgbClr val="000000"/>
                </a:solidFill>
                <a:latin typeface="Times New Roman"/>
                <a:ea typeface="Times New Roman"/>
                <a:cs typeface="Times New Roman"/>
                <a:sym typeface="Times New Roman"/>
              </a:rPr>
              <a:t>test-driven development </a:t>
            </a:r>
            <a:r>
              <a:rPr b="0" i="0" lang="en-US" sz="1600" u="none" cap="none" strike="noStrike">
                <a:solidFill>
                  <a:srgbClr val="000000"/>
                </a:solidFill>
                <a:latin typeface="Times New Roman"/>
                <a:ea typeface="Times New Roman"/>
                <a:cs typeface="Times New Roman"/>
                <a:sym typeface="Times New Roman"/>
              </a:rPr>
              <a:t>(TDD)</a:t>
            </a:r>
            <a:r>
              <a:rPr b="0" i="1" lang="en-US" sz="1600" u="none" cap="none" strike="noStrike">
                <a:solidFill>
                  <a:srgbClr val="000000"/>
                </a:solidFill>
                <a:latin typeface="Times New Roman"/>
                <a:ea typeface="Times New Roman"/>
                <a:cs typeface="Times New Roman"/>
                <a:sym typeface="Times New Roman"/>
              </a:rPr>
              <a:t>,</a:t>
            </a:r>
            <a:r>
              <a:rPr b="0" i="0" lang="en-US" sz="1600" u="none" cap="none" strike="noStrike">
                <a:solidFill>
                  <a:srgbClr val="000000"/>
                </a:solidFill>
                <a:latin typeface="Times New Roman"/>
                <a:ea typeface="Times New Roman"/>
                <a:cs typeface="Times New Roman"/>
                <a:sym typeface="Times New Roman"/>
              </a:rPr>
              <a:t> requirements for a software component serve as the basis for the creation of a series of test cases that exercise the interface and attempt to find errors in the data structures and functionality delivered by the component. </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rgbClr val="000000"/>
                </a:solidFill>
                <a:latin typeface="Times New Roman"/>
                <a:ea typeface="Times New Roman"/>
                <a:cs typeface="Times New Roman"/>
                <a:sym typeface="Times New Roman"/>
              </a:rPr>
              <a:t>TDD is not really a new technology but rather a trend that emphasizes the design of test cases </a:t>
            </a:r>
            <a:r>
              <a:rPr b="0" i="1" lang="en-US" sz="1600" u="none" cap="none" strike="noStrike">
                <a:solidFill>
                  <a:srgbClr val="000000"/>
                </a:solidFill>
                <a:latin typeface="Times New Roman"/>
                <a:ea typeface="Times New Roman"/>
                <a:cs typeface="Times New Roman"/>
                <a:sym typeface="Times New Roman"/>
              </a:rPr>
              <a:t>before</a:t>
            </a:r>
            <a:r>
              <a:rPr b="0" i="0" lang="en-US" sz="1600" u="none" cap="none" strike="noStrike">
                <a:solidFill>
                  <a:srgbClr val="000000"/>
                </a:solidFill>
                <a:latin typeface="Times New Roman"/>
                <a:ea typeface="Times New Roman"/>
                <a:cs typeface="Times New Roman"/>
                <a:sym typeface="Times New Roman"/>
              </a:rPr>
              <a:t> the creation of source code.continue to emphasize the importance of software architecture</a:t>
            </a:r>
          </a:p>
        </p:txBody>
      </p:sp>
      <p:pic>
        <p:nvPicPr>
          <p:cNvPr id="353" name="Shape 353"/>
          <p:cNvPicPr preferRelativeResize="0"/>
          <p:nvPr/>
        </p:nvPicPr>
        <p:blipFill rotWithShape="1">
          <a:blip r:embed="rId3">
            <a:alphaModFix/>
          </a:blip>
          <a:srcRect b="0" l="0" r="0" t="0"/>
          <a:stretch/>
        </p:blipFill>
        <p:spPr>
          <a:xfrm>
            <a:off x="3581400" y="3581400"/>
            <a:ext cx="3352799" cy="2681287"/>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59" name="Shape 35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60" name="Shape 36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Tools Trends—SEE</a:t>
            </a:r>
          </a:p>
        </p:txBody>
      </p:sp>
      <p:pic>
        <p:nvPicPr>
          <p:cNvPr id="361" name="Shape 361"/>
          <p:cNvPicPr preferRelativeResize="0"/>
          <p:nvPr/>
        </p:nvPicPr>
        <p:blipFill rotWithShape="1">
          <a:blip r:embed="rId3">
            <a:alphaModFix/>
          </a:blip>
          <a:srcRect b="0" l="0" r="0" t="0"/>
          <a:stretch/>
        </p:blipFill>
        <p:spPr>
          <a:xfrm>
            <a:off x="1905000" y="1981200"/>
            <a:ext cx="5638800" cy="39338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9" name="Shape 22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30" name="Shape 23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3600" u="none" cap="none" strike="noStrike">
                <a:solidFill>
                  <a:schemeClr val="dk2"/>
                </a:solidFill>
                <a:latin typeface="Helvetica Neue"/>
                <a:ea typeface="Helvetica Neue"/>
                <a:cs typeface="Helvetica Neue"/>
                <a:sym typeface="Helvetica Neue"/>
              </a:rPr>
              <a:t>Technology Innovation Lifecycle</a:t>
            </a:r>
          </a:p>
        </p:txBody>
      </p:sp>
      <p:pic>
        <p:nvPicPr>
          <p:cNvPr id="231" name="Shape 231"/>
          <p:cNvPicPr preferRelativeResize="0"/>
          <p:nvPr/>
        </p:nvPicPr>
        <p:blipFill rotWithShape="1">
          <a:blip r:embed="rId3">
            <a:alphaModFix/>
          </a:blip>
          <a:srcRect b="0" l="0" r="0" t="0"/>
          <a:stretch/>
        </p:blipFill>
        <p:spPr>
          <a:xfrm>
            <a:off x="1981200" y="2286000"/>
            <a:ext cx="6503987" cy="27305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7" name="Shape 23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38" name="Shape 23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Observing SE Trends</a:t>
            </a:r>
          </a:p>
        </p:txBody>
      </p:sp>
      <p:sp>
        <p:nvSpPr>
          <p:cNvPr id="239" name="Shape 23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Barry Boehm [Boe08] suggests that “software engineers [will] face the often formidable challenges of dealing with rapid change, uncertainty and emergence, dependability, diversity, and interdependence, but they also have opportunities to make significant contributions that will make a difference for the better.”</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But what of more modest, short-term innovations, tools, and methods?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45" name="Shape 24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46" name="Shape 24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Hype Cycle</a:t>
            </a:r>
          </a:p>
        </p:txBody>
      </p:sp>
      <p:sp>
        <p:nvSpPr>
          <p:cNvPr id="247" name="Shape 24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technology trigger</a:t>
            </a:r>
            <a:r>
              <a:rPr b="0" i="0" lang="en-US" sz="1800" u="none" cap="none" strike="noStrike">
                <a:solidFill>
                  <a:schemeClr val="dk1"/>
                </a:solidFill>
                <a:latin typeface="Quattrocento"/>
                <a:ea typeface="Quattrocento"/>
                <a:cs typeface="Quattrocento"/>
                <a:sym typeface="Quattrocento"/>
              </a:rPr>
              <a:t>—a research breakthrough or launch of an innovative new product that leads to media coverage and public enthusiasm</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peak of inflated expectations</a:t>
            </a:r>
            <a:r>
              <a:rPr b="0" i="0" lang="en-US" sz="1800" u="none" cap="none" strike="noStrike">
                <a:solidFill>
                  <a:schemeClr val="dk1"/>
                </a:solidFill>
                <a:latin typeface="Quattrocento"/>
                <a:ea typeface="Quattrocento"/>
                <a:cs typeface="Quattrocento"/>
                <a:sym typeface="Quattrocento"/>
              </a:rPr>
              <a:t>—over-enthusiasm and overly optimistic projections of impact based on limited, but well-publicized successes</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disillusionment</a:t>
            </a:r>
            <a:r>
              <a:rPr b="0" i="0" lang="en-US" sz="1800" u="none" cap="none" strike="noStrike">
                <a:solidFill>
                  <a:schemeClr val="dk1"/>
                </a:solidFill>
                <a:latin typeface="Quattrocento"/>
                <a:ea typeface="Quattrocento"/>
                <a:cs typeface="Quattrocento"/>
                <a:sym typeface="Quattrocento"/>
              </a:rPr>
              <a:t>— overly optimistic projections of impact are not met and critics begin the drumbeat; the technology becomes unfashionable among the cognoscenti</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slope of enlightenment</a:t>
            </a:r>
            <a:r>
              <a:rPr b="0" i="0" lang="en-US" sz="1800" u="none" cap="none" strike="noStrike">
                <a:solidFill>
                  <a:schemeClr val="dk1"/>
                </a:solidFill>
                <a:latin typeface="Quattrocento"/>
                <a:ea typeface="Quattrocento"/>
                <a:cs typeface="Quattrocento"/>
                <a:sym typeface="Quattrocento"/>
              </a:rPr>
              <a:t>—growing usage by a wide variety of companies leads to a better understanding of the technology’s true potential; off the shelf methods and tools emerge to support the technology</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plateau of productivity</a:t>
            </a:r>
            <a:r>
              <a:rPr b="0" i="0" lang="en-US" sz="1800" u="none" cap="none" strike="noStrike">
                <a:solidFill>
                  <a:schemeClr val="dk1"/>
                </a:solidFill>
                <a:latin typeface="Quattrocento"/>
                <a:ea typeface="Quattrocento"/>
                <a:cs typeface="Quattrocento"/>
                <a:sym typeface="Quattrocento"/>
              </a:rPr>
              <a:t>—real world benefits are now obvious and usage penetrates a significant percentage of the potential market</a:t>
            </a:r>
          </a:p>
        </p:txBody>
      </p:sp>
      <p:sp>
        <p:nvSpPr>
          <p:cNvPr id="248" name="Shape 248"/>
          <p:cNvSpPr txBox="1"/>
          <p:nvPr/>
        </p:nvSpPr>
        <p:spPr>
          <a:xfrm>
            <a:off x="5562600" y="5943600"/>
            <a:ext cx="2209799"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Quattrocento"/>
              <a:buNone/>
            </a:pPr>
            <a:r>
              <a:rPr b="0" i="1" lang="en-US" sz="1400" u="none" cap="none" strike="noStrike">
                <a:solidFill>
                  <a:schemeClr val="dk1"/>
                </a:solidFill>
                <a:latin typeface="Quattrocento"/>
                <a:ea typeface="Quattrocento"/>
                <a:cs typeface="Quattrocento"/>
                <a:sym typeface="Quattrocento"/>
              </a:rPr>
              <a:t>Gartner Group [Gar08]</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4" name="Shape 254"/>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55" name="Shape 255"/>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Hype Cycle</a:t>
            </a:r>
          </a:p>
        </p:txBody>
      </p:sp>
      <p:pic>
        <p:nvPicPr>
          <p:cNvPr id="256" name="Shape 256"/>
          <p:cNvPicPr preferRelativeResize="0"/>
          <p:nvPr/>
        </p:nvPicPr>
        <p:blipFill rotWithShape="1">
          <a:blip r:embed="rId3">
            <a:alphaModFix/>
          </a:blip>
          <a:srcRect b="0" l="0" r="0" t="0"/>
          <a:stretch/>
        </p:blipFill>
        <p:spPr>
          <a:xfrm>
            <a:off x="1981200" y="1828800"/>
            <a:ext cx="6440486" cy="41783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62" name="Shape 262"/>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63" name="Shape 26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Soft Trends</a:t>
            </a:r>
          </a:p>
        </p:txBody>
      </p:sp>
      <p:sp>
        <p:nvSpPr>
          <p:cNvPr id="264" name="Shape 26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Connectivity and collaboration</a:t>
            </a:r>
            <a:r>
              <a:rPr b="0" i="0" lang="en-US" sz="1800" u="none" cap="none" strike="noStrike">
                <a:solidFill>
                  <a:schemeClr val="dk1"/>
                </a:solidFill>
                <a:latin typeface="Quattrocento"/>
                <a:ea typeface="Quattrocento"/>
                <a:cs typeface="Quattrocento"/>
                <a:sym typeface="Quattrocento"/>
              </a:rPr>
              <a:t> (enabled by high bandwidth communication) has already led to a software teams that do not occupy the same physical space (telecommuting and part-time employment in a local context).</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Globalization</a:t>
            </a:r>
            <a:r>
              <a:rPr b="0" i="0" lang="en-US" sz="1800" u="none" cap="none" strike="noStrike">
                <a:solidFill>
                  <a:schemeClr val="folHlink"/>
                </a:solidFill>
                <a:latin typeface="Quattrocento"/>
                <a:ea typeface="Quattrocento"/>
                <a:cs typeface="Quattrocento"/>
                <a:sym typeface="Quattrocento"/>
              </a:rPr>
              <a:t> </a:t>
            </a:r>
            <a:r>
              <a:rPr b="0" i="0" lang="en-US" sz="1800" u="none" cap="none" strike="noStrike">
                <a:solidFill>
                  <a:schemeClr val="dk1"/>
                </a:solidFill>
                <a:latin typeface="Quattrocento"/>
                <a:ea typeface="Quattrocento"/>
                <a:cs typeface="Quattrocento"/>
                <a:sym typeface="Quattrocento"/>
              </a:rPr>
              <a:t>leads to a diverse workforce (in terms of language, culture, problem resolution, management philosophy, communication priorities, and person-to-person interaction).</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An aging population</a:t>
            </a:r>
            <a:r>
              <a:rPr b="0" i="0" lang="en-US" sz="1800" u="none" cap="none" strike="noStrike">
                <a:solidFill>
                  <a:schemeClr val="dk1"/>
                </a:solidFill>
                <a:latin typeface="Quattrocento"/>
                <a:ea typeface="Quattrocento"/>
                <a:cs typeface="Quattrocento"/>
                <a:sym typeface="Quattrocento"/>
              </a:rPr>
              <a:t> implies that many experienced software engineers and managers will be leaving the field over the coming decade. The software engineering community must respond with viable mechanisms that capture the knowledge of these aging managers and technologists </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chemeClr val="folHlink"/>
                </a:solidFill>
                <a:latin typeface="Times New Roman"/>
                <a:ea typeface="Times New Roman"/>
                <a:cs typeface="Times New Roman"/>
                <a:sym typeface="Times New Roman"/>
              </a:rPr>
              <a:t>Consumer spending in emerging economies</a:t>
            </a:r>
            <a:r>
              <a:rPr b="0" i="0" lang="en-US" sz="1800" u="none" cap="none" strike="noStrike">
                <a:solidFill>
                  <a:schemeClr val="folHlink"/>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will double to well over $12 trillion. [Pet06] There is little doubt that a non-trivial percentage of this spending will be applied to products and services that have a digital component—that are software-based or software-driven.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0" name="Shape 270"/>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71" name="Shape 271"/>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Managing Complexity</a:t>
            </a:r>
          </a:p>
        </p:txBody>
      </p:sp>
      <p:sp>
        <p:nvSpPr>
          <p:cNvPr id="272" name="Shape 272"/>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2000" u="none" cap="none" strike="noStrike">
                <a:solidFill>
                  <a:schemeClr val="dk1"/>
                </a:solidFill>
                <a:latin typeface="Times New Roman"/>
                <a:ea typeface="Times New Roman"/>
                <a:cs typeface="Times New Roman"/>
                <a:sym typeface="Times New Roman"/>
              </a:rPr>
              <a:t>In the relatively near future, systems requiring over 1 billion LOC will begin to emerge</a:t>
            </a:r>
          </a:p>
          <a:p>
            <a:pPr indent="-285750" lvl="1" marL="742950" marR="0" rtl="0" algn="l">
              <a:lnSpc>
                <a:spcPct val="90000"/>
              </a:lnSpc>
              <a:spcBef>
                <a:spcPts val="1900"/>
              </a:spcBef>
              <a:spcAft>
                <a:spcPts val="0"/>
              </a:spcAft>
              <a:buClr>
                <a:schemeClr val="folHlink"/>
              </a:buClr>
              <a:buSzPct val="70000"/>
              <a:buFont typeface="Noto Symbol"/>
              <a:buChar char="■"/>
            </a:pPr>
            <a:r>
              <a:rPr b="0" i="0" lang="en-US" sz="1600" u="none" cap="none" strike="noStrike">
                <a:solidFill>
                  <a:srgbClr val="000000"/>
                </a:solidFill>
                <a:latin typeface="Quattrocento"/>
                <a:ea typeface="Quattrocento"/>
                <a:cs typeface="Quattrocento"/>
                <a:sym typeface="Quattrocento"/>
              </a:rPr>
              <a:t>Consider the interfaces for a billion LOC system</a:t>
            </a:r>
          </a:p>
          <a:p>
            <a:pPr indent="-228600" lvl="2" marL="1143000" marR="0" rtl="0" algn="l">
              <a:lnSpc>
                <a:spcPct val="90000"/>
              </a:lnSpc>
              <a:spcBef>
                <a:spcPts val="300"/>
              </a:spcBef>
              <a:spcAft>
                <a:spcPts val="0"/>
              </a:spcAft>
              <a:buClr>
                <a:schemeClr val="dk2"/>
              </a:buClr>
              <a:buSzPct val="100000"/>
              <a:buFont typeface="Quattrocento"/>
              <a:buChar char="•"/>
            </a:pPr>
            <a:r>
              <a:rPr b="0" i="0" lang="en-US" sz="1600" u="none" cap="none" strike="noStrike">
                <a:solidFill>
                  <a:srgbClr val="000000"/>
                </a:solidFill>
                <a:latin typeface="Quattrocento"/>
                <a:ea typeface="Quattrocento"/>
                <a:cs typeface="Quattrocento"/>
                <a:sym typeface="Quattrocento"/>
              </a:rPr>
              <a:t> both to the outside world</a:t>
            </a:r>
          </a:p>
          <a:p>
            <a:pPr indent="-228600" lvl="2" marL="1143000" marR="0" rtl="0" algn="l">
              <a:lnSpc>
                <a:spcPct val="90000"/>
              </a:lnSpc>
              <a:spcBef>
                <a:spcPts val="300"/>
              </a:spcBef>
              <a:spcAft>
                <a:spcPts val="0"/>
              </a:spcAft>
              <a:buClr>
                <a:schemeClr val="dk2"/>
              </a:buClr>
              <a:buSzPct val="100000"/>
              <a:buFont typeface="Quattrocento"/>
              <a:buChar char="•"/>
            </a:pPr>
            <a:r>
              <a:rPr b="0" i="0" lang="en-US" sz="1600" u="none" cap="none" strike="noStrike">
                <a:solidFill>
                  <a:srgbClr val="000000"/>
                </a:solidFill>
                <a:latin typeface="Quattrocento"/>
                <a:ea typeface="Quattrocento"/>
                <a:cs typeface="Quattrocento"/>
                <a:sym typeface="Quattrocento"/>
              </a:rPr>
              <a:t>to other interoperable systems</a:t>
            </a:r>
          </a:p>
          <a:p>
            <a:pPr indent="-228600" lvl="2" marL="1143000" marR="0" rtl="0" algn="l">
              <a:lnSpc>
                <a:spcPct val="90000"/>
              </a:lnSpc>
              <a:spcBef>
                <a:spcPts val="300"/>
              </a:spcBef>
              <a:spcAft>
                <a:spcPts val="0"/>
              </a:spcAft>
              <a:buClr>
                <a:schemeClr val="dk2"/>
              </a:buClr>
              <a:buSzPct val="100000"/>
              <a:buFont typeface="Quattrocento"/>
              <a:buChar char="•"/>
            </a:pPr>
            <a:r>
              <a:rPr b="0" i="0" lang="en-US" sz="1600" u="none" cap="none" strike="noStrike">
                <a:solidFill>
                  <a:srgbClr val="000000"/>
                </a:solidFill>
                <a:latin typeface="Quattrocento"/>
                <a:ea typeface="Quattrocento"/>
                <a:cs typeface="Quattrocento"/>
                <a:sym typeface="Quattrocento"/>
              </a:rPr>
              <a:t>to the Internet (or its successor), and </a:t>
            </a:r>
          </a:p>
          <a:p>
            <a:pPr indent="-228600" lvl="2" marL="1143000" marR="0" rtl="0" algn="l">
              <a:lnSpc>
                <a:spcPct val="90000"/>
              </a:lnSpc>
              <a:spcBef>
                <a:spcPts val="300"/>
              </a:spcBef>
              <a:spcAft>
                <a:spcPts val="0"/>
              </a:spcAft>
              <a:buClr>
                <a:schemeClr val="dk2"/>
              </a:buClr>
              <a:buSzPct val="100000"/>
              <a:buFont typeface="Quattrocento"/>
              <a:buChar char="•"/>
            </a:pPr>
            <a:r>
              <a:rPr b="0" i="0" lang="en-US" sz="1600" u="none" cap="none" strike="noStrike">
                <a:solidFill>
                  <a:srgbClr val="000000"/>
                </a:solidFill>
                <a:latin typeface="Quattrocento"/>
                <a:ea typeface="Quattrocento"/>
                <a:cs typeface="Quattrocento"/>
                <a:sym typeface="Quattrocento"/>
              </a:rPr>
              <a:t>to the millions of internal components that must all work together to make this computing monster operate successfully.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rgbClr val="000000"/>
                </a:solidFill>
                <a:latin typeface="Quattrocento"/>
                <a:ea typeface="Quattrocento"/>
                <a:cs typeface="Quattrocento"/>
                <a:sym typeface="Quattrocento"/>
              </a:rPr>
              <a:t>Is there a reliable way to ensure that all of these connections will allow information to flow properly?</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chemeClr val="dk1"/>
                </a:solidFill>
                <a:latin typeface="Times New Roman"/>
                <a:ea typeface="Times New Roman"/>
                <a:cs typeface="Times New Roman"/>
                <a:sym typeface="Times New Roman"/>
              </a:rPr>
              <a:t>Consider the project itself.</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chemeClr val="dk1"/>
                </a:solidFill>
                <a:latin typeface="Times New Roman"/>
                <a:ea typeface="Times New Roman"/>
                <a:cs typeface="Times New Roman"/>
                <a:sym typeface="Times New Roman"/>
              </a:rPr>
              <a:t>Consider the number of people (and their locations) who will be doing the work</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chemeClr val="dk1"/>
                </a:solidFill>
                <a:latin typeface="Times New Roman"/>
                <a:ea typeface="Times New Roman"/>
                <a:cs typeface="Times New Roman"/>
                <a:sym typeface="Times New Roman"/>
              </a:rPr>
              <a:t>Consider the engineering challenge.</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chemeClr val="dk1"/>
                </a:solidFill>
                <a:latin typeface="Times New Roman"/>
                <a:ea typeface="Times New Roman"/>
                <a:cs typeface="Times New Roman"/>
                <a:sym typeface="Times New Roman"/>
              </a:rPr>
              <a:t>Consider the challenge of quality assurance.</a:t>
            </a:r>
          </a:p>
          <a:p>
            <a:pPr indent="-342900" lvl="0" marL="342900" marR="0" rtl="0" algn="l">
              <a:spcBef>
                <a:spcPts val="360"/>
              </a:spcBef>
              <a:spcAft>
                <a:spcPts val="0"/>
              </a:spcAft>
              <a:buClr>
                <a:schemeClr val="folHlink"/>
              </a:buClr>
              <a:buSzPct val="75000"/>
              <a:buFont typeface="Noto Symbol"/>
              <a:buNone/>
            </a:pPr>
            <a:r>
              <a:t/>
            </a:r>
            <a:endParaRPr b="0" i="0" sz="1800" u="none" cap="none" strike="noStrike">
              <a:solidFill>
                <a:srgbClr val="000000"/>
              </a:solidFill>
              <a:latin typeface="Quattrocento"/>
              <a:ea typeface="Quattrocento"/>
              <a:cs typeface="Quattrocento"/>
              <a:sym typeface="Quattrocento"/>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8" name="Shape 278"/>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79" name="Shape 279"/>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Open-World Software</a:t>
            </a:r>
          </a:p>
        </p:txBody>
      </p:sp>
      <p:sp>
        <p:nvSpPr>
          <p:cNvPr id="280" name="Shape 280"/>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rgbClr val="000000"/>
                </a:solidFill>
                <a:latin typeface="Times New Roman"/>
                <a:ea typeface="Times New Roman"/>
                <a:cs typeface="Times New Roman"/>
                <a:sym typeface="Times New Roman"/>
              </a:rPr>
              <a:t>Concepts such as </a:t>
            </a:r>
            <a:r>
              <a:rPr b="0" i="1" lang="en-US" sz="2400" u="none" cap="none" strike="noStrike">
                <a:solidFill>
                  <a:schemeClr val="folHlink"/>
                </a:solidFill>
                <a:latin typeface="Times New Roman"/>
                <a:ea typeface="Times New Roman"/>
                <a:cs typeface="Times New Roman"/>
                <a:sym typeface="Times New Roman"/>
              </a:rPr>
              <a:t>ambient intelligence, context-aware applications,</a:t>
            </a:r>
            <a:r>
              <a:rPr b="0" i="0" lang="en-US" sz="2400" u="none" cap="none" strike="noStrike">
                <a:solidFill>
                  <a:srgbClr val="000000"/>
                </a:solidFill>
                <a:latin typeface="Times New Roman"/>
                <a:ea typeface="Times New Roman"/>
                <a:cs typeface="Times New Roman"/>
                <a:sym typeface="Times New Roman"/>
              </a:rPr>
              <a:t> and </a:t>
            </a:r>
            <a:r>
              <a:rPr b="0" i="1" lang="en-US" sz="2400" u="none" cap="none" strike="noStrike">
                <a:solidFill>
                  <a:schemeClr val="folHlink"/>
                </a:solidFill>
                <a:latin typeface="Times New Roman"/>
                <a:ea typeface="Times New Roman"/>
                <a:cs typeface="Times New Roman"/>
                <a:sym typeface="Times New Roman"/>
              </a:rPr>
              <a:t>pervasive/ubiquitous computing</a:t>
            </a:r>
            <a:r>
              <a:rPr b="0" i="0" lang="en-US" sz="2400" u="none" cap="none" strike="noStrike">
                <a:solidFill>
                  <a:srgbClr val="000000"/>
                </a:solidFill>
                <a:latin typeface="Times New Roman"/>
                <a:ea typeface="Times New Roman"/>
                <a:cs typeface="Times New Roman"/>
                <a:sym typeface="Times New Roman"/>
              </a:rPr>
              <a:t>—all focus on integrating software-based systems into an environment far broader than anything to date</a:t>
            </a:r>
          </a:p>
          <a:p>
            <a:pPr indent="-342900" lvl="0" marL="342900" marR="0" rtl="0" algn="l">
              <a:lnSpc>
                <a:spcPct val="100000"/>
              </a:lnSpc>
              <a:spcBef>
                <a:spcPts val="2080"/>
              </a:spcBef>
              <a:spcAft>
                <a:spcPts val="1600"/>
              </a:spcAft>
              <a:buClr>
                <a:schemeClr val="folHlink"/>
              </a:buClr>
              <a:buSzPct val="75000"/>
              <a:buFont typeface="Noto Symbol"/>
              <a:buChar char="■"/>
            </a:pPr>
            <a:r>
              <a:rPr b="0" i="0" lang="en-US" sz="2400" u="none" cap="none" strike="noStrike">
                <a:solidFill>
                  <a:schemeClr val="folHlink"/>
                </a:solidFill>
                <a:latin typeface="Times New Roman"/>
                <a:ea typeface="Times New Roman"/>
                <a:cs typeface="Times New Roman"/>
                <a:sym typeface="Times New Roman"/>
              </a:rPr>
              <a:t>“open-world software”</a:t>
            </a:r>
            <a:r>
              <a:rPr b="0" i="0" lang="en-US" sz="2400" u="none" cap="none" strike="noStrike">
                <a:solidFill>
                  <a:srgbClr val="000000"/>
                </a:solidFill>
                <a:latin typeface="Times New Roman"/>
                <a:ea typeface="Times New Roman"/>
                <a:cs typeface="Times New Roman"/>
                <a:sym typeface="Times New Roman"/>
              </a:rPr>
              <a:t>—software that is designed to adapt to a continually changing environment ‘by self-organizing its structure and self-adapting its behavior.” [Bar06]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86" name="Shape 286"/>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87" name="Shape 287"/>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Emergent Requirements</a:t>
            </a:r>
          </a:p>
        </p:txBody>
      </p:sp>
      <p:sp>
        <p:nvSpPr>
          <p:cNvPr id="288" name="Shape 288"/>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rgbClr val="000000"/>
                </a:solidFill>
                <a:latin typeface="Times New Roman"/>
                <a:ea typeface="Times New Roman"/>
                <a:cs typeface="Times New Roman"/>
                <a:sym typeface="Times New Roman"/>
              </a:rPr>
              <a:t>As systems become more complex, </a:t>
            </a:r>
            <a:r>
              <a:rPr b="0" i="0" lang="en-US" sz="2000" u="none" cap="none" strike="noStrike">
                <a:solidFill>
                  <a:schemeClr val="folHlink"/>
                </a:solidFill>
                <a:latin typeface="Times New Roman"/>
                <a:ea typeface="Times New Roman"/>
                <a:cs typeface="Times New Roman"/>
                <a:sym typeface="Times New Roman"/>
              </a:rPr>
              <a:t>requirements will emerge</a:t>
            </a:r>
            <a:r>
              <a:rPr b="0" i="0" lang="en-US" sz="2000" u="none" cap="none" strike="noStrike">
                <a:solidFill>
                  <a:srgbClr val="000000"/>
                </a:solidFill>
                <a:latin typeface="Times New Roman"/>
                <a:ea typeface="Times New Roman"/>
                <a:cs typeface="Times New Roman"/>
                <a:sym typeface="Times New Roman"/>
              </a:rPr>
              <a:t> as everyone involved in the engineering and construction of a complex system learns more about it, the environment in which it is to reside, and the users who will interact with it.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rgbClr val="000000"/>
                </a:solidFill>
                <a:latin typeface="Times New Roman"/>
                <a:ea typeface="Times New Roman"/>
                <a:cs typeface="Times New Roman"/>
                <a:sym typeface="Times New Roman"/>
              </a:rPr>
              <a:t>This reality implies a number of software engineering trends.</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800" u="none" cap="none" strike="noStrike">
                <a:solidFill>
                  <a:srgbClr val="000000"/>
                </a:solidFill>
                <a:latin typeface="Times New Roman"/>
                <a:ea typeface="Times New Roman"/>
                <a:cs typeface="Times New Roman"/>
                <a:sym typeface="Times New Roman"/>
              </a:rPr>
              <a:t>process models must be designed to embrace change and adopt the basic tenets of the agile philosophy (Chapter 5).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800" u="none" cap="none" strike="noStrike">
                <a:solidFill>
                  <a:srgbClr val="000000"/>
                </a:solidFill>
                <a:latin typeface="Times New Roman"/>
                <a:ea typeface="Times New Roman"/>
                <a:cs typeface="Times New Roman"/>
                <a:sym typeface="Times New Roman"/>
              </a:rPr>
              <a:t>methods that yield engineering models (e.g., requirements and design models) must be used judiciously because those models will change repeatedly as more knowledge about the system is acquired</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800" u="none" cap="none" strike="noStrike">
                <a:solidFill>
                  <a:srgbClr val="000000"/>
                </a:solidFill>
                <a:latin typeface="Times New Roman"/>
                <a:ea typeface="Times New Roman"/>
                <a:cs typeface="Times New Roman"/>
                <a:sym typeface="Times New Roman"/>
              </a:rPr>
              <a:t>tools that support both process and methods must make adaptation and change easy.</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