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y="5143500" cx="9144000"/>
  <p:notesSz cx="6858000" cy="9144000"/>
  <p:embeddedFontLst>
    <p:embeddedFont>
      <p:font typeface="Nunito"/>
      <p:regular r:id="rId21"/>
      <p:bold r:id="rId22"/>
      <p:italic r:id="rId23"/>
      <p:boldItalic r:id="rId24"/>
    </p:embeddedFont>
    <p:embeddedFont>
      <p:font typeface="Maven Pro"/>
      <p:regular r:id="rId25"/>
      <p:bold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font" Target="fonts/Nunito-bold.fntdata"/><Relationship Id="rId21" Type="http://schemas.openxmlformats.org/officeDocument/2006/relationships/font" Target="fonts/Nunito-regular.fntdata"/><Relationship Id="rId24" Type="http://schemas.openxmlformats.org/officeDocument/2006/relationships/font" Target="fonts/Nunito-boldItalic.fntdata"/><Relationship Id="rId23" Type="http://schemas.openxmlformats.org/officeDocument/2006/relationships/font" Target="fonts/Nunito-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MavenPro-bold.fntdata"/><Relationship Id="rId25" Type="http://schemas.openxmlformats.org/officeDocument/2006/relationships/font" Target="fonts/MavenPro-regular.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7" name="Shape 327"/>
        <p:cNvGrpSpPr/>
        <p:nvPr/>
      </p:nvGrpSpPr>
      <p:grpSpPr>
        <a:xfrm>
          <a:off x="0" y="0"/>
          <a:ext cx="0" cy="0"/>
          <a:chOff x="0" y="0"/>
          <a:chExt cx="0" cy="0"/>
        </a:xfrm>
      </p:grpSpPr>
      <p:sp>
        <p:nvSpPr>
          <p:cNvPr id="328" name="Google Shape;328;g29f1c64127_0_50: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9" name="Google Shape;329;g29f1c64127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4" name="Shape 334"/>
        <p:cNvGrpSpPr/>
        <p:nvPr/>
      </p:nvGrpSpPr>
      <p:grpSpPr>
        <a:xfrm>
          <a:off x="0" y="0"/>
          <a:ext cx="0" cy="0"/>
          <a:chOff x="0" y="0"/>
          <a:chExt cx="0" cy="0"/>
        </a:xfrm>
      </p:grpSpPr>
      <p:sp>
        <p:nvSpPr>
          <p:cNvPr id="335" name="Google Shape;335;g29f1c64127_0_56: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6" name="Google Shape;336;g29f1c64127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1" name="Shape 341"/>
        <p:cNvGrpSpPr/>
        <p:nvPr/>
      </p:nvGrpSpPr>
      <p:grpSpPr>
        <a:xfrm>
          <a:off x="0" y="0"/>
          <a:ext cx="0" cy="0"/>
          <a:chOff x="0" y="0"/>
          <a:chExt cx="0" cy="0"/>
        </a:xfrm>
      </p:grpSpPr>
      <p:sp>
        <p:nvSpPr>
          <p:cNvPr id="342" name="Google Shape;342;g2b22d1e3e0_0_0: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43" name="Google Shape;343;g2b22d1e3e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7" name="Shape 347"/>
        <p:cNvGrpSpPr/>
        <p:nvPr/>
      </p:nvGrpSpPr>
      <p:grpSpPr>
        <a:xfrm>
          <a:off x="0" y="0"/>
          <a:ext cx="0" cy="0"/>
          <a:chOff x="0" y="0"/>
          <a:chExt cx="0" cy="0"/>
        </a:xfrm>
      </p:grpSpPr>
      <p:sp>
        <p:nvSpPr>
          <p:cNvPr id="348" name="Google Shape;348;g2b22d1e3e0_0_6: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49" name="Google Shape;349;g2b22d1e3e0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2" name="Shape 352"/>
        <p:cNvGrpSpPr/>
        <p:nvPr/>
      </p:nvGrpSpPr>
      <p:grpSpPr>
        <a:xfrm>
          <a:off x="0" y="0"/>
          <a:ext cx="0" cy="0"/>
          <a:chOff x="0" y="0"/>
          <a:chExt cx="0" cy="0"/>
        </a:xfrm>
      </p:grpSpPr>
      <p:sp>
        <p:nvSpPr>
          <p:cNvPr id="353" name="Google Shape;353;g2b22d1e3e0_0_12: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54" name="Google Shape;354;g2b22d1e3e0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7" name="Shape 357"/>
        <p:cNvGrpSpPr/>
        <p:nvPr/>
      </p:nvGrpSpPr>
      <p:grpSpPr>
        <a:xfrm>
          <a:off x="0" y="0"/>
          <a:ext cx="0" cy="0"/>
          <a:chOff x="0" y="0"/>
          <a:chExt cx="0" cy="0"/>
        </a:xfrm>
      </p:grpSpPr>
      <p:sp>
        <p:nvSpPr>
          <p:cNvPr id="358" name="Google Shape;358;g2b22d1e3e0_0_19: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59" name="Google Shape;359;g2b22d1e3e0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2" name="Shape 362"/>
        <p:cNvGrpSpPr/>
        <p:nvPr/>
      </p:nvGrpSpPr>
      <p:grpSpPr>
        <a:xfrm>
          <a:off x="0" y="0"/>
          <a:ext cx="0" cy="0"/>
          <a:chOff x="0" y="0"/>
          <a:chExt cx="0" cy="0"/>
        </a:xfrm>
      </p:grpSpPr>
      <p:sp>
        <p:nvSpPr>
          <p:cNvPr id="363" name="Google Shape;363;g2b22d1e3e0_0_25: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64" name="Google Shape;364;g2b22d1e3e0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Google Shape;280;g29f1c64127_1_10: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1" name="Google Shape;281;g29f1c64127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4" name="Shape 284"/>
        <p:cNvGrpSpPr/>
        <p:nvPr/>
      </p:nvGrpSpPr>
      <p:grpSpPr>
        <a:xfrm>
          <a:off x="0" y="0"/>
          <a:ext cx="0" cy="0"/>
          <a:chOff x="0" y="0"/>
          <a:chExt cx="0" cy="0"/>
        </a:xfrm>
      </p:grpSpPr>
      <p:sp>
        <p:nvSpPr>
          <p:cNvPr id="285" name="Google Shape;285;g2b22d1e3e0_1_0: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6" name="Google Shape;286;g2b22d1e3e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9" name="Shape 289"/>
        <p:cNvGrpSpPr/>
        <p:nvPr/>
      </p:nvGrpSpPr>
      <p:grpSpPr>
        <a:xfrm>
          <a:off x="0" y="0"/>
          <a:ext cx="0" cy="0"/>
          <a:chOff x="0" y="0"/>
          <a:chExt cx="0" cy="0"/>
        </a:xfrm>
      </p:grpSpPr>
      <p:sp>
        <p:nvSpPr>
          <p:cNvPr id="290" name="Google Shape;290;g29f1c64127_1_15: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1" name="Google Shape;291;g29f1c64127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5" name="Shape 295"/>
        <p:cNvGrpSpPr/>
        <p:nvPr/>
      </p:nvGrpSpPr>
      <p:grpSpPr>
        <a:xfrm>
          <a:off x="0" y="0"/>
          <a:ext cx="0" cy="0"/>
          <a:chOff x="0" y="0"/>
          <a:chExt cx="0" cy="0"/>
        </a:xfrm>
      </p:grpSpPr>
      <p:sp>
        <p:nvSpPr>
          <p:cNvPr id="296" name="Google Shape;296;g2b22d1e3e0_1_9: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7" name="Google Shape;297;g2b22d1e3e0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1" name="Shape 301"/>
        <p:cNvGrpSpPr/>
        <p:nvPr/>
      </p:nvGrpSpPr>
      <p:grpSpPr>
        <a:xfrm>
          <a:off x="0" y="0"/>
          <a:ext cx="0" cy="0"/>
          <a:chOff x="0" y="0"/>
          <a:chExt cx="0" cy="0"/>
        </a:xfrm>
      </p:grpSpPr>
      <p:sp>
        <p:nvSpPr>
          <p:cNvPr id="302" name="Google Shape;302;g2b22d1e3e0_1_15: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3" name="Google Shape;303;g2b22d1e3e0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7" name="Shape 307"/>
        <p:cNvGrpSpPr/>
        <p:nvPr/>
      </p:nvGrpSpPr>
      <p:grpSpPr>
        <a:xfrm>
          <a:off x="0" y="0"/>
          <a:ext cx="0" cy="0"/>
          <a:chOff x="0" y="0"/>
          <a:chExt cx="0" cy="0"/>
        </a:xfrm>
      </p:grpSpPr>
      <p:sp>
        <p:nvSpPr>
          <p:cNvPr id="308" name="Google Shape;308;g29f1c64127_0_30: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9" name="Google Shape;309;g29f1c64127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3" name="Shape 313"/>
        <p:cNvGrpSpPr/>
        <p:nvPr/>
      </p:nvGrpSpPr>
      <p:grpSpPr>
        <a:xfrm>
          <a:off x="0" y="0"/>
          <a:ext cx="0" cy="0"/>
          <a:chOff x="0" y="0"/>
          <a:chExt cx="0" cy="0"/>
        </a:xfrm>
      </p:grpSpPr>
      <p:sp>
        <p:nvSpPr>
          <p:cNvPr id="314" name="Google Shape;314;g29f1c64127_0_43: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5" name="Google Shape;315;g29f1c64127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0" name="Shape 320"/>
        <p:cNvGrpSpPr/>
        <p:nvPr/>
      </p:nvGrpSpPr>
      <p:grpSpPr>
        <a:xfrm>
          <a:off x="0" y="0"/>
          <a:ext cx="0" cy="0"/>
          <a:chOff x="0" y="0"/>
          <a:chExt cx="0" cy="0"/>
        </a:xfrm>
      </p:grpSpPr>
      <p:sp>
        <p:nvSpPr>
          <p:cNvPr id="321" name="Google Shape;321;g29f1c64127_0_36: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2" name="Google Shape;322;g29f1c64127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46" name="Google Shape;46;p2"/>
          <p:cNvSpPr txBox="1"/>
          <p:nvPr>
            <p:ph type="ctrTitle"/>
          </p:nvPr>
        </p:nvSpPr>
        <p:spPr>
          <a:xfrm>
            <a:off x="895500" y="678650"/>
            <a:ext cx="7353000" cy="1872900"/>
          </a:xfrm>
          <a:prstGeom prst="rect">
            <a:avLst/>
          </a:prstGeom>
        </p:spPr>
        <p:txBody>
          <a:bodyPr anchorCtr="0" anchor="ctr" bIns="91425" lIns="91425" spcFirstLastPara="1" rIns="91425" wrap="square" tIns="91425"/>
          <a:lstStyle>
            <a:lvl1pPr lvl="0" algn="ctr">
              <a:spcBef>
                <a:spcPts val="0"/>
              </a:spcBef>
              <a:spcAft>
                <a:spcPts val="0"/>
              </a:spcAft>
              <a:buClr>
                <a:schemeClr val="lt1"/>
              </a:buClr>
              <a:buSzPts val="3600"/>
              <a:buNone/>
              <a:defRPr b="0"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1600"/>
              </a:spcBef>
              <a:spcAft>
                <a:spcPts val="0"/>
              </a:spcAft>
              <a:buClr>
                <a:schemeClr val="lt1"/>
              </a:buClr>
              <a:buSzPts val="1100"/>
              <a:buChar char="○"/>
              <a:defRPr>
                <a:solidFill>
                  <a:schemeClr val="lt1"/>
                </a:solidFill>
              </a:defRPr>
            </a:lvl2pPr>
            <a:lvl3pPr indent="-298450" lvl="2" marL="1371600" algn="ctr">
              <a:spcBef>
                <a:spcPts val="1600"/>
              </a:spcBef>
              <a:spcAft>
                <a:spcPts val="0"/>
              </a:spcAft>
              <a:buClr>
                <a:schemeClr val="lt1"/>
              </a:buClr>
              <a:buSzPts val="1100"/>
              <a:buChar char="■"/>
              <a:defRPr>
                <a:solidFill>
                  <a:schemeClr val="lt1"/>
                </a:solidFill>
              </a:defRPr>
            </a:lvl3pPr>
            <a:lvl4pPr indent="-298450" lvl="3" marL="1828800" algn="ctr">
              <a:spcBef>
                <a:spcPts val="1600"/>
              </a:spcBef>
              <a:spcAft>
                <a:spcPts val="0"/>
              </a:spcAft>
              <a:buClr>
                <a:schemeClr val="lt1"/>
              </a:buClr>
              <a:buSzPts val="1100"/>
              <a:buChar char="●"/>
              <a:defRPr>
                <a:solidFill>
                  <a:schemeClr val="lt1"/>
                </a:solidFill>
              </a:defRPr>
            </a:lvl4pPr>
            <a:lvl5pPr indent="-298450" lvl="4" marL="2286000" algn="ctr">
              <a:spcBef>
                <a:spcPts val="1600"/>
              </a:spcBef>
              <a:spcAft>
                <a:spcPts val="0"/>
              </a:spcAft>
              <a:buClr>
                <a:schemeClr val="lt1"/>
              </a:buClr>
              <a:buSzPts val="1100"/>
              <a:buChar char="○"/>
              <a:defRPr>
                <a:solidFill>
                  <a:schemeClr val="lt1"/>
                </a:solidFill>
              </a:defRPr>
            </a:lvl5pPr>
            <a:lvl6pPr indent="-298450" lvl="5" marL="2743200" algn="ctr">
              <a:spcBef>
                <a:spcPts val="1600"/>
              </a:spcBef>
              <a:spcAft>
                <a:spcPts val="0"/>
              </a:spcAft>
              <a:buClr>
                <a:schemeClr val="lt1"/>
              </a:buClr>
              <a:buSzPts val="1100"/>
              <a:buChar char="■"/>
              <a:defRPr>
                <a:solidFill>
                  <a:schemeClr val="lt1"/>
                </a:solidFill>
              </a:defRPr>
            </a:lvl6pPr>
            <a:lvl7pPr indent="-298450" lvl="6" marL="3200400" algn="ctr">
              <a:spcBef>
                <a:spcPts val="1600"/>
              </a:spcBef>
              <a:spcAft>
                <a:spcPts val="0"/>
              </a:spcAft>
              <a:buClr>
                <a:schemeClr val="lt1"/>
              </a:buClr>
              <a:buSzPts val="1100"/>
              <a:buChar char="●"/>
              <a:defRPr>
                <a:solidFill>
                  <a:schemeClr val="lt1"/>
                </a:solidFill>
              </a:defRPr>
            </a:lvl7pPr>
            <a:lvl8pPr indent="-298450" lvl="7" marL="3657600" algn="ctr">
              <a:spcBef>
                <a:spcPts val="1600"/>
              </a:spcBef>
              <a:spcAft>
                <a:spcPts val="0"/>
              </a:spcAft>
              <a:buClr>
                <a:schemeClr val="lt1"/>
              </a:buClr>
              <a:buSzPts val="1100"/>
              <a:buChar char="○"/>
              <a:defRPr>
                <a:solidFill>
                  <a:schemeClr val="lt1"/>
                </a:solidFill>
              </a:defRPr>
            </a:lvl8pPr>
            <a:lvl9pPr indent="-298450" lvl="8" marL="4114800" algn="ctr">
              <a:spcBef>
                <a:spcPts val="1600"/>
              </a:spcBef>
              <a:spcAft>
                <a:spcPts val="160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lstStyle>
            <a:lvl1pPr lvl="0" algn="ctr">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95500" y="678650"/>
            <a:ext cx="7353000" cy="18729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COMPUTER NETWORKS</a:t>
            </a:r>
            <a:endParaRPr/>
          </a:p>
        </p:txBody>
      </p:sp>
      <p:sp>
        <p:nvSpPr>
          <p:cNvPr id="278" name="Google Shape;278;p13"/>
          <p:cNvSpPr txBox="1"/>
          <p:nvPr>
            <p:ph idx="1" type="subTitle"/>
          </p:nvPr>
        </p:nvSpPr>
        <p:spPr>
          <a:xfrm>
            <a:off x="949450" y="2410225"/>
            <a:ext cx="4255500" cy="6954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b="1" lang="en"/>
              <a:t>GROUP-11</a:t>
            </a:r>
            <a:endParaRPr b="1"/>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E599"/>
        </a:solidFill>
      </p:bgPr>
    </p:bg>
    <p:spTree>
      <p:nvGrpSpPr>
        <p:cNvPr id="330" name="Shape 330"/>
        <p:cNvGrpSpPr/>
        <p:nvPr/>
      </p:nvGrpSpPr>
      <p:grpSpPr>
        <a:xfrm>
          <a:off x="0" y="0"/>
          <a:ext cx="0" cy="0"/>
          <a:chOff x="0" y="0"/>
          <a:chExt cx="0" cy="0"/>
        </a:xfrm>
      </p:grpSpPr>
      <p:sp>
        <p:nvSpPr>
          <p:cNvPr id="331" name="Google Shape;331;p22"/>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Graphical analysis :</a:t>
            </a:r>
            <a:endParaRPr/>
          </a:p>
        </p:txBody>
      </p:sp>
      <p:sp>
        <p:nvSpPr>
          <p:cNvPr id="332" name="Google Shape;332;p22"/>
          <p:cNvSpPr txBox="1"/>
          <p:nvPr>
            <p:ph idx="1" type="body"/>
          </p:nvPr>
        </p:nvSpPr>
        <p:spPr>
          <a:xfrm>
            <a:off x="1303800" y="1140475"/>
            <a:ext cx="7030500" cy="3391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b="1" lang="en"/>
              <a:t>Number of packets loss :</a:t>
            </a:r>
            <a:endParaRPr b="1"/>
          </a:p>
          <a:p>
            <a:pPr indent="0" lvl="0" marL="0">
              <a:spcBef>
                <a:spcPts val="1600"/>
              </a:spcBef>
              <a:spcAft>
                <a:spcPts val="1600"/>
              </a:spcAft>
              <a:buNone/>
            </a:pPr>
            <a:r>
              <a:t/>
            </a:r>
            <a:endParaRPr b="1"/>
          </a:p>
        </p:txBody>
      </p:sp>
      <p:pic>
        <p:nvPicPr>
          <p:cNvPr id="333" name="Google Shape;333;p22"/>
          <p:cNvPicPr preferRelativeResize="0"/>
          <p:nvPr/>
        </p:nvPicPr>
        <p:blipFill>
          <a:blip r:embed="rId3">
            <a:alphaModFix/>
          </a:blip>
          <a:stretch>
            <a:fillRect/>
          </a:stretch>
        </p:blipFill>
        <p:spPr>
          <a:xfrm>
            <a:off x="1190525" y="1597875"/>
            <a:ext cx="6762950" cy="3443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E599"/>
        </a:solidFill>
      </p:bgPr>
    </p:bg>
    <p:spTree>
      <p:nvGrpSpPr>
        <p:cNvPr id="337" name="Shape 337"/>
        <p:cNvGrpSpPr/>
        <p:nvPr/>
      </p:nvGrpSpPr>
      <p:grpSpPr>
        <a:xfrm>
          <a:off x="0" y="0"/>
          <a:ext cx="0" cy="0"/>
          <a:chOff x="0" y="0"/>
          <a:chExt cx="0" cy="0"/>
        </a:xfrm>
      </p:grpSpPr>
      <p:sp>
        <p:nvSpPr>
          <p:cNvPr id="338" name="Google Shape;338;p23"/>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Graphical analysis :</a:t>
            </a:r>
            <a:endParaRPr/>
          </a:p>
        </p:txBody>
      </p:sp>
      <p:sp>
        <p:nvSpPr>
          <p:cNvPr id="339" name="Google Shape;339;p23"/>
          <p:cNvSpPr txBox="1"/>
          <p:nvPr>
            <p:ph idx="1" type="body"/>
          </p:nvPr>
        </p:nvSpPr>
        <p:spPr>
          <a:xfrm>
            <a:off x="1303800" y="1231700"/>
            <a:ext cx="7030500" cy="37635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b="1" lang="en"/>
              <a:t>Throughput :</a:t>
            </a:r>
            <a:endParaRPr b="1"/>
          </a:p>
          <a:p>
            <a:pPr indent="0" lvl="0" marL="0">
              <a:spcBef>
                <a:spcPts val="1600"/>
              </a:spcBef>
              <a:spcAft>
                <a:spcPts val="1600"/>
              </a:spcAft>
              <a:buNone/>
            </a:pPr>
            <a:r>
              <a:t/>
            </a:r>
            <a:endParaRPr b="1"/>
          </a:p>
        </p:txBody>
      </p:sp>
      <p:pic>
        <p:nvPicPr>
          <p:cNvPr id="340" name="Google Shape;340;p23"/>
          <p:cNvPicPr preferRelativeResize="0"/>
          <p:nvPr/>
        </p:nvPicPr>
        <p:blipFill>
          <a:blip r:embed="rId3">
            <a:alphaModFix/>
          </a:blip>
          <a:stretch>
            <a:fillRect/>
          </a:stretch>
        </p:blipFill>
        <p:spPr>
          <a:xfrm>
            <a:off x="1232275" y="1597875"/>
            <a:ext cx="6679450" cy="33718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E599"/>
        </a:solidFill>
      </p:bgPr>
    </p:bg>
    <p:spTree>
      <p:nvGrpSpPr>
        <p:cNvPr id="344" name="Shape 344"/>
        <p:cNvGrpSpPr/>
        <p:nvPr/>
      </p:nvGrpSpPr>
      <p:grpSpPr>
        <a:xfrm>
          <a:off x="0" y="0"/>
          <a:ext cx="0" cy="0"/>
          <a:chOff x="0" y="0"/>
          <a:chExt cx="0" cy="0"/>
        </a:xfrm>
      </p:grpSpPr>
      <p:sp>
        <p:nvSpPr>
          <p:cNvPr id="345" name="Google Shape;345;p2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GO BACK N</a:t>
            </a:r>
            <a:endParaRPr/>
          </a:p>
        </p:txBody>
      </p:sp>
      <p:sp>
        <p:nvSpPr>
          <p:cNvPr id="346" name="Google Shape;346;p24"/>
          <p:cNvSpPr txBox="1"/>
          <p:nvPr>
            <p:ph idx="1" type="body"/>
          </p:nvPr>
        </p:nvSpPr>
        <p:spPr>
          <a:xfrm>
            <a:off x="1303800" y="1955825"/>
            <a:ext cx="7030500" cy="2541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b="1" lang="en" sz="2400">
                <a:latin typeface="Calibri"/>
                <a:ea typeface="Calibri"/>
                <a:cs typeface="Calibri"/>
                <a:sym typeface="Calibri"/>
              </a:rPr>
              <a:t>Stop and wait ARQ mechanism does not utilize the resources at their best. When the acknowledgement is received, the sender sits idle and does nothing. In Go-Back-N ARQ method, both sender and receiver maintain a window.</a:t>
            </a:r>
            <a:endParaRPr b="1" sz="2400">
              <a:latin typeface="Calibri"/>
              <a:ea typeface="Calibri"/>
              <a:cs typeface="Calibri"/>
              <a:sym typeface="Calibri"/>
            </a:endParaRPr>
          </a:p>
          <a:p>
            <a:pPr indent="0" lvl="0" marL="0">
              <a:spcBef>
                <a:spcPts val="160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E599"/>
        </a:solidFill>
      </p:bgPr>
    </p:bg>
    <p:spTree>
      <p:nvGrpSpPr>
        <p:cNvPr id="350" name="Shape 350"/>
        <p:cNvGrpSpPr/>
        <p:nvPr/>
      </p:nvGrpSpPr>
      <p:grpSpPr>
        <a:xfrm>
          <a:off x="0" y="0"/>
          <a:ext cx="0" cy="0"/>
          <a:chOff x="0" y="0"/>
          <a:chExt cx="0" cy="0"/>
        </a:xfrm>
      </p:grpSpPr>
      <p:pic>
        <p:nvPicPr>
          <p:cNvPr id="351" name="Google Shape;351;p25"/>
          <p:cNvPicPr preferRelativeResize="0"/>
          <p:nvPr/>
        </p:nvPicPr>
        <p:blipFill>
          <a:blip r:embed="rId3">
            <a:alphaModFix/>
          </a:blip>
          <a:stretch>
            <a:fillRect/>
          </a:stretch>
        </p:blipFill>
        <p:spPr>
          <a:xfrm>
            <a:off x="2610325" y="296500"/>
            <a:ext cx="3923350" cy="44136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E599"/>
        </a:solidFill>
      </p:bgPr>
    </p:bg>
    <p:spTree>
      <p:nvGrpSpPr>
        <p:cNvPr id="355" name="Shape 355"/>
        <p:cNvGrpSpPr/>
        <p:nvPr/>
      </p:nvGrpSpPr>
      <p:grpSpPr>
        <a:xfrm>
          <a:off x="0" y="0"/>
          <a:ext cx="0" cy="0"/>
          <a:chOff x="0" y="0"/>
          <a:chExt cx="0" cy="0"/>
        </a:xfrm>
      </p:grpSpPr>
      <p:sp>
        <p:nvSpPr>
          <p:cNvPr id="356" name="Google Shape;356;p26"/>
          <p:cNvSpPr txBox="1"/>
          <p:nvPr>
            <p:ph type="title"/>
          </p:nvPr>
        </p:nvSpPr>
        <p:spPr>
          <a:xfrm>
            <a:off x="1303800" y="142400"/>
            <a:ext cx="7030500" cy="4852800"/>
          </a:xfrm>
          <a:prstGeom prst="rect">
            <a:avLst/>
          </a:prstGeom>
        </p:spPr>
        <p:txBody>
          <a:bodyPr anchorCtr="0" anchor="t" bIns="91425" lIns="91425" spcFirstLastPara="1" rIns="91425" wrap="square" tIns="91425">
            <a:noAutofit/>
          </a:bodyPr>
          <a:lstStyle/>
          <a:p>
            <a:pPr indent="0" lvl="0" marL="0" algn="l">
              <a:spcBef>
                <a:spcPts val="0"/>
              </a:spcBef>
              <a:spcAft>
                <a:spcPts val="0"/>
              </a:spcAft>
              <a:buNone/>
            </a:pPr>
            <a:r>
              <a:rPr lang="en" sz="1400"/>
              <a:t>The sending-window size enables the sender to send multiple frames without receiving the acknowledgement of the previous ones. The receiving-window enables the receiver to receive multiple frames and acknowledge them. The receiver keeps track of incoming frame’s sequence number.</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When the sender sends all the frames in window, it checks up to what sequence number it has received positive acknowledgement. If all frames are positively acknowledged, the sender sends next set of frames. If sender finds that it has received NACK or has not receive any ACK for a particular frame, it retransmits all the frames after which it does not receive any positive ACK.</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WINDOW SIZE: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-&gt;Sender Window Size: - (2^n)-1.</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-&gt;Receiving Window Size: - 1.</a:t>
            </a:r>
            <a:endParaRPr sz="1400"/>
          </a:p>
          <a:p>
            <a:pPr indent="0" lvl="0" marL="0" algn="l">
              <a:spcBef>
                <a:spcPts val="0"/>
              </a:spcBef>
              <a:spcAft>
                <a:spcPts val="0"/>
              </a:spcAft>
              <a:buNone/>
            </a:pPr>
            <a:r>
              <a:t/>
            </a:r>
            <a:endParaRPr sz="14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E599"/>
        </a:solidFill>
      </p:bgPr>
    </p:bg>
    <p:spTree>
      <p:nvGrpSpPr>
        <p:cNvPr id="360" name="Shape 360"/>
        <p:cNvGrpSpPr/>
        <p:nvPr/>
      </p:nvGrpSpPr>
      <p:grpSpPr>
        <a:xfrm>
          <a:off x="0" y="0"/>
          <a:ext cx="0" cy="0"/>
          <a:chOff x="0" y="0"/>
          <a:chExt cx="0" cy="0"/>
        </a:xfrm>
      </p:grpSpPr>
      <p:pic>
        <p:nvPicPr>
          <p:cNvPr id="361" name="Google Shape;361;p27"/>
          <p:cNvPicPr preferRelativeResize="0"/>
          <p:nvPr/>
        </p:nvPicPr>
        <p:blipFill>
          <a:blip r:embed="rId3">
            <a:alphaModFix/>
          </a:blip>
          <a:stretch>
            <a:fillRect/>
          </a:stretch>
        </p:blipFill>
        <p:spPr>
          <a:xfrm>
            <a:off x="152400" y="152400"/>
            <a:ext cx="8610280" cy="48387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E599"/>
        </a:solidFill>
      </p:bgPr>
    </p:bg>
    <p:spTree>
      <p:nvGrpSpPr>
        <p:cNvPr id="365" name="Shape 365"/>
        <p:cNvGrpSpPr/>
        <p:nvPr/>
      </p:nvGrpSpPr>
      <p:grpSpPr>
        <a:xfrm>
          <a:off x="0" y="0"/>
          <a:ext cx="0" cy="0"/>
          <a:chOff x="0" y="0"/>
          <a:chExt cx="0" cy="0"/>
        </a:xfrm>
      </p:grpSpPr>
      <p:sp>
        <p:nvSpPr>
          <p:cNvPr id="366" name="Google Shape;366;p28"/>
          <p:cNvSpPr txBox="1"/>
          <p:nvPr>
            <p:ph idx="1" type="body"/>
          </p:nvPr>
        </p:nvSpPr>
        <p:spPr>
          <a:xfrm>
            <a:off x="1303800" y="547425"/>
            <a:ext cx="7030500" cy="3984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b="1" lang="en" sz="2400">
                <a:latin typeface="Calibri"/>
                <a:ea typeface="Calibri"/>
                <a:cs typeface="Calibri"/>
                <a:sym typeface="Calibri"/>
              </a:rPr>
              <a:t>In the graph X-AXIS denotes the mbps in the drop tail section in the tcl file.</a:t>
            </a:r>
            <a:endParaRPr b="1" sz="2400">
              <a:latin typeface="Calibri"/>
              <a:ea typeface="Calibri"/>
              <a:cs typeface="Calibri"/>
              <a:sym typeface="Calibri"/>
            </a:endParaRPr>
          </a:p>
          <a:p>
            <a:pPr indent="0" lvl="0" marL="0">
              <a:spcBef>
                <a:spcPts val="1600"/>
              </a:spcBef>
              <a:spcAft>
                <a:spcPts val="0"/>
              </a:spcAft>
              <a:buNone/>
            </a:pPr>
            <a:r>
              <a:t/>
            </a:r>
            <a:endParaRPr sz="2400"/>
          </a:p>
          <a:p>
            <a:pPr indent="0" lvl="0" marL="0">
              <a:spcBef>
                <a:spcPts val="1600"/>
              </a:spcBef>
              <a:spcAft>
                <a:spcPts val="0"/>
              </a:spcAft>
              <a:buNone/>
            </a:pPr>
            <a:r>
              <a:rPr b="1" lang="en" sz="2400">
                <a:latin typeface="Calibri"/>
                <a:ea typeface="Calibri"/>
                <a:cs typeface="Calibri"/>
                <a:sym typeface="Calibri"/>
              </a:rPr>
              <a:t>Y-AXIS denotes the throughput generated from awk file.</a:t>
            </a:r>
            <a:endParaRPr b="1" sz="2400">
              <a:latin typeface="Calibri"/>
              <a:ea typeface="Calibri"/>
              <a:cs typeface="Calibri"/>
              <a:sym typeface="Calibri"/>
            </a:endParaRPr>
          </a:p>
          <a:p>
            <a:pPr indent="0" lvl="0" marL="0">
              <a:spcBef>
                <a:spcPts val="160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E599"/>
        </a:solidFill>
      </p:bgPr>
    </p:bg>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3016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a:p>
            <a:pPr indent="0" lvl="0" marL="0">
              <a:spcBef>
                <a:spcPts val="0"/>
              </a:spcBef>
              <a:spcAft>
                <a:spcPts val="0"/>
              </a:spcAft>
              <a:buNone/>
            </a:pPr>
            <a:r>
              <a:t/>
            </a:r>
            <a:endParaRPr/>
          </a:p>
          <a:p>
            <a:pPr indent="0" lvl="0" marL="0" rtl="0">
              <a:spcBef>
                <a:spcPts val="0"/>
              </a:spcBef>
              <a:spcAft>
                <a:spcPts val="0"/>
              </a:spcAft>
              <a:buNone/>
            </a:pPr>
            <a:r>
              <a:rPr lang="en"/>
              <a:t>Time Division Multiple Access</a:t>
            </a:r>
            <a:endParaRPr/>
          </a:p>
          <a:p>
            <a:pPr indent="0" lvl="0" marL="0" rtl="0">
              <a:spcBef>
                <a:spcPts val="0"/>
              </a:spcBef>
              <a:spcAft>
                <a:spcPts val="0"/>
              </a:spcAft>
              <a:buNone/>
            </a:pPr>
            <a:r>
              <a:rPr lang="en"/>
              <a:t>(TDMA)</a:t>
            </a:r>
            <a:endParaRPr/>
          </a:p>
          <a:p>
            <a:pPr indent="0" lvl="0" marL="0">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E599"/>
        </a:solidFill>
      </p:bgPr>
    </p:bg>
    <p:spTree>
      <p:nvGrpSpPr>
        <p:cNvPr id="287" name="Shape 287"/>
        <p:cNvGrpSpPr/>
        <p:nvPr/>
      </p:nvGrpSpPr>
      <p:grpSpPr>
        <a:xfrm>
          <a:off x="0" y="0"/>
          <a:ext cx="0" cy="0"/>
          <a:chOff x="0" y="0"/>
          <a:chExt cx="0" cy="0"/>
        </a:xfrm>
      </p:grpSpPr>
      <p:pic>
        <p:nvPicPr>
          <p:cNvPr id="288" name="Google Shape;288;p15"/>
          <p:cNvPicPr preferRelativeResize="0"/>
          <p:nvPr/>
        </p:nvPicPr>
        <p:blipFill>
          <a:blip r:embed="rId3">
            <a:alphaModFix/>
          </a:blip>
          <a:stretch>
            <a:fillRect/>
          </a:stretch>
        </p:blipFill>
        <p:spPr>
          <a:xfrm>
            <a:off x="2030025" y="1049225"/>
            <a:ext cx="5428625" cy="33113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E599"/>
        </a:solidFill>
      </p:bgPr>
    </p:bg>
    <p:spTree>
      <p:nvGrpSpPr>
        <p:cNvPr id="292" name="Shape 292"/>
        <p:cNvGrpSpPr/>
        <p:nvPr/>
      </p:nvGrpSpPr>
      <p:grpSpPr>
        <a:xfrm>
          <a:off x="0" y="0"/>
          <a:ext cx="0" cy="0"/>
          <a:chOff x="0" y="0"/>
          <a:chExt cx="0" cy="0"/>
        </a:xfrm>
      </p:grpSpPr>
      <p:sp>
        <p:nvSpPr>
          <p:cNvPr id="293" name="Google Shape;293;p1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
              <a:t>Issues taken care by MAC - Protocol</a:t>
            </a:r>
            <a:endParaRPr/>
          </a:p>
        </p:txBody>
      </p:sp>
      <p:sp>
        <p:nvSpPr>
          <p:cNvPr id="294" name="Google Shape;294;p16"/>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Font typeface="Maven Pro"/>
              <a:buChar char="●"/>
            </a:pPr>
            <a:r>
              <a:rPr lang="en" sz="1800">
                <a:latin typeface="Maven Pro"/>
                <a:ea typeface="Maven Pro"/>
                <a:cs typeface="Maven Pro"/>
                <a:sym typeface="Maven Pro"/>
              </a:rPr>
              <a:t>Synchronization</a:t>
            </a:r>
            <a:endParaRPr sz="1800">
              <a:latin typeface="Maven Pro"/>
              <a:ea typeface="Maven Pro"/>
              <a:cs typeface="Maven Pro"/>
              <a:sym typeface="Maven Pro"/>
            </a:endParaRPr>
          </a:p>
          <a:p>
            <a:pPr indent="-342900" lvl="0" marL="457200" rtl="0">
              <a:spcBef>
                <a:spcPts val="0"/>
              </a:spcBef>
              <a:spcAft>
                <a:spcPts val="0"/>
              </a:spcAft>
              <a:buSzPts val="1800"/>
              <a:buFont typeface="Maven Pro"/>
              <a:buChar char="●"/>
            </a:pPr>
            <a:r>
              <a:rPr lang="en" sz="1800">
                <a:latin typeface="Maven Pro"/>
                <a:ea typeface="Maven Pro"/>
                <a:cs typeface="Maven Pro"/>
                <a:sym typeface="Maven Pro"/>
              </a:rPr>
              <a:t>Throughput</a:t>
            </a:r>
            <a:endParaRPr sz="1800">
              <a:latin typeface="Maven Pro"/>
              <a:ea typeface="Maven Pro"/>
              <a:cs typeface="Maven Pro"/>
              <a:sym typeface="Maven Pro"/>
            </a:endParaRPr>
          </a:p>
          <a:p>
            <a:pPr indent="-342900" lvl="0" marL="457200" rtl="0">
              <a:spcBef>
                <a:spcPts val="0"/>
              </a:spcBef>
              <a:spcAft>
                <a:spcPts val="0"/>
              </a:spcAft>
              <a:buSzPts val="1800"/>
              <a:buFont typeface="Maven Pro"/>
              <a:buChar char="●"/>
            </a:pPr>
            <a:r>
              <a:rPr lang="en" sz="1800">
                <a:latin typeface="Maven Pro"/>
                <a:ea typeface="Maven Pro"/>
                <a:cs typeface="Maven Pro"/>
                <a:sym typeface="Maven Pro"/>
              </a:rPr>
              <a:t>Access Delay</a:t>
            </a:r>
            <a:endParaRPr sz="1800">
              <a:latin typeface="Maven Pro"/>
              <a:ea typeface="Maven Pro"/>
              <a:cs typeface="Maven Pro"/>
              <a:sym typeface="Maven Pro"/>
            </a:endParaRPr>
          </a:p>
          <a:p>
            <a:pPr indent="-342900" lvl="0" marL="457200" rtl="0">
              <a:spcBef>
                <a:spcPts val="0"/>
              </a:spcBef>
              <a:spcAft>
                <a:spcPts val="0"/>
              </a:spcAft>
              <a:buSzPts val="1800"/>
              <a:buFont typeface="Maven Pro"/>
              <a:buChar char="●"/>
            </a:pPr>
            <a:r>
              <a:rPr lang="en" sz="1800">
                <a:latin typeface="Maven Pro"/>
                <a:ea typeface="Maven Pro"/>
                <a:cs typeface="Maven Pro"/>
                <a:sym typeface="Maven Pro"/>
              </a:rPr>
              <a:t>Congestion Control</a:t>
            </a:r>
            <a:endParaRPr sz="1800">
              <a:latin typeface="Maven Pro"/>
              <a:ea typeface="Maven Pro"/>
              <a:cs typeface="Maven Pro"/>
              <a:sym typeface="Maven Pro"/>
            </a:endParaRPr>
          </a:p>
          <a:p>
            <a:pPr indent="-342900" lvl="0" marL="457200">
              <a:spcBef>
                <a:spcPts val="0"/>
              </a:spcBef>
              <a:spcAft>
                <a:spcPts val="0"/>
              </a:spcAft>
              <a:buSzPts val="1800"/>
              <a:buFont typeface="Maven Pro"/>
              <a:buChar char="●"/>
            </a:pPr>
            <a:r>
              <a:rPr lang="en" sz="1800">
                <a:latin typeface="Maven Pro"/>
                <a:ea typeface="Maven Pro"/>
                <a:cs typeface="Maven Pro"/>
                <a:sym typeface="Maven Pro"/>
              </a:rPr>
              <a:t>Energy Management</a:t>
            </a:r>
            <a:endParaRPr sz="1800">
              <a:latin typeface="Maven Pro"/>
              <a:ea typeface="Maven Pro"/>
              <a:cs typeface="Maven Pro"/>
              <a:sym typeface="Maven Pr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E599"/>
        </a:solidFill>
      </p:bgPr>
    </p:bg>
    <p:spTree>
      <p:nvGrpSpPr>
        <p:cNvPr id="298" name="Shape 298"/>
        <p:cNvGrpSpPr/>
        <p:nvPr/>
      </p:nvGrpSpPr>
      <p:grpSpPr>
        <a:xfrm>
          <a:off x="0" y="0"/>
          <a:ext cx="0" cy="0"/>
          <a:chOff x="0" y="0"/>
          <a:chExt cx="0" cy="0"/>
        </a:xfrm>
      </p:grpSpPr>
      <p:sp>
        <p:nvSpPr>
          <p:cNvPr id="299" name="Google Shape;299;p17"/>
          <p:cNvSpPr txBox="1"/>
          <p:nvPr>
            <p:ph type="title"/>
          </p:nvPr>
        </p:nvSpPr>
        <p:spPr>
          <a:xfrm>
            <a:off x="1250125" y="72400"/>
            <a:ext cx="7030500" cy="714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Throughput vs Slot Size</a:t>
            </a:r>
            <a:endParaRPr/>
          </a:p>
        </p:txBody>
      </p:sp>
      <p:pic>
        <p:nvPicPr>
          <p:cNvPr id="300" name="Google Shape;300;p17"/>
          <p:cNvPicPr preferRelativeResize="0"/>
          <p:nvPr/>
        </p:nvPicPr>
        <p:blipFill>
          <a:blip r:embed="rId3">
            <a:alphaModFix/>
          </a:blip>
          <a:stretch>
            <a:fillRect/>
          </a:stretch>
        </p:blipFill>
        <p:spPr>
          <a:xfrm>
            <a:off x="2107888" y="866425"/>
            <a:ext cx="5314976" cy="393217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E599"/>
        </a:solidFill>
      </p:bgPr>
    </p:bg>
    <p:spTree>
      <p:nvGrpSpPr>
        <p:cNvPr id="304" name="Shape 304"/>
        <p:cNvGrpSpPr/>
        <p:nvPr/>
      </p:nvGrpSpPr>
      <p:grpSpPr>
        <a:xfrm>
          <a:off x="0" y="0"/>
          <a:ext cx="0" cy="0"/>
          <a:chOff x="0" y="0"/>
          <a:chExt cx="0" cy="0"/>
        </a:xfrm>
      </p:grpSpPr>
      <p:sp>
        <p:nvSpPr>
          <p:cNvPr id="305" name="Google Shape;305;p18"/>
          <p:cNvSpPr txBox="1"/>
          <p:nvPr>
            <p:ph type="title"/>
          </p:nvPr>
        </p:nvSpPr>
        <p:spPr>
          <a:xfrm>
            <a:off x="1303800" y="136850"/>
            <a:ext cx="7030500" cy="707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Throughput vs Number of nodes</a:t>
            </a:r>
            <a:endParaRPr/>
          </a:p>
        </p:txBody>
      </p:sp>
      <p:pic>
        <p:nvPicPr>
          <p:cNvPr id="306" name="Google Shape;306;p18"/>
          <p:cNvPicPr preferRelativeResize="0"/>
          <p:nvPr/>
        </p:nvPicPr>
        <p:blipFill>
          <a:blip r:embed="rId3">
            <a:alphaModFix/>
          </a:blip>
          <a:stretch>
            <a:fillRect/>
          </a:stretch>
        </p:blipFill>
        <p:spPr>
          <a:xfrm>
            <a:off x="2101613" y="932475"/>
            <a:ext cx="5434875" cy="38209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E599"/>
        </a:solidFill>
      </p:bgPr>
    </p:bg>
    <p:spTree>
      <p:nvGrpSpPr>
        <p:cNvPr id="310" name="Shape 310"/>
        <p:cNvGrpSpPr/>
        <p:nvPr/>
      </p:nvGrpSpPr>
      <p:grpSpPr>
        <a:xfrm>
          <a:off x="0" y="0"/>
          <a:ext cx="0" cy="0"/>
          <a:chOff x="0" y="0"/>
          <a:chExt cx="0" cy="0"/>
        </a:xfrm>
      </p:grpSpPr>
      <p:sp>
        <p:nvSpPr>
          <p:cNvPr id="311" name="Google Shape;311;p19"/>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800"/>
              <a:t>ZONE ROUTING PROTOCOL </a:t>
            </a:r>
            <a:endParaRPr sz="1800"/>
          </a:p>
        </p:txBody>
      </p:sp>
      <p:sp>
        <p:nvSpPr>
          <p:cNvPr id="312" name="Google Shape;312;p19"/>
          <p:cNvSpPr txBox="1"/>
          <p:nvPr>
            <p:ph idx="1" type="body"/>
          </p:nvPr>
        </p:nvSpPr>
        <p:spPr>
          <a:xfrm>
            <a:off x="1303800" y="1790525"/>
            <a:ext cx="6177600" cy="2280900"/>
          </a:xfrm>
          <a:prstGeom prst="rect">
            <a:avLst/>
          </a:prstGeom>
        </p:spPr>
        <p:txBody>
          <a:bodyPr anchorCtr="0" anchor="t" bIns="91425" lIns="91425" spcFirstLastPara="1" rIns="91425" wrap="square" tIns="91425">
            <a:noAutofit/>
          </a:bodyPr>
          <a:lstStyle/>
          <a:p>
            <a:pPr indent="457200" lvl="0" marL="0">
              <a:spcBef>
                <a:spcPts val="0"/>
              </a:spcBef>
              <a:spcAft>
                <a:spcPts val="0"/>
              </a:spcAft>
              <a:buNone/>
            </a:pPr>
            <a:r>
              <a:rPr b="1" lang="en" sz="1400">
                <a:solidFill>
                  <a:srgbClr val="000000"/>
                </a:solidFill>
                <a:latin typeface="Arial"/>
                <a:ea typeface="Arial"/>
                <a:cs typeface="Arial"/>
                <a:sym typeface="Arial"/>
              </a:rPr>
              <a:t>Zone routing (ZRP) consists of proactive and reactive. As Proactive uses the most of the bandwidth of the network which causes its wastage and Reactive routing causes lots of delays. So, here we introduce the zone routing protocol which has the most promising and the best characteristics of both proactive and reactive techniques and thus called Hybrid Proactive/Reactive routing protocol.</a:t>
            </a:r>
            <a:endParaRPr b="1" sz="1400">
              <a:solidFill>
                <a:srgbClr val="000000"/>
              </a:solidFill>
              <a:latin typeface="Arial"/>
              <a:ea typeface="Arial"/>
              <a:cs typeface="Arial"/>
              <a:sym typeface="Arial"/>
            </a:endParaRPr>
          </a:p>
          <a:p>
            <a:pPr indent="0" lvl="0" marL="0">
              <a:spcBef>
                <a:spcPts val="1600"/>
              </a:spcBef>
              <a:spcAft>
                <a:spcPts val="1600"/>
              </a:spcAft>
              <a:buNone/>
            </a:pPr>
            <a:r>
              <a:t/>
            </a:r>
            <a:endParaRPr b="1" sz="1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E599"/>
        </a:solidFill>
      </p:bgPr>
    </p:bg>
    <p:spTree>
      <p:nvGrpSpPr>
        <p:cNvPr id="316" name="Shape 316"/>
        <p:cNvGrpSpPr/>
        <p:nvPr/>
      </p:nvGrpSpPr>
      <p:grpSpPr>
        <a:xfrm>
          <a:off x="0" y="0"/>
          <a:ext cx="0" cy="0"/>
          <a:chOff x="0" y="0"/>
          <a:chExt cx="0" cy="0"/>
        </a:xfrm>
      </p:grpSpPr>
      <p:sp>
        <p:nvSpPr>
          <p:cNvPr id="317" name="Google Shape;317;p20"/>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Interzone routing protocol</a:t>
            </a:r>
            <a:endParaRPr/>
          </a:p>
        </p:txBody>
      </p:sp>
      <p:sp>
        <p:nvSpPr>
          <p:cNvPr id="318" name="Google Shape;318;p20"/>
          <p:cNvSpPr txBox="1"/>
          <p:nvPr>
            <p:ph idx="1" type="body"/>
          </p:nvPr>
        </p:nvSpPr>
        <p:spPr>
          <a:xfrm>
            <a:off x="1303800" y="1163275"/>
            <a:ext cx="7030500" cy="3368400"/>
          </a:xfrm>
          <a:prstGeom prst="rect">
            <a:avLst/>
          </a:prstGeom>
        </p:spPr>
        <p:txBody>
          <a:bodyPr anchorCtr="0" anchor="t" bIns="91425" lIns="91425" spcFirstLastPara="1" rIns="91425" wrap="square" tIns="91425">
            <a:noAutofit/>
          </a:bodyPr>
          <a:lstStyle/>
          <a:p>
            <a:pPr indent="0" lvl="0" marL="63500" rtl="0">
              <a:spcBef>
                <a:spcPts val="0"/>
              </a:spcBef>
              <a:spcAft>
                <a:spcPts val="0"/>
              </a:spcAft>
              <a:buNone/>
            </a:pPr>
            <a:r>
              <a:rPr b="1" lang="en" sz="1400">
                <a:solidFill>
                  <a:srgbClr val="000000"/>
                </a:solidFill>
                <a:latin typeface="Arial"/>
                <a:ea typeface="Arial"/>
                <a:cs typeface="Arial"/>
                <a:sym typeface="Arial"/>
              </a:rPr>
              <a:t> It works on the Reactive Routing Technique. IERP is a protocol which helps the node to find the route which is not yet discovered and thus not have any information in the Route table. It works along with another protocol known as Border Cast Resolution Protocol.</a:t>
            </a:r>
            <a:endParaRPr b="1" sz="1400">
              <a:solidFill>
                <a:srgbClr val="000000"/>
              </a:solidFill>
              <a:latin typeface="Arial"/>
              <a:ea typeface="Arial"/>
              <a:cs typeface="Arial"/>
              <a:sym typeface="Arial"/>
            </a:endParaRPr>
          </a:p>
          <a:p>
            <a:pPr indent="0" lvl="0" marL="0">
              <a:spcBef>
                <a:spcPts val="0"/>
              </a:spcBef>
              <a:spcAft>
                <a:spcPts val="1600"/>
              </a:spcAft>
              <a:buNone/>
            </a:pPr>
            <a:r>
              <a:t/>
            </a:r>
            <a:endParaRPr/>
          </a:p>
        </p:txBody>
      </p:sp>
      <p:pic>
        <p:nvPicPr>
          <p:cNvPr id="319" name="Google Shape;319;p20"/>
          <p:cNvPicPr preferRelativeResize="0"/>
          <p:nvPr/>
        </p:nvPicPr>
        <p:blipFill>
          <a:blip r:embed="rId3">
            <a:alphaModFix/>
          </a:blip>
          <a:stretch>
            <a:fillRect/>
          </a:stretch>
        </p:blipFill>
        <p:spPr>
          <a:xfrm>
            <a:off x="2258125" y="2246725"/>
            <a:ext cx="3786350" cy="24939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E599"/>
        </a:solidFill>
      </p:bgPr>
    </p:bg>
    <p:spTree>
      <p:nvGrpSpPr>
        <p:cNvPr id="323" name="Shape 323"/>
        <p:cNvGrpSpPr/>
        <p:nvPr/>
      </p:nvGrpSpPr>
      <p:grpSpPr>
        <a:xfrm>
          <a:off x="0" y="0"/>
          <a:ext cx="0" cy="0"/>
          <a:chOff x="0" y="0"/>
          <a:chExt cx="0" cy="0"/>
        </a:xfrm>
      </p:grpSpPr>
      <p:sp>
        <p:nvSpPr>
          <p:cNvPr id="324" name="Google Shape;324;p21"/>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Intrazone routing protocol</a:t>
            </a:r>
            <a:endParaRPr/>
          </a:p>
        </p:txBody>
      </p:sp>
      <p:sp>
        <p:nvSpPr>
          <p:cNvPr id="325" name="Google Shape;325;p21"/>
          <p:cNvSpPr txBox="1"/>
          <p:nvPr>
            <p:ph idx="1" type="body"/>
          </p:nvPr>
        </p:nvSpPr>
        <p:spPr>
          <a:xfrm>
            <a:off x="1303800" y="1277325"/>
            <a:ext cx="7030500" cy="3254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b="1" lang="en" sz="1800">
                <a:solidFill>
                  <a:srgbClr val="000000"/>
                </a:solidFill>
                <a:latin typeface="Calibri"/>
                <a:ea typeface="Calibri"/>
                <a:cs typeface="Calibri"/>
                <a:sym typeface="Calibri"/>
              </a:rPr>
              <a:t>It Works on the Proactive Routing Technique. </a:t>
            </a:r>
            <a:endParaRPr b="1" sz="1800">
              <a:solidFill>
                <a:srgbClr val="000000"/>
              </a:solidFill>
              <a:latin typeface="Calibri"/>
              <a:ea typeface="Calibri"/>
              <a:cs typeface="Calibri"/>
              <a:sym typeface="Calibri"/>
            </a:endParaRPr>
          </a:p>
          <a:p>
            <a:pPr indent="0" lvl="0" marL="0">
              <a:spcBef>
                <a:spcPts val="1600"/>
              </a:spcBef>
              <a:spcAft>
                <a:spcPts val="1600"/>
              </a:spcAft>
              <a:buNone/>
            </a:pPr>
            <a:r>
              <a:rPr b="1" lang="en" sz="1800">
                <a:solidFill>
                  <a:srgbClr val="000000"/>
                </a:solidFill>
                <a:latin typeface="Calibri"/>
                <a:ea typeface="Calibri"/>
                <a:cs typeface="Calibri"/>
                <a:sym typeface="Calibri"/>
              </a:rPr>
              <a:t>Its scope depends on the zone radius.</a:t>
            </a:r>
            <a:endParaRPr sz="1800"/>
          </a:p>
        </p:txBody>
      </p:sp>
      <p:pic>
        <p:nvPicPr>
          <p:cNvPr id="326" name="Google Shape;326;p21"/>
          <p:cNvPicPr preferRelativeResize="0"/>
          <p:nvPr/>
        </p:nvPicPr>
        <p:blipFill>
          <a:blip r:embed="rId3">
            <a:alphaModFix/>
          </a:blip>
          <a:stretch>
            <a:fillRect/>
          </a:stretch>
        </p:blipFill>
        <p:spPr>
          <a:xfrm>
            <a:off x="2691500" y="2634475"/>
            <a:ext cx="3346600" cy="16878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