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42" r:id="rId2"/>
    <p:sldId id="339" r:id="rId3"/>
    <p:sldId id="344" r:id="rId4"/>
    <p:sldId id="259" r:id="rId5"/>
    <p:sldId id="286" r:id="rId6"/>
    <p:sldId id="287" r:id="rId7"/>
    <p:sldId id="288" r:id="rId8"/>
    <p:sldId id="289" r:id="rId9"/>
    <p:sldId id="290" r:id="rId10"/>
    <p:sldId id="291" r:id="rId11"/>
    <p:sldId id="336" r:id="rId12"/>
    <p:sldId id="292" r:id="rId13"/>
    <p:sldId id="293" r:id="rId14"/>
    <p:sldId id="294" r:id="rId15"/>
    <p:sldId id="295" r:id="rId16"/>
    <p:sldId id="329" r:id="rId17"/>
    <p:sldId id="320" r:id="rId18"/>
    <p:sldId id="322" r:id="rId19"/>
    <p:sldId id="323" r:id="rId20"/>
    <p:sldId id="324" r:id="rId21"/>
    <p:sldId id="330" r:id="rId22"/>
    <p:sldId id="325" r:id="rId23"/>
    <p:sldId id="326" r:id="rId24"/>
    <p:sldId id="327" r:id="rId25"/>
    <p:sldId id="332" r:id="rId26"/>
    <p:sldId id="331" r:id="rId27"/>
    <p:sldId id="333" r:id="rId28"/>
    <p:sldId id="334" r:id="rId29"/>
    <p:sldId id="335" r:id="rId30"/>
    <p:sldId id="343" r:id="rId3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4"/>
      <p:bold r:id="rId35"/>
      <p:italic r:id="rId36"/>
      <p:boldItalic r:id="rId37"/>
    </p:embeddedFont>
    <p:embeddedFont>
      <p:font typeface="Karla" panose="020B0604020202020204" charset="0"/>
      <p:regular r:id="rId38"/>
    </p:embeddedFont>
    <p:embeddedFont>
      <p:font typeface="Montserrat" panose="020B0604020202020204" charset="0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  <p:ext uri="{505F2C04-C923-438B-8C0F-E0CD2BADF298}">
      <wppc:fontMiss xmlns:wppc="http://www.wps.cn/officeDocument/PresentationCustomData" xmlns="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0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77569" autoAdjust="0"/>
  </p:normalViewPr>
  <p:slideViewPr>
    <p:cSldViewPr snapToGrid="0">
      <p:cViewPr varScale="1">
        <p:scale>
          <a:sx n="88" d="100"/>
          <a:sy n="88" d="100"/>
        </p:scale>
        <p:origin x="12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8300" indent="-228600">
              <a:buAutoNum type="arabicPeriod"/>
            </a:pPr>
            <a:r>
              <a:rPr lang="en-US" sz="1100" b="0" i="1" u="none" strike="noStrike" cap="none" dirty="0" err="1">
                <a:solidFill>
                  <a:srgbClr val="000000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Chấp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100" b="0" i="1" u="none" strike="noStrike" cap="none" dirty="0" err="1">
                <a:solidFill>
                  <a:srgbClr val="000000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nhận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100" b="0" i="1" u="none" strike="noStrike" cap="none" dirty="0" err="1">
                <a:solidFill>
                  <a:srgbClr val="000000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yêu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100" b="0" i="1" u="none" strike="noStrike" cap="none" dirty="0" err="1">
                <a:solidFill>
                  <a:srgbClr val="000000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cầu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100" b="0" i="1" u="none" strike="noStrike" cap="none" dirty="0" err="1">
                <a:solidFill>
                  <a:srgbClr val="000000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kết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100" b="0" i="1" u="none" strike="noStrike" cap="none" dirty="0" err="1">
                <a:solidFill>
                  <a:srgbClr val="000000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nối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100" b="0" i="1" u="none" strike="noStrike" cap="none" dirty="0" err="1">
                <a:solidFill>
                  <a:srgbClr val="000000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từ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client</a:t>
            </a:r>
          </a:p>
          <a:p>
            <a:pPr marL="368300" indent="-228600">
              <a:buAutoNum type="arabicPeriod"/>
            </a:pPr>
            <a:r>
              <a:rPr lang="vi-VN" sz="1100" b="0" i="1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Đọc một đối tượng từ input stream do client gửi đến</a:t>
            </a:r>
            <a:endParaRPr lang="en-US" sz="1100" b="0" i="1" u="none" strike="noStrike" cap="none" dirty="0">
              <a:solidFill>
                <a:srgbClr val="000000"/>
              </a:solidFill>
              <a:effectLst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68300" indent="-228600">
              <a:buAutoNum type="arabicPeriod"/>
            </a:pPr>
            <a:r>
              <a:rPr lang="en-US" sz="1100" b="0" i="1" u="none" strike="noStrike" cap="none" dirty="0" err="1">
                <a:solidFill>
                  <a:srgbClr val="000000"/>
                </a:solidFill>
                <a:effectLst/>
                <a:latin typeface="Arial" panose="020B0604020202020204"/>
                <a:cs typeface="Arial" panose="020B0604020202020204"/>
                <a:sym typeface="Arial" panose="020B0604020202020204"/>
              </a:rPr>
              <a:t>Lấy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100" b="0" i="1" u="none" strike="noStrike" cap="none" dirty="0" err="1">
                <a:solidFill>
                  <a:srgbClr val="000000"/>
                </a:solidFill>
                <a:effectLst/>
                <a:latin typeface="Arial" panose="020B0604020202020204"/>
                <a:cs typeface="Arial" panose="020B0604020202020204"/>
                <a:sym typeface="Arial" panose="020B0604020202020204"/>
              </a:rPr>
              <a:t>thông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cs typeface="Arial" panose="020B0604020202020204"/>
                <a:sym typeface="Arial" panose="020B0604020202020204"/>
              </a:rPr>
              <a:t> tin </a:t>
            </a:r>
            <a:r>
              <a:rPr lang="en-US" sz="1100" b="0" i="1" u="none" strike="noStrike" cap="none" dirty="0" err="1">
                <a:solidFill>
                  <a:srgbClr val="000000"/>
                </a:solidFill>
                <a:effectLst/>
                <a:latin typeface="Arial" panose="020B0604020202020204"/>
                <a:cs typeface="Arial" panose="020B0604020202020204"/>
                <a:sym typeface="Arial" panose="020B0604020202020204"/>
              </a:rPr>
              <a:t>của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cs typeface="Arial" panose="020B0604020202020204"/>
                <a:sym typeface="Arial" panose="020B0604020202020204"/>
              </a:rPr>
              <a:t> client </a:t>
            </a:r>
            <a:r>
              <a:rPr lang="en-US" sz="1100" b="0" i="1" u="none" strike="noStrike" cap="none" dirty="0" err="1">
                <a:solidFill>
                  <a:srgbClr val="000000"/>
                </a:solidFill>
                <a:effectLst/>
                <a:latin typeface="Arial" panose="020B0604020202020204"/>
                <a:cs typeface="Arial" panose="020B0604020202020204"/>
                <a:sym typeface="Arial" panose="020B0604020202020204"/>
              </a:rPr>
              <a:t>dựa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100" b="0" i="1" u="none" strike="noStrike" cap="none" dirty="0" err="1">
                <a:solidFill>
                  <a:srgbClr val="000000"/>
                </a:solidFill>
                <a:effectLst/>
                <a:latin typeface="Arial" panose="020B0604020202020204"/>
                <a:cs typeface="Arial" panose="020B0604020202020204"/>
                <a:sym typeface="Arial" panose="020B0604020202020204"/>
              </a:rPr>
              <a:t>vào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100" b="0" i="1" u="none" strike="noStrike" cap="none" dirty="0" err="1">
                <a:solidFill>
                  <a:srgbClr val="000000"/>
                </a:solidFill>
                <a:effectLst/>
                <a:latin typeface="Arial" panose="020B0604020202020204"/>
                <a:cs typeface="Arial" panose="020B0604020202020204"/>
                <a:sym typeface="Arial" panose="020B0604020202020204"/>
              </a:rPr>
              <a:t>thông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100" b="0" i="1" u="none" strike="noStrike" cap="none" dirty="0" err="1">
                <a:solidFill>
                  <a:srgbClr val="000000"/>
                </a:solidFill>
                <a:effectLst/>
                <a:latin typeface="Arial" panose="020B0604020202020204"/>
                <a:cs typeface="Arial" panose="020B0604020202020204"/>
                <a:sym typeface="Arial" panose="020B0604020202020204"/>
              </a:rPr>
              <a:t>thông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100" b="0" i="1" u="none" strike="noStrike" cap="none" dirty="0" err="1">
                <a:solidFill>
                  <a:srgbClr val="000000"/>
                </a:solidFill>
                <a:effectLst/>
                <a:latin typeface="Arial" panose="020B0604020202020204"/>
                <a:cs typeface="Arial" panose="020B0604020202020204"/>
                <a:sym typeface="Arial" panose="020B0604020202020204"/>
              </a:rPr>
              <a:t>điệp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100" b="0" i="1" u="none" strike="noStrike" cap="none" dirty="0" err="1">
                <a:solidFill>
                  <a:srgbClr val="000000"/>
                </a:solidFill>
                <a:effectLst/>
                <a:latin typeface="Arial" panose="020B0604020202020204"/>
                <a:cs typeface="Arial" panose="020B0604020202020204"/>
                <a:sym typeface="Arial" panose="020B0604020202020204"/>
              </a:rPr>
              <a:t>mà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cs typeface="Arial" panose="020B0604020202020204"/>
                <a:sym typeface="Arial" panose="020B0604020202020204"/>
              </a:rPr>
              <a:t> client </a:t>
            </a:r>
            <a:r>
              <a:rPr lang="en-US" sz="1100" b="0" i="1" u="none" strike="noStrike" cap="none" dirty="0" err="1">
                <a:solidFill>
                  <a:srgbClr val="000000"/>
                </a:solidFill>
                <a:effectLst/>
                <a:latin typeface="Arial" panose="020B0604020202020204"/>
                <a:cs typeface="Arial" panose="020B0604020202020204"/>
                <a:sym typeface="Arial" panose="020B0604020202020204"/>
              </a:rPr>
              <a:t>gửi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100" b="0" i="1" u="none" strike="noStrike" cap="none" dirty="0" err="1">
                <a:solidFill>
                  <a:srgbClr val="000000"/>
                </a:solidFill>
                <a:effectLst/>
                <a:latin typeface="Arial" panose="020B0604020202020204"/>
                <a:cs typeface="Arial" panose="020B0604020202020204"/>
                <a:sym typeface="Arial" panose="020B0604020202020204"/>
              </a:rPr>
              <a:t>đến</a:t>
            </a:r>
            <a:endParaRPr lang="en-US" sz="1100" b="0" i="1" u="none" strike="noStrike" cap="none" dirty="0">
              <a:solidFill>
                <a:srgbClr val="000000"/>
              </a:solidFill>
              <a:effectLst/>
              <a:latin typeface="Arial" panose="020B0604020202020204"/>
              <a:cs typeface="Arial" panose="020B0604020202020204"/>
              <a:sym typeface="Arial" panose="020B0604020202020204"/>
            </a:endParaRPr>
          </a:p>
          <a:p>
            <a:pPr marL="368300" indent="-228600">
              <a:buAutoNum type="arabicPeriod"/>
            </a:pPr>
            <a:r>
              <a:rPr lang="en-US" sz="1100" b="0" i="1" u="none" strike="noStrike" cap="none" dirty="0" err="1">
                <a:solidFill>
                  <a:srgbClr val="000000"/>
                </a:solidFill>
                <a:effectLst/>
                <a:latin typeface="Arial" panose="020B0604020202020204"/>
                <a:cs typeface="Arial" panose="020B0604020202020204"/>
                <a:sym typeface="Arial" panose="020B0604020202020204"/>
              </a:rPr>
              <a:t>Cập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100" b="0" i="1" u="none" strike="noStrike" cap="none" dirty="0" err="1">
                <a:solidFill>
                  <a:srgbClr val="000000"/>
                </a:solidFill>
                <a:effectLst/>
                <a:latin typeface="Arial" panose="020B0604020202020204"/>
                <a:cs typeface="Arial" panose="020B0604020202020204"/>
                <a:sym typeface="Arial" panose="020B0604020202020204"/>
              </a:rPr>
              <a:t>nhật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100" b="0" i="1" u="none" strike="noStrike" cap="none" dirty="0" err="1">
                <a:solidFill>
                  <a:srgbClr val="000000"/>
                </a:solidFill>
                <a:effectLst/>
                <a:latin typeface="Arial" panose="020B0604020202020204"/>
                <a:cs typeface="Arial" panose="020B0604020202020204"/>
                <a:sym typeface="Arial" panose="020B0604020202020204"/>
              </a:rPr>
              <a:t>danh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100" b="0" i="1" u="none" strike="noStrike" cap="none" dirty="0" err="1">
                <a:solidFill>
                  <a:srgbClr val="000000"/>
                </a:solidFill>
                <a:effectLst/>
                <a:latin typeface="Arial" panose="020B0604020202020204"/>
                <a:cs typeface="Arial" panose="020B0604020202020204"/>
                <a:sym typeface="Arial" panose="020B0604020202020204"/>
              </a:rPr>
              <a:t>sách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100" b="0" i="1" u="none" strike="noStrike" cap="none" dirty="0" err="1">
                <a:solidFill>
                  <a:srgbClr val="000000"/>
                </a:solidFill>
                <a:effectLst/>
                <a:latin typeface="Arial" panose="020B0604020202020204"/>
                <a:cs typeface="Arial" panose="020B0604020202020204"/>
                <a:sym typeface="Arial" panose="020B0604020202020204"/>
              </a:rPr>
              <a:t>các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cs typeface="Arial" panose="020B0604020202020204"/>
                <a:sym typeface="Arial" panose="020B0604020202020204"/>
              </a:rPr>
              <a:t> client </a:t>
            </a:r>
            <a:r>
              <a:rPr lang="en-US" sz="1100" b="0" i="1" u="none" strike="noStrike" cap="none" dirty="0" err="1">
                <a:solidFill>
                  <a:srgbClr val="000000"/>
                </a:solidFill>
                <a:effectLst/>
                <a:latin typeface="Arial" panose="020B0604020202020204"/>
                <a:cs typeface="Arial" panose="020B0604020202020204"/>
                <a:sym typeface="Arial" panose="020B0604020202020204"/>
              </a:rPr>
              <a:t>đang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100" b="0" i="1" u="none" strike="noStrike" cap="none" dirty="0" err="1">
                <a:solidFill>
                  <a:srgbClr val="000000"/>
                </a:solidFill>
                <a:effectLst/>
                <a:latin typeface="Arial" panose="020B0604020202020204"/>
                <a:cs typeface="Arial" panose="020B0604020202020204"/>
                <a:sym typeface="Arial" panose="020B0604020202020204"/>
              </a:rPr>
              <a:t>kết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100" b="0" i="1" u="none" strike="noStrike" cap="none" dirty="0" err="1">
                <a:solidFill>
                  <a:srgbClr val="000000"/>
                </a:solidFill>
                <a:effectLst/>
                <a:latin typeface="Arial" panose="020B0604020202020204"/>
                <a:cs typeface="Arial" panose="020B0604020202020204"/>
                <a:sym typeface="Arial" panose="020B0604020202020204"/>
              </a:rPr>
              <a:t>nối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100" b="0" i="1" u="none" strike="noStrike" cap="none" dirty="0" err="1">
                <a:solidFill>
                  <a:srgbClr val="000000"/>
                </a:solidFill>
                <a:effectLst/>
                <a:latin typeface="Arial" panose="020B0604020202020204"/>
                <a:cs typeface="Arial" panose="020B0604020202020204"/>
                <a:sym typeface="Arial" panose="020B0604020202020204"/>
              </a:rPr>
              <a:t>với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cs typeface="Arial" panose="020B0604020202020204"/>
                <a:sym typeface="Arial" panose="020B0604020202020204"/>
              </a:rPr>
              <a:t> server </a:t>
            </a:r>
            <a:r>
              <a:rPr lang="en-US" sz="1100" b="0" i="1" u="none" strike="noStrike" cap="none" dirty="0" err="1">
                <a:solidFill>
                  <a:srgbClr val="000000"/>
                </a:solidFill>
                <a:effectLst/>
                <a:latin typeface="Arial" panose="020B0604020202020204"/>
                <a:cs typeface="Arial" panose="020B0604020202020204"/>
                <a:sym typeface="Arial" panose="020B0604020202020204"/>
              </a:rPr>
              <a:t>dựa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100" b="0" i="1" u="none" strike="noStrike" cap="none" dirty="0" err="1">
                <a:solidFill>
                  <a:srgbClr val="000000"/>
                </a:solidFill>
                <a:effectLst/>
                <a:latin typeface="Arial" panose="020B0604020202020204"/>
                <a:cs typeface="Arial" panose="020B0604020202020204"/>
                <a:sym typeface="Arial" panose="020B0604020202020204"/>
              </a:rPr>
              <a:t>vào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100" b="0" i="1" u="none" strike="noStrike" cap="none" dirty="0" err="1">
                <a:solidFill>
                  <a:srgbClr val="000000"/>
                </a:solidFill>
                <a:effectLst/>
                <a:latin typeface="Arial" panose="020B0604020202020204"/>
                <a:cs typeface="Arial" panose="020B0604020202020204"/>
                <a:sym typeface="Arial" panose="020B0604020202020204"/>
              </a:rPr>
              <a:t>thông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100" b="0" i="1" u="none" strike="noStrike" cap="none" dirty="0" err="1">
                <a:solidFill>
                  <a:srgbClr val="000000"/>
                </a:solidFill>
                <a:effectLst/>
                <a:latin typeface="Arial" panose="020B0604020202020204"/>
                <a:cs typeface="Arial" panose="020B0604020202020204"/>
                <a:sym typeface="Arial" panose="020B0604020202020204"/>
              </a:rPr>
              <a:t>điệp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100" b="0" i="1" u="none" strike="noStrike" cap="none" dirty="0" err="1">
                <a:solidFill>
                  <a:srgbClr val="000000"/>
                </a:solidFill>
                <a:effectLst/>
                <a:latin typeface="Arial" panose="020B0604020202020204"/>
                <a:cs typeface="Arial" panose="020B0604020202020204"/>
                <a:sym typeface="Arial" panose="020B0604020202020204"/>
              </a:rPr>
              <a:t>mà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cs typeface="Arial" panose="020B0604020202020204"/>
                <a:sym typeface="Arial" panose="020B0604020202020204"/>
              </a:rPr>
              <a:t> client </a:t>
            </a:r>
            <a:r>
              <a:rPr lang="en-US" sz="1100" b="0" i="1" u="none" strike="noStrike" cap="none" dirty="0" err="1">
                <a:solidFill>
                  <a:srgbClr val="000000"/>
                </a:solidFill>
                <a:effectLst/>
                <a:latin typeface="Arial" panose="020B0604020202020204"/>
                <a:cs typeface="Arial" panose="020B0604020202020204"/>
                <a:sym typeface="Arial" panose="020B0604020202020204"/>
              </a:rPr>
              <a:t>gửi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100" b="0" i="1" u="none" strike="noStrike" cap="none" dirty="0" err="1">
                <a:solidFill>
                  <a:srgbClr val="000000"/>
                </a:solidFill>
                <a:effectLst/>
                <a:latin typeface="Arial" panose="020B0604020202020204"/>
                <a:cs typeface="Arial" panose="020B0604020202020204"/>
                <a:sym typeface="Arial" panose="020B0604020202020204"/>
              </a:rPr>
              <a:t>đến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cs typeface="Arial" panose="020B0604020202020204"/>
                <a:sym typeface="Arial" panose="020B0604020202020204"/>
              </a:rPr>
              <a:t>.</a:t>
            </a:r>
          </a:p>
          <a:p>
            <a:pPr marL="139700" indent="0"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chat peer to peer </a:t>
            </a:r>
            <a:r>
              <a:rPr lang="en-US" dirty="0" err="1"/>
              <a:t>thì</a:t>
            </a:r>
            <a:r>
              <a:rPr lang="en-US" dirty="0"/>
              <a:t> 1 peer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server </a:t>
            </a:r>
            <a:r>
              <a:rPr lang="en-US" dirty="0" err="1"/>
              <a:t>còn</a:t>
            </a:r>
            <a:r>
              <a:rPr lang="en-US" dirty="0"/>
              <a:t> 1 peer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/>
            </a:pPr>
            <a:r>
              <a:rPr lang="en-US" sz="1100" b="0" i="1" u="none" strike="noStrike" cap="none" dirty="0" err="1">
                <a:solidFill>
                  <a:srgbClr val="000000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Chấp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100" b="0" i="1" u="none" strike="noStrike" cap="none" dirty="0" err="1">
                <a:solidFill>
                  <a:srgbClr val="000000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nhận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100" b="0" i="1" u="none" strike="noStrike" cap="none" dirty="0" err="1">
                <a:solidFill>
                  <a:srgbClr val="000000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yêu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100" b="0" i="1" u="none" strike="noStrike" cap="none" dirty="0" err="1">
                <a:solidFill>
                  <a:srgbClr val="000000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cầu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100" b="0" i="1" u="none" strike="noStrike" cap="none" dirty="0" err="1">
                <a:solidFill>
                  <a:srgbClr val="000000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kết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100" b="0" i="1" u="none" strike="noStrike" cap="none" dirty="0" err="1">
                <a:solidFill>
                  <a:srgbClr val="000000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nối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100" b="0" i="1" u="none" strike="noStrike" cap="none" dirty="0" err="1">
                <a:solidFill>
                  <a:srgbClr val="000000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từ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peer client</a:t>
            </a:r>
          </a:p>
          <a:p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do peer client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đến</a:t>
            </a:r>
            <a:endParaRPr lang="en-US" dirty="0"/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client peer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đến</a:t>
            </a:r>
            <a:endParaRPr lang="en-US" dirty="0"/>
          </a:p>
          <a:p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chat </a:t>
            </a:r>
            <a:r>
              <a:rPr lang="en-US" dirty="0" err="1"/>
              <a:t>gui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client peer</a:t>
            </a:r>
          </a:p>
          <a:p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server peer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Chatgui</a:t>
            </a:r>
            <a:r>
              <a:rPr lang="en-US" dirty="0"/>
              <a:t>, client peer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serverpeer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chat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">
  <p:cSld name="BLANK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1_2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image">
  <p:cSld name="TITLE_1_2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 panose="00000500000000000000"/>
              <a:buNone/>
              <a:defRPr sz="2400" b="1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 panose="00000500000000000000"/>
              <a:buNone/>
              <a:defRPr sz="2400" b="1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 panose="00000500000000000000"/>
              <a:buNone/>
              <a:defRPr sz="2400" b="1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 panose="00000500000000000000"/>
              <a:buNone/>
              <a:defRPr sz="2400" b="1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 panose="00000500000000000000"/>
              <a:buNone/>
              <a:defRPr sz="2400" b="1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 panose="00000500000000000000"/>
              <a:buNone/>
              <a:defRPr sz="2400" b="1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 panose="00000500000000000000"/>
              <a:buNone/>
              <a:defRPr sz="2400" b="1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 panose="00000500000000000000"/>
              <a:buNone/>
              <a:defRPr sz="2400" b="1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 panose="00000500000000000000"/>
              <a:buNone/>
              <a:defRPr sz="2400" b="1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5954" y="748937"/>
            <a:ext cx="6191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ASSIGNMENT1: MẠNG MÁY TÍNH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22469" y="1682428"/>
            <a:ext cx="553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GVHD: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Bùi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Xuân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Giang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92138" y="2824903"/>
            <a:ext cx="5242560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Nguyễn</a:t>
            </a:r>
            <a:r>
              <a:rPr lang="en-US" sz="2400" dirty="0">
                <a:solidFill>
                  <a:schemeClr val="bg1"/>
                </a:solidFill>
              </a:rPr>
              <a:t> Lê Hoàng Hiệu - 1711355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Nguyễn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Đức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Quỳnh </a:t>
            </a:r>
            <a:r>
              <a:rPr lang="en-CA" altLang="en-US" sz="2400" dirty="0" err="1">
                <a:solidFill>
                  <a:schemeClr val="bg1"/>
                </a:solidFill>
              </a:rPr>
              <a:t>- 1712907 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Trần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Văn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Tâm </a:t>
            </a:r>
            <a:r>
              <a:rPr lang="en-CA" altLang="en-US" sz="2400" dirty="0" err="1">
                <a:solidFill>
                  <a:schemeClr val="bg1"/>
                </a:solidFill>
              </a:rPr>
              <a:t>- 1713057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92138" y="2510337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Sinh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viên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thực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hiện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11126" y="248093"/>
            <a:ext cx="406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2. Server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0502" y="805735"/>
            <a:ext cx="6084854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57056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hread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để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xử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lí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các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yêu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cầu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kết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nối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từ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phía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client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513907" y="1209489"/>
            <a:ext cx="694837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public class </a:t>
            </a:r>
            <a:r>
              <a:rPr lang="en-US" sz="2000" dirty="0" err="1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WaitForConnect</a:t>
            </a:r>
            <a:r>
              <a:rPr lang="en-US" sz="20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extends </a:t>
            </a:r>
            <a:r>
              <a:rPr lang="en-US" sz="20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Thread {</a:t>
            </a:r>
          </a:p>
          <a:p>
            <a:r>
              <a:rPr lang="en-US" sz="20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		</a:t>
            </a:r>
          </a:p>
          <a:p>
            <a:r>
              <a:rPr lang="en-US" sz="20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	</a:t>
            </a:r>
          </a:p>
          <a:p>
            <a:endParaRPr lang="en-US" sz="2000" dirty="0">
              <a:latin typeface="Consolas" panose="020B0609020204030204" pitchFamily="49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endParaRPr lang="en-US" sz="2000" dirty="0">
              <a:latin typeface="Consolas" panose="020B0609020204030204" pitchFamily="49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endParaRPr lang="en-US" altLang="en-US" sz="2000" dirty="0">
              <a:latin typeface="Consolas" panose="020B0609020204030204" pitchFamily="49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altLang="en-US" sz="2000" dirty="0">
                <a:latin typeface="Consolas" panose="020B0609020204030204" pitchFamily="49" charset="0"/>
              </a:rPr>
              <a:t>  </a:t>
            </a:r>
          </a:p>
          <a:p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sz="2000" dirty="0">
              <a:latin typeface="Consolas" panose="020B0609020204030204" pitchFamily="49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endParaRPr lang="en-US" sz="2000" dirty="0">
              <a:latin typeface="Consolas" panose="020B0609020204030204" pitchFamily="49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endParaRPr lang="en-US" sz="2000" dirty="0">
              <a:latin typeface="Consolas" panose="020B0609020204030204" pitchFamily="49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}</a:t>
            </a:r>
            <a:endParaRPr lang="en-US" sz="2000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02758" y="1512148"/>
            <a:ext cx="5936511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connection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.accept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…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63772" y="2145045"/>
            <a:ext cx="6567510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msg =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obInputStream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.readObject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63772" y="2600596"/>
            <a:ext cx="6567510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Decode.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getUser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(msg);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51842" y="3733956"/>
            <a:ext cx="568617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Decode.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updatePeerOnline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dataPeer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msg);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2758" y="4183431"/>
            <a:ext cx="5936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2758" y="3299680"/>
            <a:ext cx="5936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11126" y="248093"/>
            <a:ext cx="406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2. 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83506" y="792479"/>
            <a:ext cx="592502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Thread </a:t>
            </a:r>
            <a:r>
              <a:rPr lang="en-US" sz="2000" dirty="0" err="1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WaitForConnect</a:t>
            </a:r>
            <a:r>
              <a:rPr lang="en-US" sz="2000" dirty="0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cũng</a:t>
            </a:r>
            <a:r>
              <a:rPr lang="en-US" sz="2000" dirty="0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sẽ</a:t>
            </a:r>
            <a:r>
              <a:rPr lang="en-US" sz="2000" dirty="0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gửi</a:t>
            </a:r>
            <a:r>
              <a:rPr lang="en-US" sz="2000" dirty="0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điệp</a:t>
            </a:r>
            <a:endParaRPr lang="en-US" sz="2000" dirty="0">
              <a:latin typeface="+mn-lt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đến</a:t>
            </a:r>
            <a:r>
              <a:rPr lang="en-US" sz="2000" dirty="0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 client, </a:t>
            </a:r>
            <a:r>
              <a:rPr lang="en-US" sz="2000" dirty="0" err="1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 client </a:t>
            </a:r>
            <a:r>
              <a:rPr lang="en-US" sz="2000" dirty="0" err="1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đang</a:t>
            </a:r>
            <a:r>
              <a:rPr lang="en-US" sz="2000" dirty="0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nối</a:t>
            </a:r>
            <a:r>
              <a:rPr lang="en-US" sz="2000" dirty="0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đến</a:t>
            </a:r>
            <a:endParaRPr lang="en-US" sz="2000" dirty="0">
              <a:latin typeface="+mn-lt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server </a:t>
            </a:r>
            <a:r>
              <a:rPr lang="en-US" sz="2000" dirty="0" err="1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nếu</a:t>
            </a:r>
            <a:r>
              <a:rPr lang="en-US" sz="2000" dirty="0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nếu</a:t>
            </a:r>
            <a:r>
              <a:rPr lang="en-US" sz="2000" dirty="0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nối</a:t>
            </a:r>
            <a:r>
              <a:rPr lang="en-US" sz="2000" dirty="0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. </a:t>
            </a:r>
            <a:endParaRPr lang="en-US" sz="20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3506" y="1969480"/>
            <a:ext cx="5651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nối</a:t>
            </a:r>
            <a:r>
              <a:rPr lang="en-US" sz="2000" dirty="0"/>
              <a:t> </a:t>
            </a:r>
            <a:r>
              <a:rPr lang="en-US" sz="2000" dirty="0" err="1"/>
              <a:t>thất</a:t>
            </a:r>
            <a:r>
              <a:rPr lang="en-US" sz="2000" dirty="0"/>
              <a:t> </a:t>
            </a:r>
            <a:r>
              <a:rPr lang="en-US" sz="2000" dirty="0" err="1"/>
              <a:t>bại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gửi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điệp</a:t>
            </a:r>
            <a:r>
              <a:rPr lang="en-US" sz="2000" dirty="0"/>
              <a:t>:  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83506" y="2530928"/>
            <a:ext cx="5345240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100C00"/>
                </a:solidFill>
                <a:effectLst/>
                <a:latin typeface="Consolas" panose="020B0609020204030204" pitchFamily="49" charset="0"/>
              </a:rPr>
              <a:t>&lt;SESSION_DENY/&gt;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rgbClr val="100C0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100C00"/>
                </a:solidFill>
              </a:rPr>
              <a:t>3. </a:t>
            </a:r>
            <a:r>
              <a:rPr lang="en-US" sz="7200" dirty="0">
                <a:solidFill>
                  <a:srgbClr val="100C00"/>
                </a:solidFill>
              </a:rPr>
              <a:t>Client</a:t>
            </a:r>
            <a:br>
              <a:rPr lang="en-US" sz="7200" dirty="0">
                <a:solidFill>
                  <a:srgbClr val="100C00"/>
                </a:solidFill>
              </a:rPr>
            </a:br>
            <a:r>
              <a:rPr lang="en-US" sz="7200" dirty="0">
                <a:solidFill>
                  <a:srgbClr val="100C00"/>
                </a:solidFill>
              </a:rPr>
              <a:t>Server</a:t>
            </a:r>
            <a:endParaRPr sz="7200" dirty="0">
              <a:solidFill>
                <a:srgbClr val="100C00"/>
              </a:solidFill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11126" y="248093"/>
            <a:ext cx="406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3. </a:t>
            </a:r>
            <a:r>
              <a:rPr lang="en-US" sz="2400" b="1" dirty="0" err="1"/>
              <a:t>ClientServer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88335" y="772633"/>
            <a:ext cx="6152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ClientServer</a:t>
            </a:r>
            <a:r>
              <a:rPr lang="en-US" sz="2000" dirty="0"/>
              <a:t> :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8335" y="1340643"/>
            <a:ext cx="6485860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 err="1">
                <a:solidFill>
                  <a:srgbClr val="100C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Tên</a:t>
            </a:r>
            <a:r>
              <a:rPr lang="en-US" altLang="en-US" sz="2000" dirty="0">
                <a:solidFill>
                  <a:srgbClr val="100C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100C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của</a:t>
            </a:r>
            <a:r>
              <a:rPr lang="en-US" altLang="en-US" sz="2000" dirty="0">
                <a:solidFill>
                  <a:srgbClr val="100C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server peer: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rgbClr val="100C00"/>
              </a:solidFill>
              <a:effectLst/>
              <a:latin typeface="+mn-l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username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Server socket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của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server peer: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ServerSocket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serverPeer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Port </a:t>
            </a:r>
            <a:r>
              <a:rPr lang="en-US" altLang="en-US" sz="2000" dirty="0" err="1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của</a:t>
            </a:r>
            <a:r>
              <a:rPr lang="en-US" altLang="en-US" sz="2000" dirty="0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server peer: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 int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11126" y="248093"/>
            <a:ext cx="406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3. </a:t>
            </a:r>
            <a:r>
              <a:rPr lang="en-US" sz="2400" b="1" dirty="0" err="1"/>
              <a:t>ClientServer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411125" y="739780"/>
            <a:ext cx="15792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+mn-lt"/>
                <a:ea typeface="Yu Mincho" panose="02020400000000000000" pitchFamily="18" charset="-128"/>
              </a:rPr>
              <a:t>Constructor:</a:t>
            </a:r>
            <a:endParaRPr lang="en-US" sz="2000" dirty="0">
              <a:latin typeface="+mn-lt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11126" y="1139890"/>
            <a:ext cx="6581857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ClientServer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(String name)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Exception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username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name;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port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Client.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getPort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serverPeer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ServerSocket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WaitPeerConnect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()).start();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1125" y="3724458"/>
            <a:ext cx="73364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+mn-lt"/>
                <a:ea typeface="Yu Mincho" panose="02020400000000000000" pitchFamily="18" charset="-128"/>
              </a:rPr>
              <a:t>Khởi</a:t>
            </a:r>
            <a:r>
              <a:rPr lang="en-US" sz="2000" dirty="0">
                <a:latin typeface="+mn-lt"/>
                <a:ea typeface="Yu Mincho" panose="02020400000000000000" pitchFamily="18" charset="-128"/>
              </a:rPr>
              <a:t> </a:t>
            </a:r>
            <a:r>
              <a:rPr lang="en-US" sz="2000" dirty="0" err="1">
                <a:latin typeface="+mn-lt"/>
                <a:ea typeface="Yu Mincho" panose="02020400000000000000" pitchFamily="18" charset="-128"/>
              </a:rPr>
              <a:t>tạo</a:t>
            </a:r>
            <a:r>
              <a:rPr lang="en-US" sz="2000" dirty="0">
                <a:latin typeface="+mn-lt"/>
                <a:ea typeface="Yu Mincho" panose="02020400000000000000" pitchFamily="18" charset="-128"/>
              </a:rPr>
              <a:t> 1 </a:t>
            </a:r>
            <a:r>
              <a:rPr lang="en-US" sz="2000" dirty="0" err="1">
                <a:latin typeface="+mn-lt"/>
                <a:ea typeface="Yu Mincho" panose="02020400000000000000" pitchFamily="18" charset="-128"/>
              </a:rPr>
              <a:t>ClientSerser</a:t>
            </a:r>
            <a:r>
              <a:rPr lang="en-US" sz="2000" dirty="0">
                <a:latin typeface="+mn-lt"/>
                <a:ea typeface="Yu Mincho" panose="02020400000000000000" pitchFamily="18" charset="-128"/>
              </a:rPr>
              <a:t> </a:t>
            </a:r>
            <a:r>
              <a:rPr lang="en-US" sz="2000" dirty="0" err="1">
                <a:latin typeface="+mn-lt"/>
                <a:ea typeface="Yu Mincho" panose="02020400000000000000" pitchFamily="18" charset="-128"/>
              </a:rPr>
              <a:t>với</a:t>
            </a:r>
            <a:r>
              <a:rPr lang="en-US" sz="2000" dirty="0">
                <a:latin typeface="+mn-lt"/>
                <a:ea typeface="Yu Mincho" panose="02020400000000000000" pitchFamily="18" charset="-128"/>
              </a:rPr>
              <a:t> </a:t>
            </a:r>
            <a:r>
              <a:rPr lang="en-US" sz="2000" dirty="0" err="1">
                <a:latin typeface="+mn-lt"/>
                <a:ea typeface="Yu Mincho" panose="02020400000000000000" pitchFamily="18" charset="-128"/>
              </a:rPr>
              <a:t>tên</a:t>
            </a:r>
            <a:r>
              <a:rPr lang="en-US" sz="2000" dirty="0">
                <a:latin typeface="+mn-lt"/>
                <a:ea typeface="Yu Mincho" panose="02020400000000000000" pitchFamily="18" charset="-128"/>
              </a:rPr>
              <a:t>, port </a:t>
            </a:r>
            <a:r>
              <a:rPr lang="en-US" sz="2000" dirty="0" err="1">
                <a:latin typeface="+mn-lt"/>
                <a:ea typeface="Yu Mincho" panose="02020400000000000000" pitchFamily="18" charset="-128"/>
              </a:rPr>
              <a:t>của</a:t>
            </a:r>
            <a:r>
              <a:rPr lang="en-US" sz="2000" dirty="0">
                <a:latin typeface="+mn-lt"/>
                <a:ea typeface="Yu Mincho" panose="02020400000000000000" pitchFamily="18" charset="-128"/>
              </a:rPr>
              <a:t> client </a:t>
            </a:r>
            <a:r>
              <a:rPr lang="en-US" sz="2000" dirty="0" err="1">
                <a:latin typeface="+mn-lt"/>
                <a:ea typeface="Yu Mincho" panose="02020400000000000000" pitchFamily="18" charset="-128"/>
              </a:rPr>
              <a:t>hiện</a:t>
            </a:r>
            <a:r>
              <a:rPr lang="en-US" sz="2000" dirty="0">
                <a:latin typeface="+mn-lt"/>
                <a:ea typeface="Yu Mincho" panose="02020400000000000000" pitchFamily="18" charset="-128"/>
              </a:rPr>
              <a:t> </a:t>
            </a:r>
            <a:r>
              <a:rPr lang="en-US" sz="2000" dirty="0" err="1">
                <a:latin typeface="+mn-lt"/>
                <a:ea typeface="Yu Mincho" panose="02020400000000000000" pitchFamily="18" charset="-128"/>
              </a:rPr>
              <a:t>tại</a:t>
            </a:r>
            <a:r>
              <a:rPr lang="en-US" sz="2000" dirty="0">
                <a:latin typeface="+mn-lt"/>
                <a:ea typeface="Yu Mincho" panose="02020400000000000000" pitchFamily="18" charset="-128"/>
              </a:rPr>
              <a:t>. </a:t>
            </a:r>
            <a:r>
              <a:rPr lang="en-US" sz="2000" dirty="0" err="1">
                <a:latin typeface="+mn-lt"/>
                <a:ea typeface="Yu Mincho" panose="02020400000000000000" pitchFamily="18" charset="-128"/>
              </a:rPr>
              <a:t>Mở</a:t>
            </a:r>
            <a:r>
              <a:rPr lang="en-US" sz="2000" dirty="0">
                <a:latin typeface="+mn-lt"/>
                <a:ea typeface="Yu Mincho" panose="02020400000000000000" pitchFamily="18" charset="-128"/>
              </a:rPr>
              <a:t> server socket </a:t>
            </a:r>
            <a:r>
              <a:rPr lang="en-US" sz="2000" dirty="0" err="1">
                <a:latin typeface="+mn-lt"/>
                <a:ea typeface="Yu Mincho" panose="02020400000000000000" pitchFamily="18" charset="-128"/>
              </a:rPr>
              <a:t>tại</a:t>
            </a:r>
            <a:r>
              <a:rPr lang="en-US" sz="2000" dirty="0">
                <a:latin typeface="+mn-lt"/>
                <a:ea typeface="Yu Mincho" panose="02020400000000000000" pitchFamily="18" charset="-128"/>
              </a:rPr>
              <a:t> port </a:t>
            </a:r>
            <a:r>
              <a:rPr lang="en-US" sz="2000" dirty="0" err="1">
                <a:latin typeface="+mn-lt"/>
                <a:ea typeface="Yu Mincho" panose="02020400000000000000" pitchFamily="18" charset="-128"/>
              </a:rPr>
              <a:t>này</a:t>
            </a:r>
            <a:r>
              <a:rPr lang="en-US" sz="2000" dirty="0">
                <a:latin typeface="+mn-lt"/>
                <a:ea typeface="Yu Mincho" panose="02020400000000000000" pitchFamily="18" charset="-128"/>
              </a:rPr>
              <a:t> </a:t>
            </a:r>
            <a:r>
              <a:rPr lang="en-US" sz="2000" dirty="0" err="1">
                <a:latin typeface="+mn-lt"/>
                <a:ea typeface="Yu Mincho" panose="02020400000000000000" pitchFamily="18" charset="-128"/>
              </a:rPr>
              <a:t>và</a:t>
            </a:r>
            <a:r>
              <a:rPr lang="en-US" sz="2000" dirty="0">
                <a:latin typeface="+mn-lt"/>
                <a:ea typeface="Yu Mincho" panose="02020400000000000000" pitchFamily="18" charset="-128"/>
              </a:rPr>
              <a:t> </a:t>
            </a:r>
            <a:r>
              <a:rPr lang="en-US" sz="2000" dirty="0" err="1">
                <a:latin typeface="+mn-lt"/>
                <a:ea typeface="Yu Mincho" panose="02020400000000000000" pitchFamily="18" charset="-128"/>
              </a:rPr>
              <a:t>đợi</a:t>
            </a:r>
            <a:r>
              <a:rPr lang="en-US" sz="2000" dirty="0">
                <a:latin typeface="+mn-lt"/>
                <a:ea typeface="Yu Mincho" panose="02020400000000000000" pitchFamily="18" charset="-128"/>
              </a:rPr>
              <a:t> </a:t>
            </a:r>
            <a:r>
              <a:rPr lang="en-US" sz="2000" dirty="0" err="1">
                <a:latin typeface="+mn-lt"/>
                <a:ea typeface="Yu Mincho" panose="02020400000000000000" pitchFamily="18" charset="-128"/>
              </a:rPr>
              <a:t>kết</a:t>
            </a:r>
            <a:r>
              <a:rPr lang="en-US" sz="2000" dirty="0">
                <a:latin typeface="+mn-lt"/>
                <a:ea typeface="Yu Mincho" panose="02020400000000000000" pitchFamily="18" charset="-128"/>
              </a:rPr>
              <a:t> </a:t>
            </a:r>
            <a:r>
              <a:rPr lang="en-US" sz="2000" dirty="0" err="1">
                <a:latin typeface="+mn-lt"/>
                <a:ea typeface="Yu Mincho" panose="02020400000000000000" pitchFamily="18" charset="-128"/>
              </a:rPr>
              <a:t>nối</a:t>
            </a:r>
            <a:r>
              <a:rPr lang="en-US" sz="2000" dirty="0">
                <a:latin typeface="+mn-lt"/>
                <a:ea typeface="Yu Mincho" panose="02020400000000000000" pitchFamily="18" charset="-128"/>
              </a:rPr>
              <a:t>. Sau </a:t>
            </a:r>
            <a:r>
              <a:rPr lang="en-US" sz="2000" dirty="0" err="1">
                <a:latin typeface="+mn-lt"/>
                <a:ea typeface="Yu Mincho" panose="02020400000000000000" pitchFamily="18" charset="-128"/>
              </a:rPr>
              <a:t>đó</a:t>
            </a:r>
            <a:r>
              <a:rPr lang="en-US" sz="2000" dirty="0">
                <a:latin typeface="+mn-lt"/>
                <a:ea typeface="Yu Mincho" panose="02020400000000000000" pitchFamily="18" charset="-128"/>
              </a:rPr>
              <a:t> </a:t>
            </a:r>
            <a:r>
              <a:rPr lang="en-US" sz="2000" dirty="0" err="1">
                <a:latin typeface="+mn-lt"/>
                <a:ea typeface="Yu Mincho" panose="02020400000000000000" pitchFamily="18" charset="-128"/>
              </a:rPr>
              <a:t>thực</a:t>
            </a:r>
            <a:r>
              <a:rPr lang="en-US" sz="2000" dirty="0">
                <a:latin typeface="+mn-lt"/>
                <a:ea typeface="Yu Mincho" panose="02020400000000000000" pitchFamily="18" charset="-128"/>
              </a:rPr>
              <a:t> </a:t>
            </a:r>
            <a:r>
              <a:rPr lang="en-US" sz="2000" dirty="0" err="1">
                <a:latin typeface="+mn-lt"/>
                <a:ea typeface="Yu Mincho" panose="02020400000000000000" pitchFamily="18" charset="-128"/>
              </a:rPr>
              <a:t>thi</a:t>
            </a:r>
            <a:r>
              <a:rPr lang="en-US" sz="2000" dirty="0">
                <a:latin typeface="+mn-lt"/>
                <a:ea typeface="Yu Mincho" panose="02020400000000000000" pitchFamily="18" charset="-128"/>
              </a:rPr>
              <a:t> thread </a:t>
            </a:r>
            <a:r>
              <a:rPr lang="en-US" sz="2000" dirty="0" err="1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WaitPeerConnect</a:t>
            </a:r>
            <a:r>
              <a:rPr lang="en-US" sz="2000" dirty="0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().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15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11126" y="248093"/>
            <a:ext cx="406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3. </a:t>
            </a:r>
            <a:r>
              <a:rPr lang="en-US" sz="2400" b="1" dirty="0" err="1"/>
              <a:t>ClientServer</a:t>
            </a:r>
            <a:endParaRPr lang="en-US" sz="24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823102"/>
            <a:ext cx="3665923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57056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Thread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WaitPeerConnect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11126" y="1342410"/>
            <a:ext cx="6799571" cy="3600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WaitPeerConnect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Thread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739843" y="1694203"/>
            <a:ext cx="600891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connection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serverPeer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.accept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68045" y="2081949"/>
            <a:ext cx="6009979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msg = (String)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getRequest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.readObject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39842" y="2579413"/>
            <a:ext cx="588334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name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Decode.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getNameRequestChat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(msg);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8045" y="2292447"/>
            <a:ext cx="157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…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739842" y="3077404"/>
            <a:ext cx="487024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send.writeObject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Tags.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CHAT_DENY_TAG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u="none" strike="noStrike" cap="none" normalizeH="0" baseline="0" dirty="0">
                <a:ln>
                  <a:noFill/>
                </a:ln>
                <a:solidFill>
                  <a:srgbClr val="100C00"/>
                </a:solidFill>
                <a:effectLst/>
                <a:latin typeface="Consolas" panose="020B0609020204030204" pitchFamily="49" charset="0"/>
              </a:rPr>
              <a:t>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739842" y="3444902"/>
            <a:ext cx="415437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Tags.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CHAT_ACCEPT_TAG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8045" y="3710056"/>
            <a:ext cx="122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9842" y="2809240"/>
            <a:ext cx="122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…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768044" y="4015583"/>
            <a:ext cx="6009979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ChatGui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name,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altLang="en-US" sz="7200" dirty="0">
                <a:solidFill>
                  <a:srgbClr val="100C00"/>
                </a:solidFill>
              </a:rPr>
              <a:t>4. </a:t>
            </a:r>
            <a:r>
              <a:rPr lang="en-CA" sz="7200" dirty="0">
                <a:solidFill>
                  <a:srgbClr val="100C00"/>
                </a:solidFill>
              </a:rPr>
              <a:t>Client</a:t>
            </a:r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17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11126" y="233488"/>
            <a:ext cx="40687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4</a:t>
            </a:r>
            <a:r>
              <a:rPr lang="en-US" sz="2400" b="1" dirty="0"/>
              <a:t>. </a:t>
            </a:r>
            <a:r>
              <a:rPr lang="en-US" sz="2400" b="1" dirty="0" err="1"/>
              <a:t>Clien</a:t>
            </a:r>
            <a:r>
              <a:rPr lang="en-CA" altLang="en-US" sz="2400" b="1" dirty="0" err="1"/>
              <a:t>t</a:t>
            </a:r>
          </a:p>
        </p:txBody>
      </p:sp>
      <p:sp>
        <p:nvSpPr>
          <p:cNvPr id="16" name="TextBox 4"/>
          <p:cNvSpPr txBox="1"/>
          <p:nvPr/>
        </p:nvSpPr>
        <p:spPr>
          <a:xfrm>
            <a:off x="588335" y="772633"/>
            <a:ext cx="615270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7" name="Rectangle 5"/>
          <p:cNvSpPr/>
          <p:nvPr/>
        </p:nvSpPr>
        <p:spPr>
          <a:xfrm>
            <a:off x="588334" y="1235618"/>
            <a:ext cx="6882809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 list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 . </a:t>
            </a:r>
            <a:endParaRPr lang="en-US" sz="2000" b="1" dirty="0">
              <a:solidFill>
                <a:srgbClr val="000080"/>
              </a:solidFill>
              <a:latin typeface="Consolas" panose="020B0609020204030204" pitchFamily="49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private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&lt;Peer&gt; </a:t>
            </a:r>
            <a:r>
              <a:rPr lang="en-US" sz="2000" b="1" dirty="0" err="1">
                <a:solidFill>
                  <a:srgbClr val="660E7A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clientarray </a:t>
            </a:r>
            <a:r>
              <a:rPr lang="en-US" sz="2000" b="1" dirty="0">
                <a:solidFill>
                  <a:srgbClr val="660E7A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; </a:t>
            </a:r>
            <a:endParaRPr lang="en-US" sz="2000" dirty="0"/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641674" y="2024533"/>
            <a:ext cx="6563833" cy="615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 </a:t>
            </a:r>
            <a:r>
              <a:rPr kumimoji="0" lang="en-CA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kumimoji="0" lang="en-CA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CA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CA" altLang="en-US" sz="2000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IPserver, portServer</a:t>
            </a:r>
            <a:r>
              <a:rPr kumimoji="0" lang="en-CA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641674" y="2800503"/>
            <a:ext cx="6563833" cy="615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 </a:t>
            </a:r>
            <a:r>
              <a:rPr kumimoji="0" lang="en-CA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kumimoji="0" lang="en-CA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CA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CA" altLang="en-US" sz="2000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nameUser, portClient.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11126" y="248093"/>
            <a:ext cx="40687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en-US" sz="2400" b="1" dirty="0"/>
              <a:t>4. Client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2513" y="870783"/>
            <a:ext cx="5500576" cy="615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CA" altLang="en-US" sz="2000" i="0" u="none" strike="noStrike" cap="none" normalizeH="0" baseline="0" dirty="0">
                <a:ln>
                  <a:noFill/>
                </a:ln>
                <a:solidFill>
                  <a:srgbClr val="100C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100C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Socket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100C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en-US" sz="2000" dirty="0">
                <a:solidFill>
                  <a:srgbClr val="100C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100C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sz="2000" dirty="0">
                <a:solidFill>
                  <a:srgbClr val="100C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100C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altLang="en-US" sz="2000" dirty="0">
                <a:solidFill>
                  <a:srgbClr val="100C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rgbClr val="100C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private</a:t>
            </a:r>
            <a:r>
              <a:rPr kumimoji="0" lang="en-US" altLang="en-US" sz="200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Socket </a:t>
            </a:r>
            <a:r>
              <a:rPr kumimoji="0" lang="en-US" altLang="en-US" sz="2000" i="0" u="none" strike="noStrike" cap="none" normalizeH="0" baseline="0">
                <a:ln>
                  <a:noFill/>
                </a:ln>
                <a:solidFill>
                  <a:schemeClr val="accent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socketClient</a:t>
            </a:r>
            <a:r>
              <a:rPr kumimoji="0" lang="en-CA" altLang="en-US" sz="200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02513" y="1719897"/>
            <a:ext cx="6733952" cy="615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client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ja-JP" sz="200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  <a:sym typeface="+mn-ea"/>
              </a:rPr>
              <a:t>private</a:t>
            </a:r>
            <a:r>
              <a:rPr lang="en-US" altLang="ja-JP" sz="2000">
                <a:ln>
                  <a:noFill/>
                </a:ln>
                <a:effectLst/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  <a:sym typeface="+mn-ea"/>
              </a:rPr>
              <a:t> ObjectInputStream </a:t>
            </a:r>
            <a:r>
              <a:rPr lang="en-US" altLang="ja-JP" sz="2000">
                <a:ln>
                  <a:noFill/>
                </a:ln>
                <a:solidFill>
                  <a:schemeClr val="accent3"/>
                </a:solidFill>
                <a:effectLst/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  <a:sym typeface="+mn-ea"/>
              </a:rPr>
              <a:t>serverInputStream</a:t>
            </a:r>
            <a:r>
              <a:rPr lang="en-US" altLang="ja-JP" sz="2000">
                <a:ln>
                  <a:noFill/>
                </a:ln>
                <a:effectLst/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  <a:sym typeface="+mn-ea"/>
              </a:rPr>
              <a:t>;</a:t>
            </a:r>
            <a:r>
              <a:rPr lang="en-US" altLang="ja-JP" sz="2000" dirty="0">
                <a:ln>
                  <a:noFill/>
                </a:ln>
                <a:effectLst/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  <a:sym typeface="+mn-ea"/>
              </a:rPr>
              <a:t> </a:t>
            </a:r>
            <a:endParaRPr kumimoji="0" lang="en-US" altLang="ja-JP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49910" y="2511425"/>
            <a:ext cx="6740525" cy="615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kumimoji="0" lang="en-US" altLang="en-US" sz="200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ObjectOutputStream </a:t>
            </a:r>
            <a:r>
              <a:rPr kumimoji="0" lang="en-US" altLang="en-US" sz="2000" i="0" u="none" strike="noStrike" cap="none" normalizeH="0" baseline="0">
                <a:ln>
                  <a:noFill/>
                </a:ln>
                <a:solidFill>
                  <a:schemeClr val="accent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serverOutputStream</a:t>
            </a:r>
            <a:r>
              <a:rPr kumimoji="0" lang="en-US" altLang="en-US" sz="200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11126" y="248093"/>
            <a:ext cx="40687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en-US" sz="2400" b="1" dirty="0"/>
              <a:t>4. Client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410845" y="787400"/>
            <a:ext cx="6143625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Client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(String arg, int arg1, String name, String dataUser) 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Exception {</a:t>
            </a:r>
          </a:p>
          <a:p>
            <a:r>
              <a:rPr lang="en-CA" altLang="en-US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altLang="en-US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IPserver</a:t>
            </a:r>
            <a:r>
              <a:rPr lang="en-CA" altLang="en-US">
                <a:latin typeface="Consolas" panose="020B0609020204030204" pitchFamily="49" charset="0"/>
                <a:cs typeface="Consolas" panose="020B0609020204030204" pitchFamily="49" charset="0"/>
              </a:rPr>
              <a:t> = InetAddress.getByName(arg);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nameUser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= name;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portClient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= arg1;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clientarray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= Decode.getAllUser(dataUser);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Thread(new Runnable(){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altLang="en-US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run() {updateFriend();}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	}).start();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new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ClientServer(</a:t>
            </a:r>
            <a:r>
              <a:rPr lang="en-US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nameUser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	(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Request()).start();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302260" y="3623310"/>
            <a:ext cx="560768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Quản lí thông tin hiện tại của user. </a:t>
            </a:r>
          </a:p>
          <a:p>
            <a:r>
              <a:rPr lang="en-CA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Nó sẽ tạo một thread để liên tục gửi request tới server để cập nhật danh sách user </a:t>
            </a:r>
          </a:p>
          <a:p>
            <a:r>
              <a:rPr lang="en-CA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Tạo 1 serverclient bởi server vừa khởi tạo.</a:t>
            </a: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626" y="1407001"/>
            <a:ext cx="7677094" cy="2989800"/>
          </a:xfrm>
        </p:spPr>
        <p:txBody>
          <a:bodyPr/>
          <a:lstStyle/>
          <a:p>
            <a:r>
              <a:rPr lang="en-US" sz="7200" dirty="0">
                <a:solidFill>
                  <a:srgbClr val="100C00"/>
                </a:solidFill>
              </a:rPr>
              <a:t>1. </a:t>
            </a:r>
            <a:br>
              <a:rPr lang="en-US" sz="7200" dirty="0">
                <a:solidFill>
                  <a:srgbClr val="100C00"/>
                </a:solidFill>
              </a:rPr>
            </a:br>
            <a:r>
              <a:rPr lang="en-US" sz="7200" dirty="0" err="1">
                <a:solidFill>
                  <a:srgbClr val="100C00"/>
                </a:solidFill>
              </a:rPr>
              <a:t>Giới</a:t>
            </a:r>
            <a:r>
              <a:rPr lang="en-US" sz="7200" dirty="0">
                <a:solidFill>
                  <a:srgbClr val="100C00"/>
                </a:solidFill>
              </a:rPr>
              <a:t> </a:t>
            </a:r>
            <a:r>
              <a:rPr lang="en-US" sz="7200" dirty="0" err="1">
                <a:solidFill>
                  <a:srgbClr val="100C00"/>
                </a:solidFill>
              </a:rPr>
              <a:t>thiệu</a:t>
            </a:r>
            <a:endParaRPr lang="en-US" sz="7200" dirty="0">
              <a:solidFill>
                <a:srgbClr val="100C00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11126" y="248093"/>
            <a:ext cx="40687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en-US" sz="2400" b="1" dirty="0"/>
              <a:t>4. Client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514350" y="812800"/>
            <a:ext cx="650621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request()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Exception</a:t>
            </a:r>
            <a:r>
              <a:rPr lang="en-CA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</a:p>
          <a:p>
            <a:r>
              <a:rPr lang="en-CA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C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 </a:t>
            </a:r>
            <a:r>
              <a:rPr lang="en-CA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C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server.</a:t>
            </a:r>
            <a:endParaRPr lang="en-CA" altLang="en-US" sz="2000" dirty="0"/>
          </a:p>
          <a:p>
            <a:endParaRPr lang="en-CA" altLang="en-US" sz="2000" dirty="0"/>
          </a:p>
          <a:p>
            <a:r>
              <a:rPr lang="en-CA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</a:t>
            </a:r>
            <a:r>
              <a:rPr lang="en-CA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updateFriend</a:t>
            </a:r>
            <a:r>
              <a:rPr lang="en-CA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(){}</a:t>
            </a:r>
          </a:p>
          <a:p>
            <a:r>
              <a:rPr lang="en-CA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C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C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C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C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C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C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bè</a:t>
            </a:r>
            <a:r>
              <a:rPr lang="en-C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</a:t>
            </a:r>
            <a:endParaRPr lang="en-CA" altLang="en-US" sz="2000" dirty="0"/>
          </a:p>
          <a:p>
            <a:endParaRPr lang="en-CA" altLang="en-US" sz="2000" dirty="0"/>
          </a:p>
          <a:p>
            <a:r>
              <a:rPr lang="en-CA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</a:t>
            </a:r>
            <a:r>
              <a:rPr lang="en-CA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exit() </a:t>
            </a:r>
            <a:r>
              <a:rPr lang="en-CA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CA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r>
              <a:rPr lang="en-CA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ClassNotFoundException</a:t>
            </a:r>
            <a:r>
              <a:rPr lang="en-CA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{}</a:t>
            </a:r>
          </a:p>
          <a:p>
            <a:r>
              <a:rPr lang="en-CA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C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C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C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offline </a:t>
            </a:r>
            <a:r>
              <a:rPr lang="en-CA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C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server. </a:t>
            </a:r>
            <a:r>
              <a:rPr lang="en-CA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C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C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endParaRPr lang="en-CA" altLang="en-US" sz="2000" dirty="0"/>
          </a:p>
          <a:p>
            <a:endParaRPr lang="en-CA" altLang="en-US" sz="2000" dirty="0"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505425" y="87088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100C00"/>
                </a:solidFill>
              </a:rPr>
              <a:t>5. </a:t>
            </a:r>
            <a:r>
              <a:rPr lang="en-CA" altLang="en-US" sz="7200" dirty="0" err="1">
                <a:solidFill>
                  <a:srgbClr val="100C00"/>
                </a:solidFill>
              </a:rPr>
              <a:t>Chat</a:t>
            </a:r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21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11126" y="248093"/>
            <a:ext cx="40687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en-US" sz="2400" b="1" dirty="0"/>
              <a:t>5. Chat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410845" y="796925"/>
            <a:ext cx="6216650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</a:t>
            </a:r>
            <a:r>
              <a:rPr lang="en-CA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intialNewChat</a:t>
            </a:r>
            <a:r>
              <a:rPr lang="en-CA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alt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CA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IP, </a:t>
            </a:r>
            <a:r>
              <a:rPr lang="en-CA" alt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host,</a:t>
            </a:r>
            <a:r>
              <a:rPr lang="en-CA" alt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</a:t>
            </a:r>
            <a:r>
              <a:rPr lang="en-CA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guest) </a:t>
            </a:r>
            <a:r>
              <a:rPr lang="en-CA" alt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CA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Exception {</a:t>
            </a:r>
          </a:p>
          <a:p>
            <a:r>
              <a:rPr lang="en-CA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...................</a:t>
            </a:r>
          </a:p>
          <a:p>
            <a:r>
              <a:rPr lang="en-CA" alt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ChatGui</a:t>
            </a:r>
            <a:r>
              <a:rPr lang="en-CA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alt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nameUser</a:t>
            </a:r>
            <a:r>
              <a:rPr lang="en-CA" alt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guest, </a:t>
            </a:r>
            <a:r>
              <a:rPr lang="en-CA" alt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connclient</a:t>
            </a:r>
            <a:r>
              <a:rPr lang="en-CA" alt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alt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portClient</a:t>
            </a:r>
            <a:r>
              <a:rPr lang="en-CA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CA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...................</a:t>
            </a:r>
          </a:p>
          <a:p>
            <a:r>
              <a:rPr lang="en-CA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CA" altLang="en-US" sz="2000" dirty="0" err="1">
                <a:latin typeface="+mn-lt"/>
                <a:cs typeface="Times New Roman" panose="02020603050405020304" pitchFamily="18" charset="0"/>
              </a:rPr>
              <a:t>Gửi</a:t>
            </a:r>
            <a:r>
              <a:rPr lang="en-CA" alt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CA" altLang="en-US" sz="2000" dirty="0" err="1">
                <a:latin typeface="+mn-lt"/>
                <a:cs typeface="Times New Roman" panose="02020603050405020304" pitchFamily="18" charset="0"/>
              </a:rPr>
              <a:t>yêu</a:t>
            </a:r>
            <a:r>
              <a:rPr lang="en-CA" alt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CA" altLang="en-US" sz="2000" dirty="0" err="1">
                <a:latin typeface="+mn-lt"/>
                <a:cs typeface="Times New Roman" panose="02020603050405020304" pitchFamily="18" charset="0"/>
              </a:rPr>
              <a:t>cầu</a:t>
            </a:r>
            <a:r>
              <a:rPr lang="en-CA" altLang="en-US" sz="2000" dirty="0">
                <a:latin typeface="+mn-lt"/>
                <a:cs typeface="Times New Roman" panose="02020603050405020304" pitchFamily="18" charset="0"/>
              </a:rPr>
              <a:t> chat </a:t>
            </a:r>
            <a:r>
              <a:rPr lang="en-CA" altLang="en-US" sz="2000" dirty="0" err="1">
                <a:latin typeface="+mn-lt"/>
                <a:cs typeface="Times New Roman" panose="02020603050405020304" pitchFamily="18" charset="0"/>
              </a:rPr>
              <a:t>đến</a:t>
            </a:r>
            <a:r>
              <a:rPr lang="en-CA" altLang="en-US" sz="2000" dirty="0">
                <a:latin typeface="+mn-lt"/>
                <a:cs typeface="Times New Roman" panose="02020603050405020304" pitchFamily="18" charset="0"/>
              </a:rPr>
              <a:t> client </a:t>
            </a:r>
            <a:r>
              <a:rPr lang="en-CA" altLang="en-US" sz="2000" dirty="0" err="1">
                <a:latin typeface="+mn-lt"/>
                <a:cs typeface="Times New Roman" panose="02020603050405020304" pitchFamily="18" charset="0"/>
              </a:rPr>
              <a:t>khác</a:t>
            </a:r>
            <a:r>
              <a:rPr lang="en-CA" altLang="en-US" sz="2000" dirty="0">
                <a:latin typeface="+mn-lt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410844" y="2724785"/>
            <a:ext cx="67824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ChatGui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user,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guest,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socket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port)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CA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................</a:t>
            </a:r>
          </a:p>
          <a:p>
            <a:r>
              <a:rPr lang="en-CA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ChatGui</a:t>
            </a:r>
            <a:r>
              <a:rPr lang="en-CA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window = </a:t>
            </a:r>
            <a:r>
              <a:rPr lang="en-CA" alt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ChatGui</a:t>
            </a:r>
            <a:r>
              <a:rPr lang="en-CA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alt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nameUser</a:t>
            </a:r>
            <a:r>
              <a:rPr lang="en-CA" alt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alt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nameGuest</a:t>
            </a:r>
            <a:r>
              <a:rPr lang="en-CA" alt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alt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socketChat</a:t>
            </a:r>
            <a:r>
              <a:rPr lang="en-CA" alt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alt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portServer</a:t>
            </a:r>
            <a:r>
              <a:rPr lang="en-CA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alt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CA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CA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................ }</a:t>
            </a:r>
          </a:p>
          <a:p>
            <a:endParaRPr lang="en-CA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altLang="en-US" sz="2000" dirty="0" err="1">
                <a:latin typeface="+mn-lt"/>
                <a:cs typeface="Times New Roman" panose="02020603050405020304" pitchFamily="18" charset="0"/>
              </a:rPr>
              <a:t>Lấy</a:t>
            </a:r>
            <a:r>
              <a:rPr lang="en-CA" alt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CA" altLang="en-US" sz="2000" dirty="0" err="1">
                <a:latin typeface="+mn-lt"/>
                <a:cs typeface="Times New Roman" panose="02020603050405020304" pitchFamily="18" charset="0"/>
              </a:rPr>
              <a:t>thông</a:t>
            </a:r>
            <a:r>
              <a:rPr lang="en-CA" altLang="en-US" sz="2000" dirty="0">
                <a:latin typeface="+mn-lt"/>
                <a:cs typeface="Times New Roman" panose="02020603050405020304" pitchFamily="18" charset="0"/>
              </a:rPr>
              <a:t> tin user name, socket, port. </a:t>
            </a:r>
          </a:p>
          <a:p>
            <a:r>
              <a:rPr lang="en-CA" altLang="en-US" sz="2000" dirty="0" err="1">
                <a:latin typeface="+mn-lt"/>
                <a:cs typeface="Times New Roman" panose="02020603050405020304" pitchFamily="18" charset="0"/>
              </a:rPr>
              <a:t>Gọi</a:t>
            </a:r>
            <a:r>
              <a:rPr lang="en-CA" alt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CA" altLang="en-US" sz="2000" dirty="0" err="1">
                <a:latin typeface="+mn-lt"/>
                <a:cs typeface="Times New Roman" panose="02020603050405020304" pitchFamily="18" charset="0"/>
              </a:rPr>
              <a:t>cửa</a:t>
            </a:r>
            <a:r>
              <a:rPr lang="en-CA" alt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CA" altLang="en-US" sz="2000" dirty="0" err="1">
                <a:latin typeface="+mn-lt"/>
                <a:cs typeface="Times New Roman" panose="02020603050405020304" pitchFamily="18" charset="0"/>
              </a:rPr>
              <a:t>sổ</a:t>
            </a:r>
            <a:r>
              <a:rPr lang="en-CA" altLang="en-US" sz="2000" dirty="0">
                <a:latin typeface="+mn-lt"/>
                <a:cs typeface="Times New Roman" panose="02020603050405020304" pitchFamily="18" charset="0"/>
              </a:rPr>
              <a:t> chat.</a:t>
            </a:r>
            <a:endParaRPr lang="en-CA" altLang="en-US" sz="2000" dirty="0">
              <a:latin typeface="+mn-lt"/>
            </a:endParaRPr>
          </a:p>
          <a:p>
            <a:endParaRPr lang="en-CA" altLang="en-US" dirty="0"/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11126" y="248093"/>
            <a:ext cx="40687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en-US" sz="2400" b="1" dirty="0"/>
              <a:t>5. Chat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343535" y="850900"/>
            <a:ext cx="6971665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ChatGui</a:t>
            </a:r>
            <a:r>
              <a:rPr lang="en-CA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alt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CA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user, </a:t>
            </a:r>
            <a:r>
              <a:rPr lang="en-CA" alt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CA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guest, </a:t>
            </a:r>
            <a:r>
              <a:rPr lang="en-CA" alt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</a:t>
            </a:r>
            <a:r>
              <a:rPr lang="en-CA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socket</a:t>
            </a:r>
            <a:r>
              <a:rPr lang="en-CA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alt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CA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port, 				</a:t>
            </a:r>
            <a:r>
              <a:rPr lang="en-CA" alt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a) </a:t>
            </a:r>
            <a:r>
              <a:rPr lang="en-CA" alt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CA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Exception {  </a:t>
            </a:r>
          </a:p>
          <a:p>
            <a:r>
              <a:rPr lang="en-CA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............................</a:t>
            </a:r>
          </a:p>
          <a:p>
            <a:r>
              <a:rPr lang="en-CA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initialize();</a:t>
            </a:r>
          </a:p>
          <a:p>
            <a:r>
              <a:rPr lang="en-CA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chat = </a:t>
            </a:r>
            <a:r>
              <a:rPr lang="en-CA" alt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ChatRoom</a:t>
            </a:r>
            <a:r>
              <a:rPr lang="en-CA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socketChat</a:t>
            </a:r>
            <a:r>
              <a:rPr lang="en-CA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nameUser</a:t>
            </a:r>
            <a:r>
              <a:rPr lang="en-CA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nameGuest</a:t>
            </a:r>
            <a:r>
              <a:rPr lang="en-CA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CA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........................</a:t>
            </a:r>
          </a:p>
          <a:p>
            <a:r>
              <a:rPr lang="en-CA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endParaRPr lang="en-CA" altLang="en-US" dirty="0"/>
          </a:p>
          <a:p>
            <a:r>
              <a:rPr lang="en-CA" altLang="en-US" sz="2000" dirty="0" err="1">
                <a:latin typeface="+mn-lt"/>
                <a:cs typeface="Times New Roman" panose="02020603050405020304" pitchFamily="18" charset="0"/>
              </a:rPr>
              <a:t>Khởi</a:t>
            </a:r>
            <a:r>
              <a:rPr lang="en-CA" alt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CA" altLang="en-US" sz="2000" dirty="0" err="1">
                <a:latin typeface="+mn-lt"/>
                <a:cs typeface="Times New Roman" panose="02020603050405020304" pitchFamily="18" charset="0"/>
              </a:rPr>
              <a:t>tạo</a:t>
            </a:r>
            <a:r>
              <a:rPr lang="en-CA" alt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CA" altLang="en-US" sz="2000" dirty="0" err="1">
                <a:latin typeface="+mn-lt"/>
                <a:cs typeface="Times New Roman" panose="02020603050405020304" pitchFamily="18" charset="0"/>
              </a:rPr>
              <a:t>giao</a:t>
            </a:r>
            <a:r>
              <a:rPr lang="en-CA" alt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CA" altLang="en-US" sz="2000" dirty="0" err="1">
                <a:latin typeface="+mn-lt"/>
                <a:cs typeface="Times New Roman" panose="02020603050405020304" pitchFamily="18" charset="0"/>
              </a:rPr>
              <a:t>diện</a:t>
            </a:r>
            <a:r>
              <a:rPr lang="en-CA" alt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CA" altLang="en-US" sz="2000" dirty="0" err="1">
                <a:latin typeface="+mn-lt"/>
                <a:cs typeface="Times New Roman" panose="02020603050405020304" pitchFamily="18" charset="0"/>
              </a:rPr>
              <a:t>khung</a:t>
            </a:r>
            <a:r>
              <a:rPr lang="en-CA" altLang="en-US" sz="2000" dirty="0">
                <a:latin typeface="+mn-lt"/>
                <a:cs typeface="Times New Roman" panose="02020603050405020304" pitchFamily="18" charset="0"/>
              </a:rPr>
              <a:t> chat.</a:t>
            </a:r>
          </a:p>
          <a:p>
            <a:r>
              <a:rPr lang="en-CA" altLang="en-US" sz="2000" dirty="0" err="1">
                <a:latin typeface="+mn-lt"/>
                <a:cs typeface="Times New Roman" panose="02020603050405020304" pitchFamily="18" charset="0"/>
              </a:rPr>
              <a:t>Gọi</a:t>
            </a:r>
            <a:r>
              <a:rPr lang="en-CA" alt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CA" altLang="en-US" sz="2000" dirty="0" err="1">
                <a:latin typeface="+mn-lt"/>
                <a:cs typeface="Times New Roman" panose="02020603050405020304" pitchFamily="18" charset="0"/>
              </a:rPr>
              <a:t>kết</a:t>
            </a:r>
            <a:r>
              <a:rPr lang="en-CA" alt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CA" altLang="en-US" sz="2000" dirty="0" err="1">
                <a:latin typeface="+mn-lt"/>
                <a:cs typeface="Times New Roman" panose="02020603050405020304" pitchFamily="18" charset="0"/>
              </a:rPr>
              <a:t>nối</a:t>
            </a:r>
            <a:r>
              <a:rPr lang="en-CA" altLang="en-US" sz="2000" dirty="0">
                <a:latin typeface="+mn-lt"/>
                <a:cs typeface="Times New Roman" panose="02020603050405020304" pitchFamily="18" charset="0"/>
              </a:rPr>
              <a:t> 2 client </a:t>
            </a:r>
            <a:r>
              <a:rPr lang="en-CA" altLang="en-US" sz="2000" dirty="0" err="1">
                <a:latin typeface="+mn-lt"/>
                <a:cs typeface="Times New Roman" panose="02020603050405020304" pitchFamily="18" charset="0"/>
              </a:rPr>
              <a:t>với</a:t>
            </a:r>
            <a:r>
              <a:rPr lang="en-CA" alt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CA" altLang="en-US" sz="2000" dirty="0" err="1">
                <a:latin typeface="+mn-lt"/>
                <a:cs typeface="Times New Roman" panose="02020603050405020304" pitchFamily="18" charset="0"/>
              </a:rPr>
              <a:t>nhau</a:t>
            </a:r>
            <a:r>
              <a:rPr lang="en-CA" altLang="en-US" sz="2000" dirty="0">
                <a:latin typeface="+mn-lt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11126" y="248093"/>
            <a:ext cx="40687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en-US" sz="2400" b="1" dirty="0"/>
              <a:t>5. Chat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264160" y="2838450"/>
            <a:ext cx="751268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synchronized void</a:t>
            </a:r>
            <a:r>
              <a:rPr lang="en-CA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sendMessage</a:t>
            </a:r>
            <a:r>
              <a:rPr lang="en-CA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(Object obj) </a:t>
            </a:r>
            <a:r>
              <a:rPr lang="en-CA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 </a:t>
            </a:r>
            <a:r>
              <a:rPr lang="en-CA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Exception {}</a:t>
            </a:r>
          </a:p>
          <a:p>
            <a:endParaRPr lang="en-CA" altLang="en-US" sz="2000" dirty="0"/>
          </a:p>
          <a:p>
            <a:r>
              <a:rPr lang="en-CA" altLang="en-US" sz="2000" dirty="0" err="1">
                <a:latin typeface="+mn-lt"/>
                <a:cs typeface="Times New Roman" panose="02020603050405020304" pitchFamily="18" charset="0"/>
              </a:rPr>
              <a:t>Gửi</a:t>
            </a:r>
            <a:r>
              <a:rPr lang="en-CA" altLang="en-US" sz="2000" dirty="0">
                <a:latin typeface="+mn-lt"/>
                <a:cs typeface="Times New Roman" panose="02020603050405020304" pitchFamily="18" charset="0"/>
              </a:rPr>
              <a:t> tin </a:t>
            </a:r>
            <a:r>
              <a:rPr lang="en-CA" altLang="en-US" sz="2000" dirty="0" err="1">
                <a:latin typeface="+mn-lt"/>
                <a:cs typeface="Times New Roman" panose="02020603050405020304" pitchFamily="18" charset="0"/>
              </a:rPr>
              <a:t>nhắn</a:t>
            </a:r>
            <a:r>
              <a:rPr lang="en-CA" altLang="en-US" sz="2000" dirty="0">
                <a:latin typeface="+mn-lt"/>
                <a:cs typeface="Times New Roman" panose="02020603050405020304" pitchFamily="18" charset="0"/>
              </a:rPr>
              <a:t> hay file </a:t>
            </a:r>
            <a:r>
              <a:rPr lang="en-CA" altLang="en-US" sz="2000" dirty="0" err="1">
                <a:latin typeface="+mn-lt"/>
                <a:cs typeface="Times New Roman" panose="02020603050405020304" pitchFamily="18" charset="0"/>
              </a:rPr>
              <a:t>đến</a:t>
            </a:r>
            <a:r>
              <a:rPr lang="en-CA" altLang="en-US" sz="2000" dirty="0">
                <a:latin typeface="+mn-lt"/>
                <a:cs typeface="Times New Roman" panose="02020603050405020304" pitchFamily="18" charset="0"/>
              </a:rPr>
              <a:t> Client </a:t>
            </a:r>
            <a:r>
              <a:rPr lang="en-CA" altLang="en-US" sz="2000" dirty="0" err="1">
                <a:latin typeface="+mn-lt"/>
                <a:cs typeface="Times New Roman" panose="02020603050405020304" pitchFamily="18" charset="0"/>
              </a:rPr>
              <a:t>kia</a:t>
            </a:r>
            <a:r>
              <a:rPr lang="en-CA" altLang="en-US" sz="2000" dirty="0">
                <a:latin typeface="+mn-lt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410845" y="912495"/>
            <a:ext cx="68687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ChatRoom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(Socket connection,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name,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guest)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Exception </a:t>
            </a:r>
            <a:r>
              <a:rPr lang="en-CA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altLang="en-US" sz="2000" dirty="0" err="1">
                <a:latin typeface="+mn-lt"/>
                <a:cs typeface="Times New Roman" panose="02020603050405020304" pitchFamily="18" charset="0"/>
              </a:rPr>
              <a:t>Kết</a:t>
            </a:r>
            <a:r>
              <a:rPr lang="en-CA" alt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CA" altLang="en-US" sz="2000" dirty="0" err="1">
                <a:latin typeface="+mn-lt"/>
                <a:cs typeface="Times New Roman" panose="02020603050405020304" pitchFamily="18" charset="0"/>
              </a:rPr>
              <a:t>nối</a:t>
            </a:r>
            <a:r>
              <a:rPr lang="en-CA" alt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CA" altLang="en-US" sz="2000" dirty="0" err="1">
                <a:latin typeface="+mn-lt"/>
                <a:cs typeface="Times New Roman" panose="02020603050405020304" pitchFamily="18" charset="0"/>
              </a:rPr>
              <a:t>thành</a:t>
            </a:r>
            <a:r>
              <a:rPr lang="en-CA" alt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CA" altLang="en-US" sz="2000" dirty="0" err="1">
                <a:latin typeface="+mn-lt"/>
                <a:cs typeface="Times New Roman" panose="02020603050405020304" pitchFamily="18" charset="0"/>
              </a:rPr>
              <a:t>công</a:t>
            </a:r>
            <a:endParaRPr lang="en-CA" altLang="en-US" sz="2000" dirty="0">
              <a:latin typeface="+mn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299" y="3175950"/>
            <a:ext cx="5206695" cy="1182000"/>
          </a:xfrm>
        </p:spPr>
        <p:txBody>
          <a:bodyPr/>
          <a:lstStyle/>
          <a:p>
            <a:r>
              <a:rPr lang="en-US" sz="7200" dirty="0">
                <a:solidFill>
                  <a:srgbClr val="100C00"/>
                </a:solidFill>
              </a:rPr>
              <a:t>6. </a:t>
            </a:r>
            <a:br>
              <a:rPr lang="en-US" sz="7200" dirty="0">
                <a:solidFill>
                  <a:srgbClr val="100C00"/>
                </a:solidFill>
              </a:rPr>
            </a:br>
            <a:r>
              <a:rPr lang="en-US" sz="7200" dirty="0" err="1">
                <a:solidFill>
                  <a:srgbClr val="100C00"/>
                </a:solidFill>
              </a:rPr>
              <a:t>Gửi</a:t>
            </a:r>
            <a:r>
              <a:rPr lang="en-US" sz="7200" dirty="0">
                <a:solidFill>
                  <a:srgbClr val="100C00"/>
                </a:solidFill>
              </a:rPr>
              <a:t>/</a:t>
            </a:r>
            <a:br>
              <a:rPr lang="en-US" sz="7200" dirty="0">
                <a:solidFill>
                  <a:srgbClr val="100C00"/>
                </a:solidFill>
              </a:rPr>
            </a:br>
            <a:r>
              <a:rPr lang="en-US" sz="7200" dirty="0" err="1">
                <a:solidFill>
                  <a:srgbClr val="100C00"/>
                </a:solidFill>
              </a:rPr>
              <a:t>nhận</a:t>
            </a:r>
            <a:r>
              <a:rPr lang="en-US" sz="7200" dirty="0">
                <a:solidFill>
                  <a:srgbClr val="100C00"/>
                </a:solidFill>
              </a:rPr>
              <a:t> file</a:t>
            </a:r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26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11126" y="248093"/>
            <a:ext cx="40687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en-US" sz="2400" b="1" dirty="0"/>
              <a:t>6. G</a:t>
            </a:r>
            <a:r>
              <a:rPr lang="en-US" altLang="en-US" sz="2400" b="1" dirty="0" err="1"/>
              <a:t>ửi</a:t>
            </a:r>
            <a:r>
              <a:rPr lang="en-US" altLang="en-US" sz="2400" b="1" dirty="0"/>
              <a:t>/</a:t>
            </a:r>
            <a:r>
              <a:rPr lang="en-US" altLang="en-US" sz="2400" b="1" dirty="0" err="1"/>
              <a:t>nhận</a:t>
            </a:r>
            <a:r>
              <a:rPr lang="en-US" altLang="en-US" sz="2400" b="1" dirty="0"/>
              <a:t> file </a:t>
            </a:r>
            <a:endParaRPr lang="en-CA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59219" y="779721"/>
            <a:ext cx="65709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tin </a:t>
            </a:r>
            <a:r>
              <a:rPr lang="en-US" sz="2000" dirty="0" err="1"/>
              <a:t>nhắn</a:t>
            </a:r>
            <a:r>
              <a:rPr lang="en-US" sz="2000" dirty="0"/>
              <a:t> do peer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gửi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,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file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hành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file.</a:t>
            </a:r>
          </a:p>
          <a:p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, </a:t>
            </a:r>
            <a:r>
              <a:rPr lang="en-US" sz="2000" dirty="0" err="1"/>
              <a:t>có</a:t>
            </a:r>
            <a:r>
              <a:rPr lang="en-US" sz="2000" dirty="0"/>
              <a:t> ng</a:t>
            </a:r>
            <a:r>
              <a:rPr lang="vi-VN" sz="2000" dirty="0"/>
              <a:t>ư</a:t>
            </a:r>
            <a:r>
              <a:rPr lang="en-US" sz="2000" dirty="0" err="1"/>
              <a:t>ời</a:t>
            </a:r>
            <a:r>
              <a:rPr lang="en-US" sz="2000" dirty="0"/>
              <a:t> </a:t>
            </a:r>
            <a:r>
              <a:rPr lang="en-US" sz="2000" dirty="0" err="1"/>
              <a:t>gửi</a:t>
            </a:r>
            <a:r>
              <a:rPr lang="en-US" sz="2000" dirty="0"/>
              <a:t> file,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đồng</a:t>
            </a:r>
            <a:r>
              <a:rPr lang="en-US" sz="2000" dirty="0"/>
              <a:t> ý </a:t>
            </a:r>
            <a:r>
              <a:rPr lang="en-US" sz="2000" dirty="0" err="1"/>
              <a:t>nhận</a:t>
            </a:r>
            <a:r>
              <a:rPr lang="en-US" sz="2000" dirty="0"/>
              <a:t> file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t</a:t>
            </a:r>
            <a:r>
              <a:rPr lang="vi-VN" sz="2000" dirty="0"/>
              <a:t>ư</a:t>
            </a:r>
            <a:r>
              <a:rPr lang="en-US" sz="2000" dirty="0" err="1"/>
              <a:t>ợng</a:t>
            </a:r>
            <a:r>
              <a:rPr lang="en-US" sz="2000" dirty="0"/>
              <a:t> file </a:t>
            </a:r>
            <a:r>
              <a:rPr lang="en-US" sz="2000" dirty="0" err="1"/>
              <a:t>mới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ra.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59220" y="2193955"/>
            <a:ext cx="6708232" cy="16927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fileReceive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File(</a:t>
            </a:r>
            <a:r>
              <a:rPr lang="en-US" altLang="en-US" sz="2000" i="1" dirty="0">
                <a:solidFill>
                  <a:srgbClr val="660E7A"/>
                </a:solidFill>
                <a:latin typeface="Consolas" panose="020B0609020204030204" pitchFamily="49" charset="0"/>
              </a:rPr>
              <a:t>URL_DIR </a:t>
            </a:r>
            <a:r>
              <a:rPr lang="en-US" altLang="en-US" sz="2000" dirty="0">
                <a:latin typeface="Consolas" panose="020B0609020204030204" pitchFamily="49" charset="0"/>
              </a:rPr>
              <a:t>+ </a:t>
            </a:r>
            <a:r>
              <a:rPr lang="en-US" altLang="en-US" sz="2000" i="1" dirty="0">
                <a:solidFill>
                  <a:srgbClr val="660E7A"/>
                </a:solidFill>
                <a:latin typeface="Consolas" panose="020B0609020204030204" pitchFamily="49" charset="0"/>
              </a:rPr>
              <a:t>TEMP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"/"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nameFileReceive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fileReceive.exists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fileReceive.createNewFile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27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11126" y="248093"/>
            <a:ext cx="40687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en-US" sz="2400" b="1" dirty="0"/>
              <a:t>6. G</a:t>
            </a:r>
            <a:r>
              <a:rPr lang="en-US" altLang="en-US" sz="2400" b="1" dirty="0" err="1"/>
              <a:t>ửi</a:t>
            </a:r>
            <a:r>
              <a:rPr lang="en-US" altLang="en-US" sz="2400" b="1" dirty="0"/>
              <a:t>/</a:t>
            </a:r>
            <a:r>
              <a:rPr lang="en-US" altLang="en-US" sz="2400" b="1" dirty="0" err="1"/>
              <a:t>nhận</a:t>
            </a:r>
            <a:r>
              <a:rPr lang="en-US" altLang="en-US" sz="2400" b="1" dirty="0"/>
              <a:t> file </a:t>
            </a:r>
            <a:endParaRPr lang="en-CA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45805" y="871870"/>
            <a:ext cx="6563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phép</a:t>
            </a:r>
            <a:r>
              <a:rPr lang="en-US" sz="2000" dirty="0"/>
              <a:t> </a:t>
            </a:r>
            <a:r>
              <a:rPr lang="en-US" sz="2000" dirty="0" err="1"/>
              <a:t>gửi</a:t>
            </a:r>
            <a:r>
              <a:rPr lang="en-US" sz="2000" dirty="0"/>
              <a:t> file,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điệp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gửi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r>
              <a:rPr lang="en-US" sz="2000" dirty="0"/>
              <a:t>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45805" y="1616594"/>
            <a:ext cx="6683240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100C00"/>
                </a:solidFill>
                <a:effectLst/>
                <a:latin typeface="+mn-lt"/>
              </a:rPr>
              <a:t>&lt;FILE_REQ_ACK&gt;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100C00"/>
                </a:solidFill>
                <a:effectLst/>
                <a:latin typeface="+mn-lt"/>
              </a:rPr>
              <a:t>portOfPeerServer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100C00"/>
                </a:solidFill>
                <a:effectLst/>
                <a:latin typeface="+mn-lt"/>
              </a:rPr>
              <a:t>&lt;/FILE_REQ_ACK&gt;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100C00"/>
              </a:solidFill>
              <a:effectLst/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310809"/>
            <a:ext cx="6443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phép</a:t>
            </a:r>
            <a:r>
              <a:rPr lang="en-US" sz="2000" dirty="0"/>
              <a:t> </a:t>
            </a:r>
            <a:r>
              <a:rPr lang="en-US" sz="2000" dirty="0" err="1"/>
              <a:t>gửi</a:t>
            </a:r>
            <a:r>
              <a:rPr lang="en-US" sz="2000" dirty="0"/>
              <a:t> file. </a:t>
            </a:r>
            <a:r>
              <a:rPr lang="en-US" sz="2000" dirty="0" err="1"/>
              <a:t>Gửi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điệp</a:t>
            </a:r>
            <a:endParaRPr lang="en-US" sz="20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09600" y="2913066"/>
            <a:ext cx="292099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100C00"/>
                </a:solidFill>
                <a:effectLst/>
                <a:latin typeface="+mn-lt"/>
              </a:rPr>
              <a:t>&lt;FILE_REQ_NOACK /&gt;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100C00"/>
              </a:solidFill>
              <a:effectLst/>
              <a:latin typeface="+mn-lt"/>
            </a:endParaRPr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28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11126" y="248093"/>
            <a:ext cx="40687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en-US" sz="2400" b="1" dirty="0"/>
              <a:t>6. G</a:t>
            </a:r>
            <a:r>
              <a:rPr lang="en-US" altLang="en-US" sz="2400" b="1" dirty="0" err="1"/>
              <a:t>ửi</a:t>
            </a:r>
            <a:r>
              <a:rPr lang="en-US" altLang="en-US" sz="2400" b="1" dirty="0"/>
              <a:t>/</a:t>
            </a:r>
            <a:r>
              <a:rPr lang="en-US" altLang="en-US" sz="2400" b="1" dirty="0" err="1"/>
              <a:t>nhận</a:t>
            </a:r>
            <a:r>
              <a:rPr lang="en-US" altLang="en-US" sz="2400" b="1" dirty="0"/>
              <a:t> file </a:t>
            </a:r>
            <a:endParaRPr lang="en-CA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24539" y="793898"/>
            <a:ext cx="67339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Gửi</a:t>
            </a:r>
            <a:r>
              <a:rPr lang="en-US" sz="2000" dirty="0"/>
              <a:t> file: </a:t>
            </a:r>
            <a:r>
              <a:rPr lang="en-US" sz="2000" dirty="0" err="1"/>
              <a:t>Chọn</a:t>
            </a:r>
            <a:r>
              <a:rPr lang="en-US" sz="2000" dirty="0"/>
              <a:t> file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gửi</a:t>
            </a:r>
            <a:r>
              <a:rPr lang="en-US" sz="2000" dirty="0"/>
              <a:t>,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nhấn</a:t>
            </a:r>
            <a:r>
              <a:rPr lang="en-US" sz="2000" dirty="0"/>
              <a:t> button </a:t>
            </a:r>
            <a:r>
              <a:rPr lang="en-US" sz="2000" dirty="0" err="1"/>
              <a:t>gửi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đợi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đ</a:t>
            </a:r>
            <a:r>
              <a:rPr lang="vi-VN" sz="2000" dirty="0"/>
              <a:t>ư</a:t>
            </a:r>
            <a:r>
              <a:rPr lang="en-US" sz="2000" dirty="0" err="1"/>
              <a:t>ợc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điệp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phép</a:t>
            </a:r>
            <a:r>
              <a:rPr lang="en-US" sz="2000" dirty="0"/>
              <a:t> </a:t>
            </a:r>
            <a:r>
              <a:rPr lang="en-US" sz="2000" dirty="0" err="1"/>
              <a:t>gửi</a:t>
            </a:r>
            <a:r>
              <a:rPr lang="en-US" sz="2000" dirty="0"/>
              <a:t> file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phía</a:t>
            </a:r>
            <a:r>
              <a:rPr lang="en-US" sz="2000" dirty="0"/>
              <a:t> client peer.</a:t>
            </a:r>
          </a:p>
          <a:p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hành</a:t>
            </a:r>
            <a:r>
              <a:rPr lang="en-US" sz="2000" dirty="0"/>
              <a:t> </a:t>
            </a:r>
            <a:r>
              <a:rPr lang="en-US" sz="2000" dirty="0" err="1"/>
              <a:t>gửi</a:t>
            </a:r>
            <a:r>
              <a:rPr lang="en-US" sz="2000" dirty="0"/>
              <a:t> file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đ</a:t>
            </a:r>
            <a:r>
              <a:rPr lang="vi-VN" sz="2000" dirty="0"/>
              <a:t>ư</a:t>
            </a:r>
            <a:r>
              <a:rPr lang="en-US" sz="2000" dirty="0" err="1"/>
              <a:t>ợc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điệp</a:t>
            </a:r>
            <a:r>
              <a:rPr lang="en-US" sz="2000" dirty="0"/>
              <a:t>: </a:t>
            </a:r>
            <a:r>
              <a:rPr lang="en-US" altLang="en-US" sz="2000" i="1" dirty="0">
                <a:solidFill>
                  <a:srgbClr val="100C00"/>
                </a:solidFill>
              </a:rPr>
              <a:t>&lt;FILE_REQ_ACK&gt;</a:t>
            </a:r>
            <a:r>
              <a:rPr lang="en-US" altLang="en-US" sz="2000" i="1" dirty="0" err="1">
                <a:solidFill>
                  <a:srgbClr val="100C00"/>
                </a:solidFill>
              </a:rPr>
              <a:t>portOfPeerServer</a:t>
            </a:r>
            <a:r>
              <a:rPr lang="en-US" altLang="en-US" sz="2000" i="1" dirty="0">
                <a:solidFill>
                  <a:srgbClr val="100C00"/>
                </a:solidFill>
              </a:rPr>
              <a:t>&lt;/FILE_REQ_ACK&gt;</a:t>
            </a:r>
            <a:endParaRPr lang="en-US" altLang="en-US" sz="2000" dirty="0">
              <a:solidFill>
                <a:srgbClr val="100C00"/>
              </a:solidFill>
            </a:endParaRPr>
          </a:p>
          <a:p>
            <a:endParaRPr lang="en-US" sz="20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24539" y="2487697"/>
            <a:ext cx="5404043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sendMessage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Tags.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FILE_DATA_BEGIN_TAG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…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24539" y="3103250"/>
            <a:ext cx="4134465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sendFile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txtPath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516138" y="3611433"/>
            <a:ext cx="2864887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100C00"/>
                </a:solidFill>
                <a:effectLst/>
                <a:latin typeface="+mn-lt"/>
              </a:rPr>
              <a:t>&lt;FILE_DATA_BEGIN/&gt;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0572" y="3611433"/>
            <a:ext cx="3935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Gửi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điệp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peer client: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0572" y="4226634"/>
            <a:ext cx="6342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hành</a:t>
            </a:r>
            <a:r>
              <a:rPr lang="en-US" sz="2000" dirty="0"/>
              <a:t> </a:t>
            </a:r>
            <a:r>
              <a:rPr lang="en-US" sz="2000" dirty="0" err="1"/>
              <a:t>gửi</a:t>
            </a:r>
            <a:r>
              <a:rPr lang="en-US" sz="2000" dirty="0"/>
              <a:t> file.</a:t>
            </a:r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29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11126" y="248093"/>
            <a:ext cx="40687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en-US" sz="2400" b="1" dirty="0"/>
              <a:t>6. G</a:t>
            </a:r>
            <a:r>
              <a:rPr lang="en-US" altLang="en-US" sz="2400" b="1" dirty="0" err="1"/>
              <a:t>ửi</a:t>
            </a:r>
            <a:r>
              <a:rPr lang="en-US" altLang="en-US" sz="2400" b="1" dirty="0"/>
              <a:t>/</a:t>
            </a:r>
            <a:r>
              <a:rPr lang="en-US" altLang="en-US" sz="2400" b="1" dirty="0" err="1"/>
              <a:t>nhận</a:t>
            </a:r>
            <a:r>
              <a:rPr lang="en-US" altLang="en-US" sz="2400" b="1" dirty="0"/>
              <a:t> file </a:t>
            </a:r>
            <a:endParaRPr lang="en-CA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45042" y="900224"/>
            <a:ext cx="609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Sau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điệp</a:t>
            </a:r>
            <a:r>
              <a:rPr lang="en-US" sz="2000" dirty="0"/>
              <a:t>: </a:t>
            </a:r>
            <a:r>
              <a:rPr lang="en-US" altLang="en-US" sz="2000" dirty="0">
                <a:solidFill>
                  <a:srgbClr val="100C00"/>
                </a:solidFill>
              </a:rPr>
              <a:t>&lt;FILE_DATA_BEGIN/&gt; </a:t>
            </a:r>
            <a:r>
              <a:rPr lang="en-US" altLang="en-US" sz="2000" dirty="0" err="1">
                <a:solidFill>
                  <a:srgbClr val="100C00"/>
                </a:solidFill>
              </a:rPr>
              <a:t>từ</a:t>
            </a:r>
            <a:r>
              <a:rPr lang="en-US" altLang="en-US" sz="2000" dirty="0">
                <a:solidFill>
                  <a:srgbClr val="100C00"/>
                </a:solidFill>
              </a:rPr>
              <a:t> </a:t>
            </a:r>
            <a:r>
              <a:rPr lang="en-US" altLang="en-US" sz="2000" dirty="0" err="1">
                <a:solidFill>
                  <a:srgbClr val="100C00"/>
                </a:solidFill>
              </a:rPr>
              <a:t>phía</a:t>
            </a:r>
            <a:r>
              <a:rPr lang="en-US" altLang="en-US" sz="2000" dirty="0">
                <a:solidFill>
                  <a:srgbClr val="100C00"/>
                </a:solidFill>
              </a:rPr>
              <a:t> peer server. </a:t>
            </a:r>
            <a:r>
              <a:rPr lang="en-US" altLang="en-US" sz="2000" dirty="0" err="1">
                <a:solidFill>
                  <a:srgbClr val="100C00"/>
                </a:solidFill>
              </a:rPr>
              <a:t>Phía</a:t>
            </a:r>
            <a:r>
              <a:rPr lang="en-US" altLang="en-US" sz="2000" dirty="0">
                <a:solidFill>
                  <a:srgbClr val="100C00"/>
                </a:solidFill>
              </a:rPr>
              <a:t> peer client </a:t>
            </a:r>
            <a:r>
              <a:rPr lang="en-US" altLang="en-US" sz="2000" dirty="0" err="1">
                <a:solidFill>
                  <a:srgbClr val="100C00"/>
                </a:solidFill>
              </a:rPr>
              <a:t>sẽ</a:t>
            </a:r>
            <a:r>
              <a:rPr lang="en-US" altLang="en-US" sz="2000" dirty="0">
                <a:solidFill>
                  <a:srgbClr val="100C00"/>
                </a:solidFill>
              </a:rPr>
              <a:t> </a:t>
            </a:r>
            <a:r>
              <a:rPr lang="en-US" altLang="en-US" sz="2000" dirty="0" err="1">
                <a:solidFill>
                  <a:srgbClr val="100C00"/>
                </a:solidFill>
              </a:rPr>
              <a:t>tạo</a:t>
            </a:r>
            <a:r>
              <a:rPr lang="en-US" altLang="en-US" sz="2000" dirty="0">
                <a:solidFill>
                  <a:srgbClr val="100C00"/>
                </a:solidFill>
              </a:rPr>
              <a:t> </a:t>
            </a:r>
            <a:r>
              <a:rPr lang="en-US" altLang="en-US" sz="2000" dirty="0" err="1">
                <a:solidFill>
                  <a:srgbClr val="100C00"/>
                </a:solidFill>
              </a:rPr>
              <a:t>đối</a:t>
            </a:r>
            <a:r>
              <a:rPr lang="en-US" altLang="en-US" sz="2000" dirty="0">
                <a:solidFill>
                  <a:srgbClr val="100C00"/>
                </a:solidFill>
              </a:rPr>
              <a:t> t</a:t>
            </a:r>
            <a:r>
              <a:rPr lang="vi-VN" altLang="en-US" sz="2000" dirty="0">
                <a:solidFill>
                  <a:srgbClr val="100C00"/>
                </a:solidFill>
              </a:rPr>
              <a:t>ư</a:t>
            </a:r>
            <a:r>
              <a:rPr lang="en-US" altLang="en-US" sz="2000" dirty="0" err="1">
                <a:solidFill>
                  <a:srgbClr val="100C00"/>
                </a:solidFill>
              </a:rPr>
              <a:t>ợng</a:t>
            </a:r>
            <a:r>
              <a:rPr lang="en-US" altLang="en-US" sz="2000" dirty="0">
                <a:solidFill>
                  <a:srgbClr val="100C00"/>
                </a:solidFill>
              </a:rPr>
              <a:t> </a:t>
            </a:r>
            <a:r>
              <a:rPr lang="en-US" altLang="en-US" sz="2000" dirty="0" err="1">
                <a:solidFill>
                  <a:srgbClr val="100C00"/>
                </a:solidFill>
              </a:rPr>
              <a:t>để</a:t>
            </a:r>
            <a:r>
              <a:rPr lang="en-US" altLang="en-US" sz="2000" dirty="0">
                <a:solidFill>
                  <a:srgbClr val="100C00"/>
                </a:solidFill>
              </a:rPr>
              <a:t> </a:t>
            </a:r>
            <a:r>
              <a:rPr lang="en-US" altLang="en-US" sz="2000" dirty="0" err="1">
                <a:solidFill>
                  <a:srgbClr val="100C00"/>
                </a:solidFill>
              </a:rPr>
              <a:t>tạo</a:t>
            </a:r>
            <a:r>
              <a:rPr lang="en-US" altLang="en-US" sz="2000" dirty="0">
                <a:solidFill>
                  <a:srgbClr val="100C00"/>
                </a:solidFill>
              </a:rPr>
              <a:t> file output.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45042" y="1989207"/>
            <a:ext cx="5968301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 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FileOutputStream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URL_DIR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TEMP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nameFileReceive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5042" y="2870791"/>
            <a:ext cx="71545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Sau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điệp</a:t>
            </a:r>
            <a:r>
              <a:rPr lang="en-US" sz="2000" dirty="0"/>
              <a:t>: </a:t>
            </a:r>
            <a:r>
              <a:rPr lang="en-CA" sz="2000" dirty="0"/>
              <a:t>&lt;FILE_DATA_END /&gt; t</a:t>
            </a:r>
            <a:r>
              <a:rPr lang="en-US" sz="2000" dirty="0"/>
              <a:t>ừ </a:t>
            </a:r>
            <a:r>
              <a:rPr lang="en-US" sz="2000" dirty="0" err="1"/>
              <a:t>phía</a:t>
            </a:r>
            <a:r>
              <a:rPr lang="en-US" sz="2000" dirty="0"/>
              <a:t> peer</a:t>
            </a:r>
          </a:p>
          <a:p>
            <a:r>
              <a:rPr lang="en-US" sz="2000" dirty="0"/>
              <a:t>server (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thúc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gửi</a:t>
            </a:r>
            <a:r>
              <a:rPr lang="en-US" sz="2000" dirty="0"/>
              <a:t> file). </a:t>
            </a:r>
            <a:r>
              <a:rPr lang="en-US" sz="2000" dirty="0" err="1"/>
              <a:t>Phía</a:t>
            </a:r>
            <a:r>
              <a:rPr lang="en-US" sz="2000" dirty="0"/>
              <a:t> peer client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ra </a:t>
            </a:r>
          </a:p>
          <a:p>
            <a:r>
              <a:rPr lang="en-US" sz="2000" dirty="0"/>
              <a:t>File output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thúc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gửi</a:t>
            </a:r>
            <a:r>
              <a:rPr lang="en-US" sz="2000" dirty="0"/>
              <a:t> file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45042" y="4041965"/>
            <a:ext cx="1877437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out.flush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out.close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C1FBD8-8827-44BB-AF53-B472C1E72B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F47741-ACF1-4C46-839A-EF953A6C80A1}"/>
              </a:ext>
            </a:extLst>
          </p:cNvPr>
          <p:cNvSpPr txBox="1"/>
          <p:nvPr/>
        </p:nvSpPr>
        <p:spPr>
          <a:xfrm>
            <a:off x="411126" y="248093"/>
            <a:ext cx="406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1. </a:t>
            </a:r>
            <a:r>
              <a:rPr lang="en-US" sz="2400" b="1" dirty="0" err="1"/>
              <a:t>Giới</a:t>
            </a:r>
            <a:r>
              <a:rPr lang="en-US" sz="2400" b="1" dirty="0"/>
              <a:t> </a:t>
            </a:r>
            <a:r>
              <a:rPr lang="en-US" sz="2400" b="1" dirty="0" err="1"/>
              <a:t>thiệu</a:t>
            </a: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5884A-6FA2-4F17-B400-D71108BA4ED9}"/>
              </a:ext>
            </a:extLst>
          </p:cNvPr>
          <p:cNvSpPr txBox="1"/>
          <p:nvPr/>
        </p:nvSpPr>
        <p:spPr>
          <a:xfrm>
            <a:off x="574766" y="818606"/>
            <a:ext cx="6496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Các</a:t>
            </a:r>
            <a:r>
              <a:rPr lang="en-US" sz="2000" dirty="0"/>
              <a:t> client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nối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server </a:t>
            </a:r>
            <a:r>
              <a:rPr lang="en-US" sz="2000" dirty="0" err="1"/>
              <a:t>thông</a:t>
            </a:r>
            <a:r>
              <a:rPr lang="en-US" sz="2000" dirty="0"/>
              <a:t> qua socket. Server l</a:t>
            </a:r>
            <a:r>
              <a:rPr lang="vi-VN" sz="2000" dirty="0"/>
              <a:t>ư</a:t>
            </a:r>
            <a:r>
              <a:rPr lang="en-US" sz="2000" dirty="0"/>
              <a:t>u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trạng</a:t>
            </a:r>
            <a:r>
              <a:rPr lang="en-US" sz="2000" dirty="0"/>
              <a:t> </a:t>
            </a:r>
            <a:r>
              <a:rPr lang="en-US" sz="2000" dirty="0" err="1"/>
              <a:t>thái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client.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Các</a:t>
            </a:r>
            <a:r>
              <a:rPr lang="en-US" sz="2000" dirty="0"/>
              <a:t> client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chat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gửi</a:t>
            </a:r>
            <a:r>
              <a:rPr lang="en-US" sz="2000" dirty="0"/>
              <a:t> file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6548265"/>
      </p:ext>
    </p:extLst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30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100C00"/>
                </a:solidFill>
              </a:rPr>
              <a:t>2. </a:t>
            </a:r>
            <a:r>
              <a:rPr lang="en-US" sz="7200" dirty="0">
                <a:solidFill>
                  <a:srgbClr val="100C00"/>
                </a:solidFill>
              </a:rPr>
              <a:t>Server</a:t>
            </a:r>
            <a:endParaRPr sz="7200" dirty="0">
              <a:solidFill>
                <a:srgbClr val="100C00"/>
              </a:solidFill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11126" y="248093"/>
            <a:ext cx="406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2. Server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8335" y="772633"/>
            <a:ext cx="6152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server :</a:t>
            </a:r>
          </a:p>
        </p:txBody>
      </p:sp>
      <p:sp>
        <p:nvSpPr>
          <p:cNvPr id="6" name="Rectangle 5"/>
          <p:cNvSpPr/>
          <p:nvPr/>
        </p:nvSpPr>
        <p:spPr>
          <a:xfrm>
            <a:off x="588334" y="1235618"/>
            <a:ext cx="68828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Một</a:t>
            </a:r>
            <a:r>
              <a:rPr lang="en-US" sz="2000" dirty="0"/>
              <a:t> Array list </a:t>
            </a:r>
            <a:r>
              <a:rPr lang="en-US" sz="2000" dirty="0" err="1"/>
              <a:t>các</a:t>
            </a:r>
            <a:r>
              <a:rPr lang="en-US" sz="2000" dirty="0"/>
              <a:t> client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nối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server. </a:t>
            </a:r>
            <a:endParaRPr lang="en-US" sz="2000" b="1" dirty="0">
              <a:solidFill>
                <a:srgbClr val="000080"/>
              </a:solidFill>
              <a:latin typeface="Consolas" panose="020B0609020204030204" pitchFamily="49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private </a:t>
            </a:r>
            <a:r>
              <a:rPr lang="en-US" sz="2000" dirty="0" err="1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&lt;Peer&gt; </a:t>
            </a:r>
            <a:r>
              <a:rPr lang="en-US" sz="2000" b="1" dirty="0" err="1">
                <a:solidFill>
                  <a:srgbClr val="660E7A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dataPeer</a:t>
            </a:r>
            <a:r>
              <a:rPr lang="en-US" sz="2000" b="1" dirty="0">
                <a:solidFill>
                  <a:srgbClr val="660E7A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; </a:t>
            </a:r>
            <a:endParaRPr lang="en-US" sz="20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88334" y="2068864"/>
            <a:ext cx="6563833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Thông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tin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về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một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client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là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kiểu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Peer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được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định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nghĩa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gồm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các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thuộc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tính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namePeer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hostPeer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portPeer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11126" y="248093"/>
            <a:ext cx="406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2. Server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2513" y="870664"/>
            <a:ext cx="5500576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100C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Server Socket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100C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để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100C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100C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đ</a:t>
            </a:r>
            <a:r>
              <a:rPr lang="en-US" altLang="en-US" sz="2000" dirty="0" err="1">
                <a:solidFill>
                  <a:srgbClr val="100C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ợi</a:t>
            </a:r>
            <a:r>
              <a:rPr lang="en-US" altLang="en-US" sz="2000" dirty="0">
                <a:solidFill>
                  <a:srgbClr val="100C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100C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kết</a:t>
            </a:r>
            <a:r>
              <a:rPr lang="en-US" altLang="en-US" sz="2000" dirty="0">
                <a:solidFill>
                  <a:srgbClr val="100C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100C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nối</a:t>
            </a:r>
            <a:r>
              <a:rPr lang="en-US" altLang="en-US" sz="2000" dirty="0">
                <a:solidFill>
                  <a:srgbClr val="100C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rgbClr val="100C00"/>
              </a:solidFill>
              <a:effectLst/>
              <a:latin typeface="+mj-l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ServerSocket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server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02513" y="1567948"/>
            <a:ext cx="6237766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100C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Socket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100C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để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100C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100C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kết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100C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100C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nối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100C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100C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v</a:t>
            </a:r>
            <a:r>
              <a:rPr lang="en-US" altLang="en-US" sz="2000" dirty="0" err="1">
                <a:solidFill>
                  <a:srgbClr val="100C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ới</a:t>
            </a:r>
            <a:r>
              <a:rPr lang="en-US" altLang="en-US" sz="2000" dirty="0">
                <a:solidFill>
                  <a:srgbClr val="100C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100C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các</a:t>
            </a:r>
            <a:r>
              <a:rPr lang="en-US" altLang="en-US" sz="2000" dirty="0">
                <a:solidFill>
                  <a:srgbClr val="100C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client: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Socket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02513" y="2263973"/>
            <a:ext cx="6733952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Luồng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dữ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liệu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ra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từ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server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đến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client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ja-JP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private </a:t>
            </a:r>
            <a:r>
              <a:rPr kumimoji="0" lang="en-US" altLang="ja-JP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ObjectOutputStream</a:t>
            </a:r>
            <a:r>
              <a:rPr kumimoji="0" lang="en-US" altLang="ja-JP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kumimoji="0" lang="en-US" altLang="ja-JP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obOutputClient</a:t>
            </a:r>
            <a:r>
              <a:rPr kumimoji="0" lang="en-US" altLang="ja-JP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; </a:t>
            </a:r>
            <a:endParaRPr kumimoji="0" lang="en-US" altLang="ja-JP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02513" y="3032618"/>
            <a:ext cx="5918789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Luồng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dữ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liệu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vào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từ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client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đến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server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ObjectInputStream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obInputStream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11126" y="248093"/>
            <a:ext cx="406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2. Server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6688" y="800986"/>
            <a:ext cx="6046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Constructor: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11126" y="1393402"/>
            <a:ext cx="6712688" cy="15388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ServerCore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port)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Exception {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server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ServerSocket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(port);   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dataPeer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ArrayList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&lt;Peer&gt;(); 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WaitForConnect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()).start();  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3274" y="3090530"/>
            <a:ext cx="61597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n-lt"/>
              </a:rPr>
              <a:t>Tạo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một</a:t>
            </a:r>
            <a:r>
              <a:rPr lang="en-US" sz="2000" dirty="0">
                <a:latin typeface="+mn-lt"/>
              </a:rPr>
              <a:t> server socket </a:t>
            </a:r>
            <a:r>
              <a:rPr lang="en-US" sz="2000" dirty="0" err="1">
                <a:latin typeface="+mn-lt"/>
              </a:rPr>
              <a:t>để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đợi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kết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nối</a:t>
            </a:r>
            <a:r>
              <a:rPr lang="en-US" sz="2000" dirty="0">
                <a:latin typeface="+mn-l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n-lt"/>
              </a:rPr>
              <a:t>Tạo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mới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một</a:t>
            </a:r>
            <a:r>
              <a:rPr lang="en-US" sz="2000" dirty="0">
                <a:latin typeface="+mn-lt"/>
              </a:rPr>
              <a:t> array list &lt;Peer&gt;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n-lt"/>
              </a:rPr>
              <a:t>Thực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thi</a:t>
            </a:r>
            <a:r>
              <a:rPr lang="en-US" sz="2000" dirty="0">
                <a:latin typeface="+mn-lt"/>
              </a:rPr>
              <a:t> Thread </a:t>
            </a:r>
            <a:r>
              <a:rPr lang="en-US" altLang="en-US" sz="2000" dirty="0" err="1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WaitForConnect</a:t>
            </a:r>
            <a:r>
              <a:rPr lang="en-US" altLang="en-US" sz="2000" dirty="0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11126" y="248093"/>
            <a:ext cx="406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2.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11126" y="821582"/>
            <a:ext cx="65992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trả</a:t>
            </a:r>
            <a:r>
              <a:rPr lang="en-US" sz="2000" dirty="0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điệp</a:t>
            </a:r>
            <a:r>
              <a:rPr lang="en-US" sz="2000" dirty="0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tới</a:t>
            </a:r>
            <a:r>
              <a:rPr lang="en-US" sz="2000" dirty="0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 client </a:t>
            </a:r>
            <a:r>
              <a:rPr lang="en-US" sz="2000" dirty="0" err="1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  client </a:t>
            </a:r>
            <a:r>
              <a:rPr lang="en-US" sz="2000" dirty="0" err="1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đang</a:t>
            </a:r>
            <a:r>
              <a:rPr lang="en-US" sz="2000" dirty="0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nối</a:t>
            </a:r>
            <a:r>
              <a:rPr lang="en-US" sz="2000" dirty="0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tới</a:t>
            </a:r>
            <a:r>
              <a:rPr lang="en-US" sz="2000" dirty="0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 server.</a:t>
            </a:r>
            <a:endParaRPr lang="en-US" sz="2000" dirty="0">
              <a:latin typeface="+mn-lt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11126" y="1694740"/>
            <a:ext cx="4385816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sendSessionAccept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(){ }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11125" y="3075812"/>
            <a:ext cx="7005197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&lt;SESSION_ACCEPT&gt;&lt;PEER&gt;&lt;PEER_NAME&gt;Name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&lt;/PEER_NAME&gt;&lt;IP&gt;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IPAddress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&lt;/IP&gt;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&lt;PORT&gt;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PortNumber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&lt;PORT&gt;&lt;PEER&gt;&lt;SESSION_ACCEPT&gt;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125" y="2371695"/>
            <a:ext cx="549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+mn-lt"/>
              </a:rPr>
              <a:t>Một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thông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điệp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trả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về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có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dạng</a:t>
            </a:r>
            <a:r>
              <a:rPr lang="en-US" sz="2000" dirty="0">
                <a:latin typeface="+mn-lt"/>
              </a:rPr>
              <a:t>: </a:t>
            </a: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11126" y="248093"/>
            <a:ext cx="406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2.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11126" y="780448"/>
            <a:ext cx="44710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Lưu</a:t>
            </a:r>
            <a:r>
              <a:rPr lang="en-US" sz="2000" dirty="0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 client </a:t>
            </a:r>
            <a:r>
              <a:rPr lang="en-US" sz="2000" dirty="0" err="1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 array list </a:t>
            </a:r>
            <a:r>
              <a:rPr lang="en-US" sz="2000" dirty="0" err="1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 client</a:t>
            </a:r>
            <a:endParaRPr lang="en-US" sz="2000" dirty="0">
              <a:latin typeface="+mn-lt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11126" y="1402293"/>
            <a:ext cx="6251944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saveNewPeer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(String user, String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port){}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1126" y="2239581"/>
            <a:ext cx="46987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tra</a:t>
            </a:r>
            <a:r>
              <a:rPr lang="en-US" sz="20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lệ</a:t>
            </a:r>
            <a:r>
              <a:rPr lang="en-US" sz="20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tên</a:t>
            </a:r>
            <a:r>
              <a:rPr lang="en-US" sz="20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 client </a:t>
            </a:r>
            <a:endParaRPr lang="en-US" sz="20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11126" y="2817911"/>
            <a:ext cx="5854167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isExsistName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(String name)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11126" y="3404666"/>
            <a:ext cx="4411785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 err="1">
                <a:solidFill>
                  <a:srgbClr val="100C00"/>
                </a:solidFill>
                <a:latin typeface="+mn-lt"/>
              </a:rPr>
              <a:t>Đóng</a:t>
            </a:r>
            <a:r>
              <a:rPr lang="en-US" altLang="en-US" sz="2000" dirty="0">
                <a:solidFill>
                  <a:srgbClr val="100C00"/>
                </a:solidFill>
                <a:latin typeface="+mn-lt"/>
              </a:rPr>
              <a:t> server socket </a:t>
            </a:r>
            <a:r>
              <a:rPr lang="en-US" altLang="en-US" sz="2000" dirty="0" err="1">
                <a:solidFill>
                  <a:srgbClr val="100C00"/>
                </a:solidFill>
                <a:latin typeface="+mn-lt"/>
              </a:rPr>
              <a:t>và</a:t>
            </a:r>
            <a:r>
              <a:rPr lang="en-US" altLang="en-US" sz="2000" dirty="0">
                <a:solidFill>
                  <a:srgbClr val="100C00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rgbClr val="100C00"/>
                </a:solidFill>
                <a:latin typeface="+mn-lt"/>
              </a:rPr>
              <a:t>đóng</a:t>
            </a:r>
            <a:r>
              <a:rPr lang="en-US" altLang="en-US" sz="2000" dirty="0">
                <a:solidFill>
                  <a:srgbClr val="100C00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rgbClr val="100C00"/>
                </a:solidFill>
                <a:latin typeface="+mn-lt"/>
              </a:rPr>
              <a:t>kết</a:t>
            </a:r>
            <a:r>
              <a:rPr lang="en-US" altLang="en-US" sz="2000" dirty="0">
                <a:solidFill>
                  <a:srgbClr val="100C00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rgbClr val="100C00"/>
                </a:solidFill>
                <a:latin typeface="+mn-lt"/>
              </a:rPr>
              <a:t>nối</a:t>
            </a:r>
            <a:r>
              <a:rPr lang="en-US" altLang="en-US" sz="2000" dirty="0">
                <a:solidFill>
                  <a:srgbClr val="100C00"/>
                </a:solidFill>
                <a:latin typeface="+mn-lt"/>
              </a:rPr>
              <a:t> : 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rgbClr val="100C00"/>
              </a:solidFill>
              <a:effectLst/>
              <a:latin typeface="+mn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stopserver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en-US" sz="2000" dirty="0">
                <a:latin typeface="+mn-lt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 </a:t>
            </a: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666666"/>
      </a:dk1>
      <a:lt1>
        <a:srgbClr val="FFFFFF"/>
      </a:lt1>
      <a:dk2>
        <a:srgbClr val="999999"/>
      </a:dk2>
      <a:lt2>
        <a:srgbClr val="FFFFFF"/>
      </a:lt2>
      <a:accent1>
        <a:srgbClr val="8BC34A"/>
      </a:accent1>
      <a:accent2>
        <a:srgbClr val="00BCD4"/>
      </a:accent2>
      <a:accent3>
        <a:srgbClr val="9C27B0"/>
      </a:accent3>
      <a:accent4>
        <a:srgbClr val="E91E63"/>
      </a:accent4>
      <a:accent5>
        <a:srgbClr val="FF9800"/>
      </a:accent5>
      <a:accent6>
        <a:srgbClr val="FFEB3B"/>
      </a:accent6>
      <a:hlink>
        <a:srgbClr val="2196F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1667</Words>
  <Application>Microsoft Office PowerPoint</Application>
  <PresentationFormat>On-screen Show (16:9)</PresentationFormat>
  <Paragraphs>249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Montserrat</vt:lpstr>
      <vt:lpstr>Karla</vt:lpstr>
      <vt:lpstr>Times New Roman</vt:lpstr>
      <vt:lpstr>Consolas</vt:lpstr>
      <vt:lpstr>Arial</vt:lpstr>
      <vt:lpstr>Arviragus template</vt:lpstr>
      <vt:lpstr>PowerPoint Presentation</vt:lpstr>
      <vt:lpstr>1.  Giới thiệu</vt:lpstr>
      <vt:lpstr>PowerPoint Presentation</vt:lpstr>
      <vt:lpstr>2. 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Client Server</vt:lpstr>
      <vt:lpstr>PowerPoint Presentation</vt:lpstr>
      <vt:lpstr>PowerPoint Presentation</vt:lpstr>
      <vt:lpstr>PowerPoint Presentation</vt:lpstr>
      <vt:lpstr>4. Client</vt:lpstr>
      <vt:lpstr>PowerPoint Presentation</vt:lpstr>
      <vt:lpstr>PowerPoint Presentation</vt:lpstr>
      <vt:lpstr>PowerPoint Presentation</vt:lpstr>
      <vt:lpstr>PowerPoint Presentation</vt:lpstr>
      <vt:lpstr>5. Chat</vt:lpstr>
      <vt:lpstr>PowerPoint Presentation</vt:lpstr>
      <vt:lpstr>PowerPoint Presentation</vt:lpstr>
      <vt:lpstr>PowerPoint Presentation</vt:lpstr>
      <vt:lpstr>6.  Gửi/ nhận file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Hoàng Hiệu</dc:creator>
  <cp:lastModifiedBy>Hoàng Hiệu</cp:lastModifiedBy>
  <cp:revision>35</cp:revision>
  <dcterms:created xsi:type="dcterms:W3CDTF">2019-11-03T12:06:00Z</dcterms:created>
  <dcterms:modified xsi:type="dcterms:W3CDTF">2019-11-05T03:51:50Z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1033-11.2.0.9028</vt:lpwstr>
  </property>
</Properties>
</file>