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9"/>
  </p:notesMasterIdLst>
  <p:handoutMasterIdLst>
    <p:handoutMasterId r:id="rId10"/>
  </p:handoutMasterIdLst>
  <p:sldIdLst>
    <p:sldId id="258" r:id="rId5"/>
    <p:sldId id="259" r:id="rId6"/>
    <p:sldId id="260" r:id="rId7"/>
    <p:sldId id="261" r:id="rId8"/>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4" autoAdjust="0"/>
    <p:restoredTop sz="94660"/>
  </p:normalViewPr>
  <p:slideViewPr>
    <p:cSldViewPr snapToGrid="0">
      <p:cViewPr varScale="1">
        <p:scale>
          <a:sx n="68" d="100"/>
          <a:sy n="68" d="100"/>
        </p:scale>
        <p:origin x="696" y="60"/>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9" d="100"/>
          <a:sy n="89" d="100"/>
        </p:scale>
        <p:origin x="378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410A1B9-440D-4DBA-BD7E-58D8E787626E}" type="datetime1">
              <a:rPr lang="es-ES" smtClean="0"/>
              <a:t>06/10/2021</a:t>
            </a:fld>
            <a:endParaRPr lang="es-E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0FB2356-45F8-4CBB-BBF8-E3F4E0C0F34E}" type="slidenum">
              <a:rPr lang="es-ES" smtClean="0"/>
              <a:t>‹Nº›</a:t>
            </a:fld>
            <a:endParaRPr lang="es-ES"/>
          </a:p>
        </p:txBody>
      </p:sp>
    </p:spTree>
    <p:extLst>
      <p:ext uri="{BB962C8B-B14F-4D97-AF65-F5344CB8AC3E}">
        <p14:creationId xmlns:p14="http://schemas.microsoft.com/office/powerpoint/2010/main" val="40868277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175133A-3415-4713-BB0B-C97D363F5530}" type="datetime1">
              <a:rPr lang="es-ES" noProof="0" smtClean="0"/>
              <a:t>06/10/2021</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900A82-9926-4DBA-8BA5-A22EEB8ACF8E}" type="slidenum">
              <a:rPr lang="es-ES" noProof="0" smtClean="0"/>
              <a:t>‹Nº›</a:t>
            </a:fld>
            <a:endParaRPr lang="es-ES" noProof="0"/>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noProof="1"/>
          </a:p>
        </p:txBody>
      </p:sp>
      <p:sp>
        <p:nvSpPr>
          <p:cNvPr id="4" name="Marcador de posición de número de diapositiva 3"/>
          <p:cNvSpPr>
            <a:spLocks noGrp="1"/>
          </p:cNvSpPr>
          <p:nvPr>
            <p:ph type="sldNum" sz="quarter" idx="10"/>
          </p:nvPr>
        </p:nvSpPr>
        <p:spPr/>
        <p:txBody>
          <a:bodyPr rtlCol="0"/>
          <a:lstStyle/>
          <a:p>
            <a:pPr rtl="0"/>
            <a:fld id="{9C900A82-9926-4DBA-8BA5-A22EEB8ACF8E}" type="slidenum">
              <a:rPr lang="es-ES" noProof="1" smtClean="0"/>
              <a:t>1</a:t>
            </a:fld>
            <a:endParaRPr lang="es-ES" noProof="1"/>
          </a:p>
        </p:txBody>
      </p:sp>
    </p:spTree>
    <p:extLst>
      <p:ext uri="{BB962C8B-B14F-4D97-AF65-F5344CB8AC3E}">
        <p14:creationId xmlns:p14="http://schemas.microsoft.com/office/powerpoint/2010/main" val="561577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En la tabla uno se encuentra los datos que se tomaron en la practica, en este laboratorio se realizo mediante </a:t>
            </a:r>
            <a:r>
              <a:rPr lang="es-CO" dirty="0" err="1"/>
              <a:t>colab</a:t>
            </a:r>
            <a:r>
              <a:rPr lang="es-CO" dirty="0"/>
              <a:t> </a:t>
            </a:r>
            <a:r>
              <a:rPr lang="es-CO" dirty="0" err="1"/>
              <a:t>research</a:t>
            </a:r>
            <a:r>
              <a:rPr lang="es-CO" dirty="0"/>
              <a:t> de Google, los datos tomados son los de N, r, L, B e I, además se halla la permitividad del </a:t>
            </a:r>
            <a:r>
              <a:rPr lang="es-CO" dirty="0" err="1"/>
              <a:t>vacio</a:t>
            </a:r>
            <a:r>
              <a:rPr lang="es-CO" dirty="0"/>
              <a:t> y se pasan los datos de B en mT a T, recuerden que la configuración de corriente.</a:t>
            </a:r>
          </a:p>
        </p:txBody>
      </p:sp>
      <p:sp>
        <p:nvSpPr>
          <p:cNvPr id="4" name="Marcador de número de diapositiva 3"/>
          <p:cNvSpPr>
            <a:spLocks noGrp="1"/>
          </p:cNvSpPr>
          <p:nvPr>
            <p:ph type="sldNum" sz="quarter" idx="5"/>
          </p:nvPr>
        </p:nvSpPr>
        <p:spPr/>
        <p:txBody>
          <a:bodyPr/>
          <a:lstStyle/>
          <a:p>
            <a:pPr rtl="0"/>
            <a:fld id="{9C900A82-9926-4DBA-8BA5-A22EEB8ACF8E}" type="slidenum">
              <a:rPr lang="es-ES" noProof="0" smtClean="0"/>
              <a:t>2</a:t>
            </a:fld>
            <a:endParaRPr lang="es-ES" noProof="0"/>
          </a:p>
        </p:txBody>
      </p:sp>
    </p:spTree>
    <p:extLst>
      <p:ext uri="{BB962C8B-B14F-4D97-AF65-F5344CB8AC3E}">
        <p14:creationId xmlns:p14="http://schemas.microsoft.com/office/powerpoint/2010/main" val="3972102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800" dirty="0">
                <a:effectLst/>
                <a:latin typeface="Calibri" panose="020F0502020204030204" pitchFamily="34" charset="0"/>
                <a:ea typeface="Calibri" panose="020F0502020204030204" pitchFamily="34" charset="0"/>
                <a:cs typeface="Times New Roman" panose="02020603050405020304" pitchFamily="18" charset="0"/>
              </a:rPr>
              <a:t>Con la tabla 1 se grafican los valores de B en teslas y la corriente I en amperios, esta grafica se encuentra con su línea de tendencia lineal y la ecuación de línea tendencial que es (ecuación de la tendencia lineal) , la pendiente m es la multiplicación de la permeabilidad del vacío por la cantidad de espiras y dividida en la longitud del solenoide, remplazando la permeabilidad del vacío obtenemos que es igual a la pendiente por la longitud del solenoide dividido en la cantidad de </a:t>
            </a:r>
            <a:r>
              <a:rPr lang="es-CO" sz="1800" dirty="0" err="1">
                <a:effectLst/>
                <a:latin typeface="Calibri" panose="020F0502020204030204" pitchFamily="34" charset="0"/>
                <a:ea typeface="Calibri" panose="020F0502020204030204" pitchFamily="34" charset="0"/>
                <a:cs typeface="Times New Roman" panose="02020603050405020304" pitchFamily="18" charset="0"/>
              </a:rPr>
              <a:t>espidas</a:t>
            </a:r>
            <a:r>
              <a:rPr lang="es-CO" sz="1800" dirty="0">
                <a:effectLst/>
                <a:latin typeface="Calibri" panose="020F0502020204030204" pitchFamily="34" charset="0"/>
                <a:ea typeface="Calibri" panose="020F0502020204030204" pitchFamily="34" charset="0"/>
                <a:cs typeface="Times New Roman" panose="02020603050405020304" pitchFamily="18" charset="0"/>
              </a:rPr>
              <a:t>. Y obteniendo el valor de </a:t>
            </a:r>
            <a:r>
              <a:rPr lang="es-CO" sz="1800" dirty="0" err="1">
                <a:effectLst/>
                <a:latin typeface="Calibri" panose="020F0502020204030204" pitchFamily="34" charset="0"/>
                <a:ea typeface="Calibri" panose="020F0502020204030204" pitchFamily="34" charset="0"/>
                <a:cs typeface="Times New Roman" panose="02020603050405020304" pitchFamily="18" charset="0"/>
              </a:rPr>
              <a:t>mio</a:t>
            </a:r>
            <a:r>
              <a:rPr lang="es-CO" sz="1800" dirty="0">
                <a:effectLst/>
                <a:latin typeface="Calibri" panose="020F0502020204030204" pitchFamily="34" charset="0"/>
                <a:ea typeface="Calibri" panose="020F0502020204030204" pitchFamily="34" charset="0"/>
                <a:cs typeface="Times New Roman" panose="02020603050405020304" pitchFamily="18" charset="0"/>
              </a:rPr>
              <a:t> sub cero podemos realizar:</a:t>
            </a:r>
          </a:p>
          <a:p>
            <a:endParaRPr lang="es-CO" dirty="0"/>
          </a:p>
        </p:txBody>
      </p:sp>
      <p:sp>
        <p:nvSpPr>
          <p:cNvPr id="4" name="Marcador de número de diapositiva 3"/>
          <p:cNvSpPr>
            <a:spLocks noGrp="1"/>
          </p:cNvSpPr>
          <p:nvPr>
            <p:ph type="sldNum" sz="quarter" idx="5"/>
          </p:nvPr>
        </p:nvSpPr>
        <p:spPr/>
        <p:txBody>
          <a:bodyPr/>
          <a:lstStyle/>
          <a:p>
            <a:pPr rtl="0"/>
            <a:fld id="{9C900A82-9926-4DBA-8BA5-A22EEB8ACF8E}" type="slidenum">
              <a:rPr lang="es-ES" noProof="0" smtClean="0"/>
              <a:t>3</a:t>
            </a:fld>
            <a:endParaRPr lang="es-ES" noProof="0"/>
          </a:p>
        </p:txBody>
      </p:sp>
    </p:spTree>
    <p:extLst>
      <p:ext uri="{BB962C8B-B14F-4D97-AF65-F5344CB8AC3E}">
        <p14:creationId xmlns:p14="http://schemas.microsoft.com/office/powerpoint/2010/main" val="63610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Tomando el valor de </a:t>
            </a:r>
            <a:r>
              <a:rPr lang="es-CO" dirty="0" err="1"/>
              <a:t>miu</a:t>
            </a:r>
            <a:r>
              <a:rPr lang="es-CO" dirty="0"/>
              <a:t> sub cero teórico, que se hallo y se encuentra en la tabla 1, y el valor </a:t>
            </a:r>
            <a:r>
              <a:rPr lang="es-CO" dirty="0" err="1"/>
              <a:t>miu</a:t>
            </a:r>
            <a:r>
              <a:rPr lang="es-CO" dirty="0"/>
              <a:t> sub cero experimental hallado en la pendiente de la tendencia lineal, encontramos un porcentaje de error encontrado con la ecuación presente, obteniendo un valor alto, el cual será concluido mas adelante y dando una justificación de ese valor elevado.</a:t>
            </a:r>
          </a:p>
        </p:txBody>
      </p:sp>
      <p:sp>
        <p:nvSpPr>
          <p:cNvPr id="4" name="Marcador de número de diapositiva 3"/>
          <p:cNvSpPr>
            <a:spLocks noGrp="1"/>
          </p:cNvSpPr>
          <p:nvPr>
            <p:ph type="sldNum" sz="quarter" idx="5"/>
          </p:nvPr>
        </p:nvSpPr>
        <p:spPr/>
        <p:txBody>
          <a:bodyPr/>
          <a:lstStyle/>
          <a:p>
            <a:pPr rtl="0"/>
            <a:fld id="{9C900A82-9926-4DBA-8BA5-A22EEB8ACF8E}" type="slidenum">
              <a:rPr lang="es-ES" noProof="0" smtClean="0"/>
              <a:t>4</a:t>
            </a:fld>
            <a:endParaRPr lang="es-ES" noProof="0"/>
          </a:p>
        </p:txBody>
      </p:sp>
    </p:spTree>
    <p:extLst>
      <p:ext uri="{BB962C8B-B14F-4D97-AF65-F5344CB8AC3E}">
        <p14:creationId xmlns:p14="http://schemas.microsoft.com/office/powerpoint/2010/main" val="2805540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upo 6"/>
          <p:cNvGrpSpPr/>
          <p:nvPr/>
        </p:nvGrpSpPr>
        <p:grpSpPr>
          <a:xfrm>
            <a:off x="0" y="-8467"/>
            <a:ext cx="12192000" cy="6866467"/>
            <a:chOff x="0" y="-8467"/>
            <a:chExt cx="12192000" cy="6866467"/>
          </a:xfrm>
        </p:grpSpPr>
        <p:cxnSp>
          <p:nvCxnSpPr>
            <p:cNvPr id="32" name="Conector recto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Conector recto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ángulo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ángulo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Triángulo isósceles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ángulo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ángulo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ángulo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Triángulo isósceles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Triángulo isósceles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p:cNvSpPr>
            <a:spLocks noGrp="1"/>
          </p:cNvSpPr>
          <p:nvPr>
            <p:ph type="ctrTitle"/>
          </p:nvPr>
        </p:nvSpPr>
        <p:spPr>
          <a:xfrm>
            <a:off x="1507067" y="2404534"/>
            <a:ext cx="7766936" cy="1646302"/>
          </a:xfrm>
        </p:spPr>
        <p:txBody>
          <a:bodyPr rtlCol="0" anchor="b">
            <a:noAutofit/>
          </a:bodyPr>
          <a:lstStyle>
            <a:lvl1pPr algn="r">
              <a:defRPr sz="5400">
                <a:solidFill>
                  <a:schemeClr val="accent1"/>
                </a:solidFill>
              </a:defRPr>
            </a:lvl1pPr>
          </a:lstStyle>
          <a:p>
            <a:pPr rtl="0"/>
            <a:r>
              <a:rPr lang="es-ES" noProof="0"/>
              <a:t>Haga clic para modificar el estilo de título del patrón</a:t>
            </a:r>
          </a:p>
        </p:txBody>
      </p:sp>
      <p:sp>
        <p:nvSpPr>
          <p:cNvPr id="3" name="Subtítulo 2"/>
          <p:cNvSpPr>
            <a:spLocks noGrp="1"/>
          </p:cNvSpPr>
          <p:nvPr>
            <p:ph type="subTitle" idx="1"/>
          </p:nvPr>
        </p:nvSpPr>
        <p:spPr>
          <a:xfrm>
            <a:off x="1507067" y="4050833"/>
            <a:ext cx="7766936" cy="1096899"/>
          </a:xfrm>
        </p:spPr>
        <p:txBody>
          <a:bodyPr rtlCol="0"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p>
        </p:txBody>
      </p:sp>
      <p:sp>
        <p:nvSpPr>
          <p:cNvPr id="4" name="Marcador de fecha 3"/>
          <p:cNvSpPr>
            <a:spLocks noGrp="1"/>
          </p:cNvSpPr>
          <p:nvPr>
            <p:ph type="dt" sz="half" idx="10"/>
          </p:nvPr>
        </p:nvSpPr>
        <p:spPr/>
        <p:txBody>
          <a:bodyPr rtlCol="0"/>
          <a:lstStyle/>
          <a:p>
            <a:pPr rtl="0"/>
            <a:fld id="{EFE9BA65-578D-47F0-B644-F4EB96F7FDB9}" type="datetime1">
              <a:rPr lang="es-ES" noProof="0" smtClean="0"/>
              <a:t>06/10/2021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0"/>
            <a:ext cx="8596668" cy="3403600"/>
          </a:xfrm>
        </p:spPr>
        <p:txBody>
          <a:bodyPr rtlCol="0" anchor="ctr">
            <a:normAutofit/>
          </a:bodyPr>
          <a:lstStyle>
            <a:lvl1pPr algn="l">
              <a:defRPr sz="4400" b="0" cap="none"/>
            </a:lvl1p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677335" y="4470400"/>
            <a:ext cx="8596668" cy="1570962"/>
          </a:xfrm>
        </p:spPr>
        <p:txBody>
          <a:bodyPr rtlCol="0"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F93968B9-8369-4D73-B4A0-AEAF3C588053}" type="datetime1">
              <a:rPr lang="es-ES" noProof="0" smtClean="0"/>
              <a:t>06/10/2021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931334" y="609600"/>
            <a:ext cx="8094134" cy="3022600"/>
          </a:xfrm>
        </p:spPr>
        <p:txBody>
          <a:bodyPr rtlCol="0" anchor="ctr">
            <a:normAutofit/>
          </a:bodyPr>
          <a:lstStyle>
            <a:lvl1pPr algn="l">
              <a:defRPr sz="4400" b="0" cap="none"/>
            </a:lvl1pPr>
          </a:lstStyle>
          <a:p>
            <a:pPr rtl="0"/>
            <a:r>
              <a:rPr lang="es-ES" noProof="0"/>
              <a:t>Haga clic para modificar el estilo de título del patrón</a:t>
            </a:r>
          </a:p>
        </p:txBody>
      </p:sp>
      <p:sp>
        <p:nvSpPr>
          <p:cNvPr id="23" name="Marcador de texto 9"/>
          <p:cNvSpPr>
            <a:spLocks noGrp="1"/>
          </p:cNvSpPr>
          <p:nvPr>
            <p:ph type="body" sz="quarter" idx="13"/>
          </p:nvPr>
        </p:nvSpPr>
        <p:spPr>
          <a:xfrm>
            <a:off x="1366139" y="3632200"/>
            <a:ext cx="7224524" cy="381000"/>
          </a:xfrm>
        </p:spPr>
        <p:txBody>
          <a:bodyPr rtlCol="0"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es-ES" noProof="0"/>
              <a:t>Haga clic para modificar los estilos de texto del patrón</a:t>
            </a:r>
          </a:p>
        </p:txBody>
      </p:sp>
      <p:sp>
        <p:nvSpPr>
          <p:cNvPr id="3" name="Marcador de texto 2"/>
          <p:cNvSpPr>
            <a:spLocks noGrp="1"/>
          </p:cNvSpPr>
          <p:nvPr>
            <p:ph type="body" idx="1"/>
          </p:nvPr>
        </p:nvSpPr>
        <p:spPr>
          <a:xfrm>
            <a:off x="677335" y="4470400"/>
            <a:ext cx="8596668" cy="1570962"/>
          </a:xfrm>
        </p:spPr>
        <p:txBody>
          <a:bodyPr rtlCol="0"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01883B30-1978-4752-866E-BD328CB277EF}" type="datetime1">
              <a:rPr lang="es-ES" noProof="0" smtClean="0"/>
              <a:t>06/10/2021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20" name="Cuadro de texto 19"/>
          <p:cNvSpPr txBox="1"/>
          <p:nvPr/>
        </p:nvSpPr>
        <p:spPr>
          <a:xfrm>
            <a:off x="541870" y="790378"/>
            <a:ext cx="609600" cy="584776"/>
          </a:xfrm>
          <a:prstGeom prst="rect">
            <a:avLst/>
          </a:prstGeom>
        </p:spPr>
        <p:txBody>
          <a:bodyPr vert="horz" lIns="91440" tIns="45720" rIns="91440" bIns="45720" rtlCol="0" anchor="ctr">
            <a:noAutofit/>
          </a:bodyPr>
          <a:lstStyle/>
          <a:p>
            <a:pPr lvl="0" rtl="0"/>
            <a:r>
              <a:rPr lang="es-ES" sz="8000" noProof="0">
                <a:ln w="3175" cmpd="sng">
                  <a:noFill/>
                </a:ln>
                <a:solidFill>
                  <a:schemeClr val="accent1">
                    <a:lumMod val="60000"/>
                    <a:lumOff val="40000"/>
                  </a:schemeClr>
                </a:solidFill>
                <a:effectLst/>
                <a:latin typeface="Arial"/>
              </a:rPr>
              <a:t>“</a:t>
            </a:r>
          </a:p>
        </p:txBody>
      </p:sp>
      <p:sp>
        <p:nvSpPr>
          <p:cNvPr id="22" name="Cuadro de texto 21"/>
          <p:cNvSpPr txBox="1"/>
          <p:nvPr/>
        </p:nvSpPr>
        <p:spPr>
          <a:xfrm>
            <a:off x="8893011" y="2886556"/>
            <a:ext cx="609600" cy="584776"/>
          </a:xfrm>
          <a:prstGeom prst="rect">
            <a:avLst/>
          </a:prstGeom>
        </p:spPr>
        <p:txBody>
          <a:bodyPr vert="horz" lIns="91440" tIns="45720" rIns="91440" bIns="45720" rtlCol="0" anchor="ctr">
            <a:noAutofit/>
          </a:bodyPr>
          <a:lstStyle/>
          <a:p>
            <a:pPr lvl="0" rtl="0"/>
            <a:r>
              <a:rPr lang="es-ES" sz="8000" noProof="0">
                <a:ln w="3175" cmpd="sng">
                  <a:noFill/>
                </a:ln>
                <a:solidFill>
                  <a:schemeClr val="accent1">
                    <a:lumMod val="60000"/>
                    <a:lumOff val="40000"/>
                  </a:schemeClr>
                </a:solidFill>
                <a:latin typeface="Arial"/>
              </a:rPr>
              <a:t>”</a:t>
            </a:r>
            <a:endParaRPr lang="es-ES" noProof="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677335" y="1931988"/>
            <a:ext cx="8596668" cy="2595460"/>
          </a:xfrm>
        </p:spPr>
        <p:txBody>
          <a:bodyPr rtlCol="0" anchor="b">
            <a:normAutofit/>
          </a:bodyPr>
          <a:lstStyle>
            <a:lvl1pPr algn="l">
              <a:defRPr sz="4400" b="0" cap="none"/>
            </a:lvl1p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677335" y="4527448"/>
            <a:ext cx="8596668" cy="1513914"/>
          </a:xfrm>
        </p:spPr>
        <p:txBody>
          <a:bodyPr rtlCol="0"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F2E661DB-3128-49A0-994A-1271694C7D59}" type="datetime1">
              <a:rPr lang="es-ES" noProof="0" smtClean="0"/>
              <a:t>06/10/2021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 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931334" y="609600"/>
            <a:ext cx="8094134" cy="3022600"/>
          </a:xfrm>
        </p:spPr>
        <p:txBody>
          <a:bodyPr rtlCol="0" anchor="ctr">
            <a:normAutofit/>
          </a:bodyPr>
          <a:lstStyle>
            <a:lvl1pPr algn="l">
              <a:defRPr sz="4400" b="0" cap="none"/>
            </a:lvl1pPr>
          </a:lstStyle>
          <a:p>
            <a:pPr rtl="0"/>
            <a:r>
              <a:rPr lang="es-ES" noProof="0"/>
              <a:t>Haga clic para modificar el estilo de título del patrón</a:t>
            </a:r>
          </a:p>
        </p:txBody>
      </p:sp>
      <p:sp>
        <p:nvSpPr>
          <p:cNvPr id="23" name="Marcador de texto 9"/>
          <p:cNvSpPr>
            <a:spLocks noGrp="1"/>
          </p:cNvSpPr>
          <p:nvPr>
            <p:ph type="body" sz="quarter" idx="13"/>
          </p:nvPr>
        </p:nvSpPr>
        <p:spPr>
          <a:xfrm>
            <a:off x="677332" y="4013200"/>
            <a:ext cx="8596669" cy="514248"/>
          </a:xfrm>
        </p:spPr>
        <p:txBody>
          <a:bodyPr rtlCol="0"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es-ES" noProof="0"/>
              <a:t>Haga clic para modificar los estilos de texto del patrón</a:t>
            </a:r>
          </a:p>
        </p:txBody>
      </p:sp>
      <p:sp>
        <p:nvSpPr>
          <p:cNvPr id="3" name="Marcador de texto 2"/>
          <p:cNvSpPr>
            <a:spLocks noGrp="1"/>
          </p:cNvSpPr>
          <p:nvPr>
            <p:ph type="body" idx="1"/>
          </p:nvPr>
        </p:nvSpPr>
        <p:spPr>
          <a:xfrm>
            <a:off x="677335" y="4527448"/>
            <a:ext cx="8596668" cy="1513914"/>
          </a:xfrm>
        </p:spPr>
        <p:txBody>
          <a:bodyPr rtlCol="0"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DCBD6B97-3DBC-48F3-9FCB-0E696D5B6CCD}" type="datetime1">
              <a:rPr lang="es-ES" noProof="0" smtClean="0"/>
              <a:t>06/10/2021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24" name="Cuadro de texto 23"/>
          <p:cNvSpPr txBox="1"/>
          <p:nvPr/>
        </p:nvSpPr>
        <p:spPr>
          <a:xfrm>
            <a:off x="541870" y="790378"/>
            <a:ext cx="609600" cy="584776"/>
          </a:xfrm>
          <a:prstGeom prst="rect">
            <a:avLst/>
          </a:prstGeom>
        </p:spPr>
        <p:txBody>
          <a:bodyPr vert="horz" lIns="91440" tIns="45720" rIns="91440" bIns="45720" rtlCol="0" anchor="ctr">
            <a:noAutofit/>
          </a:bodyPr>
          <a:lstStyle/>
          <a:p>
            <a:pPr lvl="0" rtl="0"/>
            <a:r>
              <a:rPr lang="es-ES" sz="8000" noProof="0">
                <a:ln w="3175" cmpd="sng">
                  <a:noFill/>
                </a:ln>
                <a:solidFill>
                  <a:schemeClr val="accent1">
                    <a:lumMod val="60000"/>
                    <a:lumOff val="40000"/>
                  </a:schemeClr>
                </a:solidFill>
                <a:effectLst/>
                <a:latin typeface="Arial"/>
              </a:rPr>
              <a:t>“</a:t>
            </a:r>
          </a:p>
        </p:txBody>
      </p:sp>
      <p:sp>
        <p:nvSpPr>
          <p:cNvPr id="25" name="Cuadro de texto 24"/>
          <p:cNvSpPr txBox="1"/>
          <p:nvPr/>
        </p:nvSpPr>
        <p:spPr>
          <a:xfrm>
            <a:off x="8893011" y="2886556"/>
            <a:ext cx="609600" cy="584776"/>
          </a:xfrm>
          <a:prstGeom prst="rect">
            <a:avLst/>
          </a:prstGeom>
        </p:spPr>
        <p:txBody>
          <a:bodyPr vert="horz" lIns="91440" tIns="45720" rIns="91440" bIns="45720" rtlCol="0" anchor="ctr">
            <a:noAutofit/>
          </a:bodyPr>
          <a:lstStyle/>
          <a:p>
            <a:pPr lvl="0" rtl="0"/>
            <a:r>
              <a:rPr lang="es-ES" sz="8000" noProof="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ítulo 1"/>
          <p:cNvSpPr>
            <a:spLocks noGrp="1"/>
          </p:cNvSpPr>
          <p:nvPr>
            <p:ph type="title"/>
          </p:nvPr>
        </p:nvSpPr>
        <p:spPr>
          <a:xfrm>
            <a:off x="685799" y="609600"/>
            <a:ext cx="8588203" cy="3022600"/>
          </a:xfrm>
        </p:spPr>
        <p:txBody>
          <a:bodyPr rtlCol="0" anchor="ctr">
            <a:normAutofit/>
          </a:bodyPr>
          <a:lstStyle>
            <a:lvl1pPr algn="l">
              <a:defRPr sz="4400" b="0" cap="none"/>
            </a:lvl1pPr>
          </a:lstStyle>
          <a:p>
            <a:pPr rtl="0"/>
            <a:r>
              <a:rPr lang="es-ES" noProof="0"/>
              <a:t>Haga clic para modificar el estilo de título del patrón</a:t>
            </a:r>
          </a:p>
        </p:txBody>
      </p:sp>
      <p:sp>
        <p:nvSpPr>
          <p:cNvPr id="23" name="Marcador de texto 9"/>
          <p:cNvSpPr>
            <a:spLocks noGrp="1"/>
          </p:cNvSpPr>
          <p:nvPr>
            <p:ph type="body" sz="quarter" idx="13"/>
          </p:nvPr>
        </p:nvSpPr>
        <p:spPr>
          <a:xfrm>
            <a:off x="677332" y="4013200"/>
            <a:ext cx="8596669" cy="514248"/>
          </a:xfrm>
        </p:spPr>
        <p:txBody>
          <a:bodyPr rtlCol="0"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es-ES" noProof="0"/>
              <a:t>Haga clic para modificar los estilos de texto del patrón</a:t>
            </a:r>
          </a:p>
        </p:txBody>
      </p:sp>
      <p:sp>
        <p:nvSpPr>
          <p:cNvPr id="3" name="Marcador de texto 2"/>
          <p:cNvSpPr>
            <a:spLocks noGrp="1"/>
          </p:cNvSpPr>
          <p:nvPr>
            <p:ph type="body" idx="1"/>
          </p:nvPr>
        </p:nvSpPr>
        <p:spPr>
          <a:xfrm>
            <a:off x="677335" y="4527448"/>
            <a:ext cx="8596668" cy="1513914"/>
          </a:xfrm>
        </p:spPr>
        <p:txBody>
          <a:bodyPr rtlCol="0"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7268B18D-4B36-4436-88B5-E8598F66DE01}" type="datetime1">
              <a:rPr lang="es-ES" noProof="0" smtClean="0"/>
              <a:t>06/10/2021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A917A212-64C9-4457-A315-FD72D1A24EA6}" type="datetime1">
              <a:rPr lang="es-ES" noProof="0" smtClean="0"/>
              <a:t>06/10/2021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89333C77-0158-454C-844F-B7AB9BD7DAD4}" type="slidenum">
              <a:rPr lang="es-ES" noProof="0" smtClean="0"/>
              <a:t>‹Nº›</a:t>
            </a:fld>
            <a:endParaRPr lang="es-E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7967673" y="609599"/>
            <a:ext cx="1304743" cy="5251451"/>
          </a:xfrm>
        </p:spPr>
        <p:txBody>
          <a:bodyPr vert="eaVert" rtlCol="0" anchor="ctr"/>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a:xfrm>
            <a:off x="677335" y="609600"/>
            <a:ext cx="7060150" cy="5251450"/>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68A57B54-BA70-433B-A635-5C78DB020A8F}" type="datetime1">
              <a:rPr lang="es-ES" noProof="0" smtClean="0"/>
              <a:t>06/10/2021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lvl1pPr>
              <a:defRPr sz="3600"/>
            </a:lvl1pPr>
          </a:lstStyle>
          <a:p>
            <a:pPr rtl="0"/>
            <a:r>
              <a:rPr lang="es-ES" noProof="0"/>
              <a:t>Haga clic para modificar el estilo de título del patrón</a:t>
            </a:r>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7553F1BA-03C2-41A0-8B72-226986EA7CD8}" type="datetime1">
              <a:rPr lang="es-ES" noProof="0" smtClean="0"/>
              <a:t>06/10/2021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77335" y="2700867"/>
            <a:ext cx="8596668" cy="1826581"/>
          </a:xfrm>
        </p:spPr>
        <p:txBody>
          <a:bodyPr rtlCol="0" anchor="b"/>
          <a:lstStyle>
            <a:lvl1pPr algn="l">
              <a:defRPr sz="4000" b="0" cap="none"/>
            </a:lvl1p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677335" y="4527448"/>
            <a:ext cx="8596668" cy="860400"/>
          </a:xfrm>
        </p:spPr>
        <p:txBody>
          <a:bodyPr rtlCol="0"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2C11020B-C607-4EB6-8CB8-2BC408353ABD}" type="datetime1">
              <a:rPr lang="es-ES" noProof="0" smtClean="0"/>
              <a:t>06/10/2021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p:cNvSpPr>
            <a:spLocks noGrp="1"/>
          </p:cNvSpPr>
          <p:nvPr>
            <p:ph sz="half" idx="1"/>
          </p:nvPr>
        </p:nvSpPr>
        <p:spPr>
          <a:xfrm>
            <a:off x="677334" y="2160589"/>
            <a:ext cx="4184035" cy="388077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p:nvPr>
        </p:nvSpPr>
        <p:spPr>
          <a:xfrm>
            <a:off x="5089970" y="2160589"/>
            <a:ext cx="4184034" cy="3880773"/>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22B73C14-856C-4669-8E38-E50EF20251CB}" type="datetime1">
              <a:rPr lang="es-ES" noProof="0" smtClean="0"/>
              <a:t>06/10/2021</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FF9F0C5-380F-41C2-899A-BAC0F0927E16}" type="slidenum">
              <a:rPr lang="es-ES" noProof="0" smtClean="0"/>
              <a:t>‹Nº›</a:t>
            </a:fld>
            <a:endParaRPr lang="es-E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vl1p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675745" y="2160983"/>
            <a:ext cx="4185623" cy="576262"/>
          </a:xfrm>
        </p:spPr>
        <p:txBody>
          <a:bodyPr rtlCol="0"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675745" y="2737245"/>
            <a:ext cx="4185623" cy="3304117"/>
          </a:xfrm>
        </p:spPr>
        <p:txBody>
          <a:bodyPr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p:nvPr>
        </p:nvSpPr>
        <p:spPr>
          <a:xfrm>
            <a:off x="5088383" y="2160983"/>
            <a:ext cx="4185618" cy="576262"/>
          </a:xfrm>
        </p:spPr>
        <p:txBody>
          <a:bodyPr rtlCol="0"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5088384" y="2737245"/>
            <a:ext cx="4185617" cy="3304117"/>
          </a:xfrm>
        </p:spPr>
        <p:txBody>
          <a:bodyPr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5246650D-6294-4318-92AC-992C85ACC283}" type="datetime1">
              <a:rPr lang="es-ES" noProof="0" smtClean="0"/>
              <a:t>06/10/2021</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1320800"/>
          </a:xfrm>
        </p:spPr>
        <p:txBody>
          <a:bodyPr rtlCol="0"/>
          <a:lstStyle/>
          <a:p>
            <a:pPr rtl="0"/>
            <a:r>
              <a:rPr lang="es-ES" noProof="0"/>
              <a:t>Haga clic para modificar el estilo de título del patrón</a:t>
            </a:r>
          </a:p>
        </p:txBody>
      </p:sp>
      <p:sp>
        <p:nvSpPr>
          <p:cNvPr id="3" name="Marcador de fecha 2"/>
          <p:cNvSpPr>
            <a:spLocks noGrp="1"/>
          </p:cNvSpPr>
          <p:nvPr>
            <p:ph type="dt" sz="half" idx="10"/>
          </p:nvPr>
        </p:nvSpPr>
        <p:spPr/>
        <p:txBody>
          <a:bodyPr rtlCol="0"/>
          <a:lstStyle/>
          <a:p>
            <a:pPr rtl="0"/>
            <a:fld id="{CA8A3A5C-E709-4B07-9F72-0FB438BE4322}" type="datetime1">
              <a:rPr lang="es-ES" noProof="0" smtClean="0"/>
              <a:t>06/10/2021</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F0EE6765-1576-46D6-87CE-39FA3087FAB2}" type="datetime1">
              <a:rPr lang="es-ES" noProof="0" smtClean="0"/>
              <a:t>06/10/2021</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77334" y="1498604"/>
            <a:ext cx="3854528" cy="1278466"/>
          </a:xfrm>
        </p:spPr>
        <p:txBody>
          <a:bodyPr rtlCol="0" anchor="b">
            <a:normAutofit/>
          </a:bodyPr>
          <a:lstStyle>
            <a:lvl1pPr>
              <a:defRPr sz="2000"/>
            </a:lvl1pPr>
          </a:lstStyle>
          <a:p>
            <a:pPr rtl="0"/>
            <a:r>
              <a:rPr lang="es-ES" noProof="0"/>
              <a:t>Haga clic para modificar el estilo de título del patrón</a:t>
            </a:r>
          </a:p>
        </p:txBody>
      </p:sp>
      <p:sp>
        <p:nvSpPr>
          <p:cNvPr id="3" name="Marcador de posición de contenido 2"/>
          <p:cNvSpPr>
            <a:spLocks noGrp="1"/>
          </p:cNvSpPr>
          <p:nvPr>
            <p:ph idx="1"/>
          </p:nvPr>
        </p:nvSpPr>
        <p:spPr>
          <a:xfrm>
            <a:off x="4760461" y="514924"/>
            <a:ext cx="4513541" cy="5526437"/>
          </a:xfrm>
        </p:spPr>
        <p:txBody>
          <a:bodyPr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p:nvPr>
        </p:nvSpPr>
        <p:spPr>
          <a:xfrm>
            <a:off x="677334" y="2777069"/>
            <a:ext cx="3854528" cy="2584449"/>
          </a:xfrm>
        </p:spPr>
        <p:txBody>
          <a:bodyPr rtlCol="0">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184E8D37-FCC3-4DBA-9ABA-C26DB9797B9E}" type="datetime1">
              <a:rPr lang="es-ES" noProof="0" smtClean="0"/>
              <a:t>06/10/2021</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519954A3-9DFD-4C44-94BA-B95130A3BA1C}" type="slidenum">
              <a:rPr lang="es-ES" noProof="0" smtClean="0"/>
              <a:t>‹Nº›</a:t>
            </a:fld>
            <a:endParaRPr lang="es-E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77334" y="4800600"/>
            <a:ext cx="8596667" cy="566738"/>
          </a:xfrm>
        </p:spPr>
        <p:txBody>
          <a:bodyPr rtlCol="0" anchor="b">
            <a:normAutofit/>
          </a:bodyPr>
          <a:lstStyle>
            <a:lvl1pPr algn="l">
              <a:defRPr sz="2400" b="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677334" y="609600"/>
            <a:ext cx="8596668" cy="3845718"/>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posición de texto 3"/>
          <p:cNvSpPr>
            <a:spLocks noGrp="1"/>
          </p:cNvSpPr>
          <p:nvPr>
            <p:ph type="body" sz="half" idx="2"/>
          </p:nvPr>
        </p:nvSpPr>
        <p:spPr>
          <a:xfrm>
            <a:off x="677334" y="5367338"/>
            <a:ext cx="8596667" cy="674024"/>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4A96301A-203A-43C2-99E3-780ED8090642}" type="datetime1">
              <a:rPr lang="es-ES" noProof="0" smtClean="0"/>
              <a:t>06/10/2021</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upo 6"/>
          <p:cNvGrpSpPr/>
          <p:nvPr/>
        </p:nvGrpSpPr>
        <p:grpSpPr>
          <a:xfrm>
            <a:off x="0" y="-8467"/>
            <a:ext cx="12192000" cy="6866467"/>
            <a:chOff x="0" y="-8467"/>
            <a:chExt cx="12192000" cy="6866467"/>
          </a:xfrm>
        </p:grpSpPr>
        <p:cxnSp>
          <p:nvCxnSpPr>
            <p:cNvPr id="20" name="Conector recto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Conector recto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ángulo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ángulo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Triángulo isósceles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ángulo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ángulo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ángulo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Triángulo isósceles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Triángulo isósceles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Marcador de título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0BA020D4-78E3-4B86-B69B-E95CD02E1A48}" type="datetime1">
              <a:rPr lang="es-ES" noProof="0" smtClean="0"/>
              <a:t>06/10/2021</a:t>
            </a:fld>
            <a:endParaRPr lang="es-ES" noProof="0"/>
          </a:p>
        </p:txBody>
      </p:sp>
      <p:sp>
        <p:nvSpPr>
          <p:cNvPr id="5" name="Marcador de posición de pie de página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endParaRPr lang="es-ES" noProof="0"/>
          </a:p>
        </p:txBody>
      </p:sp>
      <p:sp>
        <p:nvSpPr>
          <p:cNvPr id="6" name="Marcador de número de diapositiva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rtl="0"/>
            <a:fld id="{D57F1E4F-1CFF-5643-939E-217C01CDF565}" type="slidenum">
              <a:rPr lang="es-ES" noProof="0" smtClean="0"/>
              <a:pPr rtl="0"/>
              <a:t>‹Nº›</a:t>
            </a:fld>
            <a:endParaRPr lang="es-ES" noProof="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ángulo 30">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cxnSp>
        <p:nvCxnSpPr>
          <p:cNvPr id="33" name="Conector recto 32">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Conector recto 34">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7" name="Rectángulo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ángulo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Triángulo isósceles 40">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ángulo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Triángulo isósceles 44">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Forma libre: Forma 46">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49" name="Triángulo isósceles 48">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Título 1">
            <a:extLst>
              <a:ext uri="{FF2B5EF4-FFF2-40B4-BE49-F238E27FC236}">
                <a16:creationId xmlns:a16="http://schemas.microsoft.com/office/drawing/2014/main" id="{042C1D04-249B-46E2-9FAF-8DF29CC445DB}"/>
              </a:ext>
            </a:extLst>
          </p:cNvPr>
          <p:cNvSpPr>
            <a:spLocks noGrp="1"/>
          </p:cNvSpPr>
          <p:nvPr>
            <p:ph type="ctrTitle"/>
          </p:nvPr>
        </p:nvSpPr>
        <p:spPr>
          <a:xfrm>
            <a:off x="4419136" y="1020871"/>
            <a:ext cx="6960759" cy="2849671"/>
          </a:xfrm>
        </p:spPr>
        <p:txBody>
          <a:bodyPr rtlCol="0">
            <a:normAutofit/>
          </a:bodyPr>
          <a:lstStyle/>
          <a:p>
            <a:pPr algn="l"/>
            <a:r>
              <a:rPr lang="es-ES" sz="6600" b="1" i="1" dirty="0">
                <a:solidFill>
                  <a:srgbClr val="FFFFFF"/>
                </a:solidFill>
              </a:rPr>
              <a:t>Análisis de datos</a:t>
            </a:r>
          </a:p>
        </p:txBody>
      </p:sp>
    </p:spTree>
    <p:extLst>
      <p:ext uri="{BB962C8B-B14F-4D97-AF65-F5344CB8AC3E}">
        <p14:creationId xmlns:p14="http://schemas.microsoft.com/office/powerpoint/2010/main" val="201568009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F004E227-66E3-425A-B733-37CBE60CA600}"/>
              </a:ext>
            </a:extLst>
          </p:cNvPr>
          <p:cNvSpPr txBox="1"/>
          <p:nvPr/>
        </p:nvSpPr>
        <p:spPr>
          <a:xfrm>
            <a:off x="359387" y="4847368"/>
            <a:ext cx="6110514" cy="671915"/>
          </a:xfrm>
          <a:prstGeom prst="rect">
            <a:avLst/>
          </a:prstGeom>
          <a:noFill/>
        </p:spPr>
        <p:txBody>
          <a:bodyPr wrap="square">
            <a:spAutoFit/>
          </a:bodyPr>
          <a:lstStyle/>
          <a:p>
            <a:pPr algn="ctr">
              <a:lnSpc>
                <a:spcPct val="107000"/>
              </a:lnSpc>
              <a:spcAft>
                <a:spcPts val="800"/>
              </a:spcAft>
            </a:pPr>
            <a:r>
              <a:rPr lang="es-CO" sz="1800" b="1" dirty="0">
                <a:effectLst/>
                <a:latin typeface="Calibri" panose="020F0502020204030204" pitchFamily="34" charset="0"/>
                <a:ea typeface="Calibri" panose="020F0502020204030204" pitchFamily="34" charset="0"/>
                <a:cs typeface="Times New Roman" panose="02020603050405020304" pitchFamily="18" charset="0"/>
              </a:rPr>
              <a:t>tabla N°1:</a:t>
            </a:r>
            <a:r>
              <a:rPr lang="es-CO" sz="1800" dirty="0">
                <a:effectLst/>
                <a:latin typeface="Calibri" panose="020F0502020204030204" pitchFamily="34" charset="0"/>
                <a:ea typeface="Calibri" panose="020F0502020204030204" pitchFamily="34" charset="0"/>
                <a:cs typeface="Times New Roman" panose="02020603050405020304" pitchFamily="18" charset="0"/>
              </a:rPr>
              <a:t> datos tomados por la práctica de campo magnético en diferentes configuraciones de corrientes.</a:t>
            </a:r>
          </a:p>
        </p:txBody>
      </p:sp>
      <p:sp>
        <p:nvSpPr>
          <p:cNvPr id="8" name="CuadroTexto 7">
            <a:extLst>
              <a:ext uri="{FF2B5EF4-FFF2-40B4-BE49-F238E27FC236}">
                <a16:creationId xmlns:a16="http://schemas.microsoft.com/office/drawing/2014/main" id="{3E80B99D-AF54-4C12-9A22-55B9BA995298}"/>
              </a:ext>
            </a:extLst>
          </p:cNvPr>
          <p:cNvSpPr txBox="1"/>
          <p:nvPr/>
        </p:nvSpPr>
        <p:spPr>
          <a:xfrm>
            <a:off x="5980041" y="2551837"/>
            <a:ext cx="6102626" cy="1754326"/>
          </a:xfrm>
          <a:prstGeom prst="rect">
            <a:avLst/>
          </a:prstGeom>
          <a:noFill/>
        </p:spPr>
        <p:txBody>
          <a:bodyPr wrap="square">
            <a:spAutoFit/>
          </a:bodyPr>
          <a:lstStyle/>
          <a:p>
            <a:pPr marL="285750" indent="-285750">
              <a:buFont typeface="Wingdings" panose="05000000000000000000" pitchFamily="2" charset="2"/>
              <a:buChar char="Ø"/>
            </a:pPr>
            <a:r>
              <a:rPr lang="es-CO" sz="1800" dirty="0">
                <a:effectLst/>
                <a:latin typeface="Calibri" panose="020F0502020204030204" pitchFamily="34" charset="0"/>
                <a:ea typeface="Calibri" panose="020F0502020204030204" pitchFamily="34" charset="0"/>
              </a:rPr>
              <a:t>µ°</a:t>
            </a:r>
            <a:r>
              <a:rPr lang="es-CO" dirty="0">
                <a:latin typeface="Calibri" panose="020F0502020204030204" pitchFamily="34" charset="0"/>
                <a:ea typeface="Calibri" panose="020F0502020204030204" pitchFamily="34" charset="0"/>
                <a:cs typeface="Times New Roman" panose="02020603050405020304" pitchFamily="18" charset="0"/>
              </a:rPr>
              <a:t>=</a:t>
            </a:r>
            <a:r>
              <a:rPr lang="es-CO" sz="1800" dirty="0">
                <a:effectLst/>
                <a:latin typeface="Calibri" panose="020F0502020204030204" pitchFamily="34" charset="0"/>
                <a:ea typeface="Calibri" panose="020F0502020204030204" pitchFamily="34" charset="0"/>
                <a:cs typeface="Times New Roman" panose="02020603050405020304" pitchFamily="18" charset="0"/>
              </a:rPr>
              <a:t>permeabilidad del vacío ,T*m/A. </a:t>
            </a:r>
          </a:p>
          <a:p>
            <a:pPr marL="285750" indent="-285750">
              <a:buFont typeface="Wingdings" panose="05000000000000000000" pitchFamily="2" charset="2"/>
              <a:buChar char="Ø"/>
            </a:pPr>
            <a:r>
              <a:rPr lang="es-CO" sz="1800" dirty="0">
                <a:effectLst/>
                <a:latin typeface="Calibri" panose="020F0502020204030204" pitchFamily="34" charset="0"/>
                <a:ea typeface="Calibri" panose="020F0502020204030204" pitchFamily="34" charset="0"/>
                <a:cs typeface="Times New Roman" panose="02020603050405020304" pitchFamily="18" charset="0"/>
              </a:rPr>
              <a:t>N=número de espiras.</a:t>
            </a:r>
          </a:p>
          <a:p>
            <a:pPr marL="285750" indent="-285750">
              <a:buFont typeface="Wingdings" panose="05000000000000000000" pitchFamily="2" charset="2"/>
              <a:buChar char="Ø"/>
            </a:pPr>
            <a:r>
              <a:rPr lang="es-CO" sz="1800" dirty="0">
                <a:effectLst/>
                <a:latin typeface="Calibri" panose="020F0502020204030204" pitchFamily="34" charset="0"/>
                <a:ea typeface="Calibri" panose="020F0502020204030204" pitchFamily="34" charset="0"/>
                <a:cs typeface="Times New Roman" panose="02020603050405020304" pitchFamily="18" charset="0"/>
              </a:rPr>
              <a:t> r=radio del solenoide, </a:t>
            </a:r>
            <a:r>
              <a:rPr lang="es-CO" dirty="0">
                <a:latin typeface="Calibri" panose="020F0502020204030204" pitchFamily="34" charset="0"/>
                <a:ea typeface="Calibri" panose="020F0502020204030204" pitchFamily="34" charset="0"/>
                <a:cs typeface="Times New Roman" panose="02020603050405020304" pitchFamily="18" charset="0"/>
              </a:rPr>
              <a:t>m.</a:t>
            </a:r>
          </a:p>
          <a:p>
            <a:pPr marL="285750" indent="-285750">
              <a:buFont typeface="Wingdings" panose="05000000000000000000" pitchFamily="2" charset="2"/>
              <a:buChar char="Ø"/>
            </a:pPr>
            <a:r>
              <a:rPr lang="es-CO" sz="1800" dirty="0">
                <a:effectLst/>
                <a:latin typeface="Calibri" panose="020F0502020204030204" pitchFamily="34" charset="0"/>
                <a:ea typeface="Calibri" panose="020F0502020204030204" pitchFamily="34" charset="0"/>
                <a:cs typeface="Times New Roman" panose="02020603050405020304" pitchFamily="18" charset="0"/>
              </a:rPr>
              <a:t>L</a:t>
            </a:r>
            <a:r>
              <a:rPr lang="es-CO" dirty="0">
                <a:latin typeface="Calibri" panose="020F0502020204030204" pitchFamily="34" charset="0"/>
                <a:ea typeface="Calibri" panose="020F0502020204030204" pitchFamily="34" charset="0"/>
                <a:cs typeface="Times New Roman" panose="02020603050405020304" pitchFamily="18" charset="0"/>
              </a:rPr>
              <a:t>=</a:t>
            </a:r>
            <a:r>
              <a:rPr lang="es-CO" sz="1800" dirty="0">
                <a:effectLst/>
                <a:latin typeface="Calibri" panose="020F0502020204030204" pitchFamily="34" charset="0"/>
                <a:ea typeface="Calibri" panose="020F0502020204030204" pitchFamily="34" charset="0"/>
                <a:cs typeface="Times New Roman" panose="02020603050405020304" pitchFamily="18" charset="0"/>
              </a:rPr>
              <a:t>longitud del solenoide, m.</a:t>
            </a:r>
          </a:p>
          <a:p>
            <a:pPr marL="285750" indent="-285750">
              <a:buFont typeface="Wingdings" panose="05000000000000000000" pitchFamily="2" charset="2"/>
              <a:buChar char="Ø"/>
            </a:pPr>
            <a:r>
              <a:rPr lang="es-CO" sz="1800" dirty="0">
                <a:effectLst/>
                <a:latin typeface="Calibri" panose="020F0502020204030204" pitchFamily="34" charset="0"/>
                <a:ea typeface="Calibri" panose="020F0502020204030204" pitchFamily="34" charset="0"/>
                <a:cs typeface="Times New Roman" panose="02020603050405020304" pitchFamily="18" charset="0"/>
              </a:rPr>
              <a:t>I=corriente, A.</a:t>
            </a:r>
            <a:endParaRPr lang="es-CO"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s-CO" sz="1800" dirty="0">
                <a:effectLst/>
                <a:latin typeface="Calibri" panose="020F0502020204030204" pitchFamily="34" charset="0"/>
                <a:ea typeface="Calibri" panose="020F0502020204030204" pitchFamily="34" charset="0"/>
                <a:cs typeface="Times New Roman" panose="02020603050405020304" pitchFamily="18" charset="0"/>
              </a:rPr>
              <a:t> B=campo magnético, mT y T.</a:t>
            </a:r>
            <a:endParaRPr lang="es-CO" dirty="0"/>
          </a:p>
        </p:txBody>
      </p:sp>
      <p:pic>
        <p:nvPicPr>
          <p:cNvPr id="13" name="Imagen 12">
            <a:extLst>
              <a:ext uri="{FF2B5EF4-FFF2-40B4-BE49-F238E27FC236}">
                <a16:creationId xmlns:a16="http://schemas.microsoft.com/office/drawing/2014/main" id="{AD24FAB2-FD66-4B17-9EC6-5C3C54EA6406}"/>
              </a:ext>
            </a:extLst>
          </p:cNvPr>
          <p:cNvPicPr>
            <a:picLocks noChangeAspect="1"/>
          </p:cNvPicPr>
          <p:nvPr/>
        </p:nvPicPr>
        <p:blipFill>
          <a:blip r:embed="rId3"/>
          <a:stretch>
            <a:fillRect/>
          </a:stretch>
        </p:blipFill>
        <p:spPr>
          <a:xfrm>
            <a:off x="1087357" y="1321588"/>
            <a:ext cx="4793313" cy="3525780"/>
          </a:xfrm>
          <a:prstGeom prst="rect">
            <a:avLst/>
          </a:prstGeom>
        </p:spPr>
      </p:pic>
    </p:spTree>
    <p:extLst>
      <p:ext uri="{BB962C8B-B14F-4D97-AF65-F5344CB8AC3E}">
        <p14:creationId xmlns:p14="http://schemas.microsoft.com/office/powerpoint/2010/main" val="2023335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4091BD6-3957-49D4-9D1A-D84B5E6FEF53}"/>
              </a:ext>
            </a:extLst>
          </p:cNvPr>
          <p:cNvPicPr>
            <a:picLocks noChangeAspect="1"/>
          </p:cNvPicPr>
          <p:nvPr/>
        </p:nvPicPr>
        <p:blipFill>
          <a:blip r:embed="rId3"/>
          <a:stretch>
            <a:fillRect/>
          </a:stretch>
        </p:blipFill>
        <p:spPr>
          <a:xfrm>
            <a:off x="4670474" y="167165"/>
            <a:ext cx="6947060" cy="4175627"/>
          </a:xfrm>
          <a:prstGeom prst="rect">
            <a:avLst/>
          </a:prstGeom>
        </p:spPr>
      </p:pic>
      <p:sp>
        <p:nvSpPr>
          <p:cNvPr id="6" name="CuadroTexto 5">
            <a:extLst>
              <a:ext uri="{FF2B5EF4-FFF2-40B4-BE49-F238E27FC236}">
                <a16:creationId xmlns:a16="http://schemas.microsoft.com/office/drawing/2014/main" id="{E3055D2C-960E-40E9-A613-FE118C4CFE95}"/>
              </a:ext>
            </a:extLst>
          </p:cNvPr>
          <p:cNvSpPr txBox="1"/>
          <p:nvPr/>
        </p:nvSpPr>
        <p:spPr>
          <a:xfrm>
            <a:off x="5120640" y="4453621"/>
            <a:ext cx="6105378" cy="968278"/>
          </a:xfrm>
          <a:prstGeom prst="rect">
            <a:avLst/>
          </a:prstGeom>
          <a:noFill/>
        </p:spPr>
        <p:txBody>
          <a:bodyPr wrap="square">
            <a:spAutoFit/>
          </a:bodyPr>
          <a:lstStyle/>
          <a:p>
            <a:pPr algn="ctr">
              <a:lnSpc>
                <a:spcPct val="107000"/>
              </a:lnSpc>
              <a:spcAft>
                <a:spcPts val="800"/>
              </a:spcAft>
            </a:pPr>
            <a:r>
              <a:rPr lang="es-CO" sz="1800" b="1" dirty="0">
                <a:effectLst/>
                <a:latin typeface="Calibri" panose="020F0502020204030204" pitchFamily="34" charset="0"/>
                <a:ea typeface="Calibri" panose="020F0502020204030204" pitchFamily="34" charset="0"/>
                <a:cs typeface="Times New Roman" panose="02020603050405020304" pitchFamily="18" charset="0"/>
              </a:rPr>
              <a:t>Grafica 1.</a:t>
            </a:r>
            <a:r>
              <a:rPr lang="es-CO" sz="1800" dirty="0">
                <a:effectLst/>
                <a:latin typeface="Calibri" panose="020F0502020204030204" pitchFamily="34" charset="0"/>
                <a:ea typeface="Calibri" panose="020F0502020204030204" pitchFamily="34" charset="0"/>
                <a:cs typeface="Times New Roman" panose="02020603050405020304" pitchFamily="18" charset="0"/>
              </a:rPr>
              <a:t> grafica de campo magnético en Tesla vs la corriente en Amperios presentando el valor de la ecuación de tendencia lineal.</a:t>
            </a:r>
          </a:p>
        </p:txBody>
      </p:sp>
      <p:pic>
        <p:nvPicPr>
          <p:cNvPr id="10" name="Imagen 9">
            <a:extLst>
              <a:ext uri="{FF2B5EF4-FFF2-40B4-BE49-F238E27FC236}">
                <a16:creationId xmlns:a16="http://schemas.microsoft.com/office/drawing/2014/main" id="{D6D78FB6-0AD0-42D7-86A3-45AA1729FBC2}"/>
              </a:ext>
            </a:extLst>
          </p:cNvPr>
          <p:cNvPicPr>
            <a:picLocks noChangeAspect="1"/>
          </p:cNvPicPr>
          <p:nvPr/>
        </p:nvPicPr>
        <p:blipFill>
          <a:blip r:embed="rId4"/>
          <a:stretch>
            <a:fillRect/>
          </a:stretch>
        </p:blipFill>
        <p:spPr>
          <a:xfrm>
            <a:off x="569188" y="2545637"/>
            <a:ext cx="3440104" cy="559806"/>
          </a:xfrm>
          <a:prstGeom prst="rect">
            <a:avLst/>
          </a:prstGeom>
        </p:spPr>
      </p:pic>
      <p:pic>
        <p:nvPicPr>
          <p:cNvPr id="12" name="Imagen 11">
            <a:extLst>
              <a:ext uri="{FF2B5EF4-FFF2-40B4-BE49-F238E27FC236}">
                <a16:creationId xmlns:a16="http://schemas.microsoft.com/office/drawing/2014/main" id="{24894AFB-C454-4864-B7A6-2C658C356BC3}"/>
              </a:ext>
            </a:extLst>
          </p:cNvPr>
          <p:cNvPicPr>
            <a:picLocks noChangeAspect="1"/>
          </p:cNvPicPr>
          <p:nvPr/>
        </p:nvPicPr>
        <p:blipFill>
          <a:blip r:embed="rId5"/>
          <a:stretch>
            <a:fillRect/>
          </a:stretch>
        </p:blipFill>
        <p:spPr>
          <a:xfrm>
            <a:off x="1130116" y="3937495"/>
            <a:ext cx="1800476" cy="1000265"/>
          </a:xfrm>
          <a:prstGeom prst="rect">
            <a:avLst/>
          </a:prstGeom>
        </p:spPr>
      </p:pic>
      <p:pic>
        <p:nvPicPr>
          <p:cNvPr id="14" name="Imagen 13">
            <a:extLst>
              <a:ext uri="{FF2B5EF4-FFF2-40B4-BE49-F238E27FC236}">
                <a16:creationId xmlns:a16="http://schemas.microsoft.com/office/drawing/2014/main" id="{24CE94CB-C91B-43DF-9DDB-FDF9C8D0CFE3}"/>
              </a:ext>
            </a:extLst>
          </p:cNvPr>
          <p:cNvPicPr>
            <a:picLocks noChangeAspect="1"/>
          </p:cNvPicPr>
          <p:nvPr/>
        </p:nvPicPr>
        <p:blipFill>
          <a:blip r:embed="rId6"/>
          <a:stretch>
            <a:fillRect/>
          </a:stretch>
        </p:blipFill>
        <p:spPr>
          <a:xfrm>
            <a:off x="1148862" y="4775376"/>
            <a:ext cx="1762984" cy="960727"/>
          </a:xfrm>
          <a:prstGeom prst="rect">
            <a:avLst/>
          </a:prstGeom>
        </p:spPr>
      </p:pic>
      <p:sp>
        <p:nvSpPr>
          <p:cNvPr id="15" name="CuadroTexto 14">
            <a:extLst>
              <a:ext uri="{FF2B5EF4-FFF2-40B4-BE49-F238E27FC236}">
                <a16:creationId xmlns:a16="http://schemas.microsoft.com/office/drawing/2014/main" id="{86F981D3-5BA9-4613-A793-28C173568BAE}"/>
              </a:ext>
            </a:extLst>
          </p:cNvPr>
          <p:cNvSpPr txBox="1"/>
          <p:nvPr/>
        </p:nvSpPr>
        <p:spPr>
          <a:xfrm>
            <a:off x="301901" y="2054923"/>
            <a:ext cx="3974677" cy="400110"/>
          </a:xfrm>
          <a:prstGeom prst="rect">
            <a:avLst/>
          </a:prstGeom>
          <a:noFill/>
        </p:spPr>
        <p:txBody>
          <a:bodyPr wrap="square" rtlCol="0">
            <a:spAutoFit/>
          </a:bodyPr>
          <a:lstStyle/>
          <a:p>
            <a:r>
              <a:rPr lang="es-CO" sz="2000" b="1" dirty="0"/>
              <a:t>Ecuación de la tendencia lineal</a:t>
            </a:r>
          </a:p>
        </p:txBody>
      </p:sp>
      <p:sp>
        <p:nvSpPr>
          <p:cNvPr id="16" name="CuadroTexto 15">
            <a:extLst>
              <a:ext uri="{FF2B5EF4-FFF2-40B4-BE49-F238E27FC236}">
                <a16:creationId xmlns:a16="http://schemas.microsoft.com/office/drawing/2014/main" id="{33164C22-F6D5-41C9-AD56-F2212F8110D9}"/>
              </a:ext>
            </a:extLst>
          </p:cNvPr>
          <p:cNvSpPr txBox="1"/>
          <p:nvPr/>
        </p:nvSpPr>
        <p:spPr>
          <a:xfrm>
            <a:off x="984738" y="3429000"/>
            <a:ext cx="3024554" cy="400110"/>
          </a:xfrm>
          <a:prstGeom prst="rect">
            <a:avLst/>
          </a:prstGeom>
          <a:noFill/>
        </p:spPr>
        <p:txBody>
          <a:bodyPr wrap="square" rtlCol="0">
            <a:spAutoFit/>
          </a:bodyPr>
          <a:lstStyle/>
          <a:p>
            <a:r>
              <a:rPr lang="es-CO" sz="2000" b="1" dirty="0"/>
              <a:t>la pendiente y µ°</a:t>
            </a:r>
          </a:p>
        </p:txBody>
      </p:sp>
    </p:spTree>
    <p:extLst>
      <p:ext uri="{BB962C8B-B14F-4D97-AF65-F5344CB8AC3E}">
        <p14:creationId xmlns:p14="http://schemas.microsoft.com/office/powerpoint/2010/main" val="1090475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C8C7A04-4125-4811-B32D-5BC7E9AA4ABE}"/>
              </a:ext>
            </a:extLst>
          </p:cNvPr>
          <p:cNvPicPr>
            <a:picLocks noChangeAspect="1"/>
          </p:cNvPicPr>
          <p:nvPr/>
        </p:nvPicPr>
        <p:blipFill>
          <a:blip r:embed="rId3"/>
          <a:stretch>
            <a:fillRect/>
          </a:stretch>
        </p:blipFill>
        <p:spPr>
          <a:xfrm>
            <a:off x="2732715" y="1143246"/>
            <a:ext cx="5355091" cy="1334704"/>
          </a:xfrm>
          <a:prstGeom prst="rect">
            <a:avLst/>
          </a:prstGeom>
        </p:spPr>
      </p:pic>
      <p:sp>
        <p:nvSpPr>
          <p:cNvPr id="6" name="CuadroTexto 5">
            <a:extLst>
              <a:ext uri="{FF2B5EF4-FFF2-40B4-BE49-F238E27FC236}">
                <a16:creationId xmlns:a16="http://schemas.microsoft.com/office/drawing/2014/main" id="{27860656-D3FE-4CE5-8F03-3577DA95D741}"/>
              </a:ext>
            </a:extLst>
          </p:cNvPr>
          <p:cNvSpPr txBox="1"/>
          <p:nvPr/>
        </p:nvSpPr>
        <p:spPr>
          <a:xfrm>
            <a:off x="2355003" y="2477950"/>
            <a:ext cx="6110514" cy="671915"/>
          </a:xfrm>
          <a:prstGeom prst="rect">
            <a:avLst/>
          </a:prstGeom>
          <a:noFill/>
        </p:spPr>
        <p:txBody>
          <a:bodyPr wrap="square">
            <a:spAutoFit/>
          </a:bodyPr>
          <a:lstStyle/>
          <a:p>
            <a:pPr algn="ctr">
              <a:lnSpc>
                <a:spcPct val="107000"/>
              </a:lnSpc>
              <a:spcAft>
                <a:spcPts val="800"/>
              </a:spcAft>
            </a:pPr>
            <a:r>
              <a:rPr lang="es-CO" sz="1800" b="1" dirty="0">
                <a:effectLst/>
                <a:latin typeface="Calibri" panose="020F0502020204030204" pitchFamily="34" charset="0"/>
                <a:ea typeface="Calibri" panose="020F0502020204030204" pitchFamily="34" charset="0"/>
                <a:cs typeface="Times New Roman" panose="02020603050405020304" pitchFamily="18" charset="0"/>
              </a:rPr>
              <a:t>Tabla N° 2. </a:t>
            </a:r>
            <a:r>
              <a:rPr lang="es-CO" sz="1800" dirty="0">
                <a:effectLst/>
                <a:latin typeface="Calibri" panose="020F0502020204030204" pitchFamily="34" charset="0"/>
                <a:ea typeface="Calibri" panose="020F0502020204030204" pitchFamily="34" charset="0"/>
                <a:cs typeface="Times New Roman" panose="02020603050405020304" pitchFamily="18" charset="0"/>
              </a:rPr>
              <a:t>Tabla de comparación de las permeabilidades del vacío obteniendo un porcentaje de error.</a:t>
            </a:r>
          </a:p>
        </p:txBody>
      </p:sp>
      <p:pic>
        <p:nvPicPr>
          <p:cNvPr id="10" name="Imagen 9">
            <a:extLst>
              <a:ext uri="{FF2B5EF4-FFF2-40B4-BE49-F238E27FC236}">
                <a16:creationId xmlns:a16="http://schemas.microsoft.com/office/drawing/2014/main" id="{9DD58134-0586-44FA-A7DF-7A6FBEAE6EDA}"/>
              </a:ext>
            </a:extLst>
          </p:cNvPr>
          <p:cNvPicPr>
            <a:picLocks noChangeAspect="1"/>
          </p:cNvPicPr>
          <p:nvPr/>
        </p:nvPicPr>
        <p:blipFill>
          <a:blip r:embed="rId4"/>
          <a:stretch>
            <a:fillRect/>
          </a:stretch>
        </p:blipFill>
        <p:spPr>
          <a:xfrm>
            <a:off x="2899040" y="4262820"/>
            <a:ext cx="5296639" cy="838317"/>
          </a:xfrm>
          <a:prstGeom prst="rect">
            <a:avLst/>
          </a:prstGeom>
        </p:spPr>
      </p:pic>
      <p:sp>
        <p:nvSpPr>
          <p:cNvPr id="11" name="CuadroTexto 10">
            <a:extLst>
              <a:ext uri="{FF2B5EF4-FFF2-40B4-BE49-F238E27FC236}">
                <a16:creationId xmlns:a16="http://schemas.microsoft.com/office/drawing/2014/main" id="{E0708B6B-2337-4D16-B073-37B6360EEE73}"/>
              </a:ext>
            </a:extLst>
          </p:cNvPr>
          <p:cNvSpPr txBox="1"/>
          <p:nvPr/>
        </p:nvSpPr>
        <p:spPr>
          <a:xfrm>
            <a:off x="1021140" y="3893488"/>
            <a:ext cx="8778240" cy="369332"/>
          </a:xfrm>
          <a:prstGeom prst="rect">
            <a:avLst/>
          </a:prstGeom>
          <a:noFill/>
        </p:spPr>
        <p:txBody>
          <a:bodyPr wrap="square" rtlCol="0">
            <a:spAutoFit/>
          </a:bodyPr>
          <a:lstStyle/>
          <a:p>
            <a:r>
              <a:rPr lang="es-CO" b="1" dirty="0"/>
              <a:t>Ecuación del porcentaje de error modificada para la permeabilidad del vacío.</a:t>
            </a:r>
          </a:p>
        </p:txBody>
      </p:sp>
    </p:spTree>
    <p:extLst>
      <p:ext uri="{BB962C8B-B14F-4D97-AF65-F5344CB8AC3E}">
        <p14:creationId xmlns:p14="http://schemas.microsoft.com/office/powerpoint/2010/main" val="1964482759"/>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36806989_TF89119559.potx" id="{4478A431-912D-4DBB-B323-F2E9AC154875}" vid="{7AFB722E-4D13-400C-B541-6A9BAFD5823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3E04B51-1D33-4F14-BBD7-79D7D27E2E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AEF1282-A6E9-4912-8AB9-8ED69BF7097D}">
  <ds:schemaRefs>
    <ds:schemaRef ds:uri="http://schemas.microsoft.com/sharepoint/v3/contenttype/forms"/>
  </ds:schemaRefs>
</ds:datastoreItem>
</file>

<file path=customXml/itemProps3.xml><?xml version="1.0" encoding="utf-8"?>
<ds:datastoreItem xmlns:ds="http://schemas.openxmlformats.org/officeDocument/2006/customXml" ds:itemID="{CC24F515-356D-4532-BE08-F6D7771916F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Diseño Facetas</Template>
  <TotalTime>34</TotalTime>
  <Words>381</Words>
  <Application>Microsoft Office PowerPoint</Application>
  <PresentationFormat>Panorámica</PresentationFormat>
  <Paragraphs>20</Paragraphs>
  <Slides>4</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vt:i4>
      </vt:variant>
    </vt:vector>
  </HeadingPairs>
  <TitlesOfParts>
    <vt:vector size="10" baseType="lpstr">
      <vt:lpstr>Arial</vt:lpstr>
      <vt:lpstr>Calibri</vt:lpstr>
      <vt:lpstr>Trebuchet MS</vt:lpstr>
      <vt:lpstr>Wingdings</vt:lpstr>
      <vt:lpstr>Wingdings 3</vt:lpstr>
      <vt:lpstr>Faceta</vt:lpstr>
      <vt:lpstr>Análisis de datos</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datos</dc:title>
  <dc:creator>camilo</dc:creator>
  <cp:lastModifiedBy>camilo</cp:lastModifiedBy>
  <cp:revision>1</cp:revision>
  <dcterms:created xsi:type="dcterms:W3CDTF">2021-10-06T11:33:20Z</dcterms:created>
  <dcterms:modified xsi:type="dcterms:W3CDTF">2021-10-06T12:07:52Z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