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09" r:id="rId1"/>
  </p:sldMasterIdLst>
  <p:notesMasterIdLst>
    <p:notesMasterId r:id="rId29"/>
  </p:notesMasterIdLst>
  <p:sldIdLst>
    <p:sldId id="256" r:id="rId2"/>
    <p:sldId id="302" r:id="rId3"/>
    <p:sldId id="276" r:id="rId4"/>
    <p:sldId id="303" r:id="rId5"/>
    <p:sldId id="304" r:id="rId6"/>
    <p:sldId id="305" r:id="rId7"/>
    <p:sldId id="261" r:id="rId8"/>
    <p:sldId id="278" r:id="rId9"/>
    <p:sldId id="279" r:id="rId10"/>
    <p:sldId id="306" r:id="rId11"/>
    <p:sldId id="297" r:id="rId12"/>
    <p:sldId id="307" r:id="rId13"/>
    <p:sldId id="263" r:id="rId14"/>
    <p:sldId id="311" r:id="rId15"/>
    <p:sldId id="286" r:id="rId16"/>
    <p:sldId id="308" r:id="rId17"/>
    <p:sldId id="309" r:id="rId18"/>
    <p:sldId id="284" r:id="rId19"/>
    <p:sldId id="310" r:id="rId20"/>
    <p:sldId id="281" r:id="rId21"/>
    <p:sldId id="312" r:id="rId22"/>
    <p:sldId id="313" r:id="rId23"/>
    <p:sldId id="316" r:id="rId24"/>
    <p:sldId id="317" r:id="rId25"/>
    <p:sldId id="314" r:id="rId26"/>
    <p:sldId id="315" r:id="rId27"/>
    <p:sldId id="300"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954F"/>
    <a:srgbClr val="99CCFF"/>
    <a:srgbClr val="DEDDD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44"/>
    <p:restoredTop sz="55355" autoAdjust="0"/>
  </p:normalViewPr>
  <p:slideViewPr>
    <p:cSldViewPr snapToGrid="0" snapToObjects="1">
      <p:cViewPr varScale="1">
        <p:scale>
          <a:sx n="46" d="100"/>
          <a:sy n="46" d="100"/>
        </p:scale>
        <p:origin x="2424" y="3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24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252DF-91C0-3040-AB02-944A347F742B}" type="datetimeFigureOut">
              <a:rPr lang="en-US" smtClean="0"/>
              <a:t>8/26/2024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97B65-CA43-EB40-AD3D-EBBD2C1AD034}" type="slidenum">
              <a:rPr lang="en-US" smtClean="0"/>
              <a:t>‹#›</a:t>
            </a:fld>
            <a:endParaRPr lang="en-US"/>
          </a:p>
        </p:txBody>
      </p:sp>
    </p:spTree>
    <p:extLst>
      <p:ext uri="{BB962C8B-B14F-4D97-AF65-F5344CB8AC3E}">
        <p14:creationId xmlns:p14="http://schemas.microsoft.com/office/powerpoint/2010/main" val="215663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1F2328"/>
                </a:solidFill>
                <a:effectLst/>
                <a:highlight>
                  <a:srgbClr val="FFFFFF"/>
                </a:highlight>
                <a:latin typeface="-apple-system"/>
              </a:rPr>
              <a:t>Course has an associated blog about the philosophy of the course, which has been taught here since 2016. Encourage you to check it out but will also talk about it now.</a:t>
            </a:r>
          </a:p>
          <a:p>
            <a:pPr marL="171450" indent="-171450" algn="l">
              <a:buFont typeface="Arial" panose="020B0604020202020204" pitchFamily="34" charset="0"/>
              <a:buChar char="•"/>
            </a:pPr>
            <a:r>
              <a:rPr lang="en-US" b="0" i="0" dirty="0">
                <a:solidFill>
                  <a:srgbClr val="1F2328"/>
                </a:solidFill>
                <a:effectLst/>
                <a:highlight>
                  <a:srgbClr val="FFFFFF"/>
                </a:highlight>
                <a:latin typeface="-apple-system"/>
              </a:rPr>
              <a:t>This course is an argument in the form of a course. The argument is that basically every lawyer can be a better lawyer if they learn rudimentary programming skills. This semester, I think this argument is even more true with the advent of AI. Basic programming skills will actually take you way, way further than they did before AI. I'll talk more about that later.</a:t>
            </a:r>
          </a:p>
        </p:txBody>
      </p:sp>
      <p:sp>
        <p:nvSpPr>
          <p:cNvPr id="4" name="Slide Number Placeholder 3"/>
          <p:cNvSpPr>
            <a:spLocks noGrp="1"/>
          </p:cNvSpPr>
          <p:nvPr>
            <p:ph type="sldNum" sz="quarter" idx="5"/>
          </p:nvPr>
        </p:nvSpPr>
        <p:spPr/>
        <p:txBody>
          <a:bodyPr/>
          <a:lstStyle/>
          <a:p>
            <a:fld id="{67497B65-CA43-EB40-AD3D-EBBD2C1AD034}" type="slidenum">
              <a:rPr lang="en-US" smtClean="0"/>
              <a:t>3</a:t>
            </a:fld>
            <a:endParaRPr lang="en-US"/>
          </a:p>
        </p:txBody>
      </p:sp>
    </p:spTree>
    <p:extLst>
      <p:ext uri="{BB962C8B-B14F-4D97-AF65-F5344CB8AC3E}">
        <p14:creationId xmlns:p14="http://schemas.microsoft.com/office/powerpoint/2010/main" val="4093634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Problem set 1: </a:t>
            </a:r>
            <a:r>
              <a:rPr lang="en-US" sz="3000" dirty="0"/>
              <a:t>Was it hard? Was it </a:t>
            </a:r>
            <a:r>
              <a:rPr lang="en-US" sz="3000" i="1" dirty="0"/>
              <a:t>enjoyable</a:t>
            </a:r>
            <a:r>
              <a:rPr lang="en-US" sz="3000" dirty="0"/>
              <a:t>?</a:t>
            </a:r>
          </a:p>
          <a:p>
            <a:r>
              <a:rPr lang="en-US" sz="3200" dirty="0"/>
              <a:t>Honestly determine whether you are okay with problem sets getting substantially more difficult over the semester.</a:t>
            </a:r>
          </a:p>
          <a:p>
            <a:endParaRPr lang="en-US" dirty="0"/>
          </a:p>
          <a:p>
            <a:pPr marL="0" marR="0">
              <a:lnSpc>
                <a:spcPct val="115000"/>
              </a:lnSpc>
              <a:spcBef>
                <a:spcPts val="0"/>
              </a:spcBef>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Every year, 5-10% of students in this class face fundamental difficulties trying to complete the problem sets. I wish I could identify the characteristics of those people.</a:t>
            </a: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It's not tied to prior experience, intelligence, logical thinking, or undergraduate major.</a:t>
            </a: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I know this because the people who have struggled are all very capable students in other ways, and they are all very different from one another.</a:t>
            </a: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One theory: it's about having the space in your life this semester that permits you to spend an unexpectedly large number of hours in some week on a disastrous problem set without it destroying you.</a:t>
            </a:r>
          </a:p>
          <a:p>
            <a:pPr marL="0" marR="0">
              <a:lnSpc>
                <a:spcPct val="115000"/>
              </a:lnSpc>
              <a:spcBef>
                <a:spcPts val="0"/>
              </a:spcBef>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So if you have a job and very difficult classes and family obligations and you don't know how you'd find many additional hours in an unexpected week to write code, you might reconsider whether this class is for you. There might be one problem set that you find particularly hard for some reason. If you miss it or phone it in, you're going to have a hard time making up for it in the rest of the class, because it's going to be intense.</a:t>
            </a:r>
          </a:p>
          <a:p>
            <a:endParaRPr lang="en-US" dirty="0"/>
          </a:p>
        </p:txBody>
      </p:sp>
      <p:sp>
        <p:nvSpPr>
          <p:cNvPr id="4" name="Slide Number Placeholder 3"/>
          <p:cNvSpPr>
            <a:spLocks noGrp="1"/>
          </p:cNvSpPr>
          <p:nvPr>
            <p:ph type="sldNum" sz="quarter" idx="5"/>
          </p:nvPr>
        </p:nvSpPr>
        <p:spPr/>
        <p:txBody>
          <a:bodyPr/>
          <a:lstStyle/>
          <a:p>
            <a:fld id="{67497B65-CA43-EB40-AD3D-EBBD2C1AD034}" type="slidenum">
              <a:rPr lang="en-US" smtClean="0"/>
              <a:t>15</a:t>
            </a:fld>
            <a:endParaRPr lang="en-US"/>
          </a:p>
        </p:txBody>
      </p:sp>
    </p:spTree>
    <p:extLst>
      <p:ext uri="{BB962C8B-B14F-4D97-AF65-F5344CB8AC3E}">
        <p14:creationId xmlns:p14="http://schemas.microsoft.com/office/powerpoint/2010/main" val="3198527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thing is that coding is very different from writing. Programming goes like this: You want to do a thing! You write code to do a thing. It doesn't work. It has a bug. You have to debug it and figure out why. You spend 10 minutes (or several hours!) figuring out what you're doing wrong. You fix it! You move on. Overall, you spend almost all of your time fixing, and debugging. In this way, it's very different than writing. You have to like this kind of thing! But it's not for everyone. It might feel annoying, frustrating. But for me, for most coders, and for many students in this class, it's a fun and satisfying kind of puzzle solving, with real results.</a:t>
            </a:r>
          </a:p>
          <a:p>
            <a:pPr marL="0" marR="0">
              <a:lnSpc>
                <a:spcPct val="115000"/>
              </a:lnSpc>
              <a:spcBef>
                <a:spcPts val="0"/>
              </a:spcBef>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2. You can't know which problem sets will be most difficult for you conceptually or when you will run into a really challenging bug. At least once this term, you'll spend a lot of hours working your way out of a nasty bug. This can't be avoided, but it places you in a long tradition following what millions of others have done to learn to be a programmer.</a:t>
            </a:r>
          </a:p>
          <a:p>
            <a:r>
              <a:rPr lang="en-US" dirty="0"/>
              <a:t>--</a:t>
            </a:r>
          </a:p>
          <a:p>
            <a:pPr marL="0" marR="0">
              <a:lnSpc>
                <a:spcPct val="115000"/>
              </a:lnSpc>
              <a:spcBef>
                <a:spcPts val="0"/>
              </a:spcBef>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Google is your friend. And when you Google coding questions you will often end up on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StackOverflow</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a website where people can ask and answer questions about programming. And answers get voted up or down. Most questions you ask will be so general that they've been seen by thousands of other intro programming students so will often have tons of votes.</a:t>
            </a:r>
          </a:p>
          <a:p>
            <a:pPr marL="0" marR="0">
              <a:lnSpc>
                <a:spcPct val="115000"/>
              </a:lnSpc>
              <a:spcBef>
                <a:spcPts val="0"/>
              </a:spcBef>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2.  Pretty much every general question you might ask about has been answered on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StackOverflow</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a:t>
            </a:r>
          </a:p>
          <a:p>
            <a:pPr marL="0" marR="0">
              <a:lnSpc>
                <a:spcPct val="115000"/>
              </a:lnSpc>
              <a:spcBef>
                <a:spcPts val="0"/>
              </a:spcBef>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3. You are welcome to use Google,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StackOverflow</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ChatGPT for general questions.</a:t>
            </a:r>
          </a:p>
          <a:p>
            <a:pPr marL="0" marR="0">
              <a:lnSpc>
                <a:spcPct val="115000"/>
              </a:lnSpc>
              <a:spcBef>
                <a:spcPts val="0"/>
              </a:spcBef>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4. You'll often end up at Python documentation, or want to look there. It's very precise. But it also might be overly concise. But might not be what you want because there might be jargon, and it won't hold your hand. But still useful.</a:t>
            </a:r>
          </a:p>
          <a:p>
            <a:endParaRPr lang="en-US" dirty="0"/>
          </a:p>
        </p:txBody>
      </p:sp>
      <p:sp>
        <p:nvSpPr>
          <p:cNvPr id="4" name="Slide Number Placeholder 3"/>
          <p:cNvSpPr>
            <a:spLocks noGrp="1"/>
          </p:cNvSpPr>
          <p:nvPr>
            <p:ph type="sldNum" sz="quarter" idx="5"/>
          </p:nvPr>
        </p:nvSpPr>
        <p:spPr/>
        <p:txBody>
          <a:bodyPr/>
          <a:lstStyle/>
          <a:p>
            <a:fld id="{67497B65-CA43-EB40-AD3D-EBBD2C1AD034}" type="slidenum">
              <a:rPr lang="en-US" smtClean="0"/>
              <a:t>16</a:t>
            </a:fld>
            <a:endParaRPr lang="en-US"/>
          </a:p>
        </p:txBody>
      </p:sp>
    </p:spTree>
    <p:extLst>
      <p:ext uri="{BB962C8B-B14F-4D97-AF65-F5344CB8AC3E}">
        <p14:creationId xmlns:p14="http://schemas.microsoft.com/office/powerpoint/2010/main" val="893612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is a version control system that helps you track changes in your code, manage different versions of your projects, and collaborate with others. It's a powerful tool for managing code development locally on your machine. GitHub, on the other hand, is an online platform that hosts Git repositories, making it easier to share your projects with others and collaborate remotely.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GitHub is the industry standard for version control and collaboration, and we're intentionally using it as the infrastructure for this course because learning to navigate and utilize GitHub is a valuable skill in itself.</a:t>
            </a:r>
          </a:p>
        </p:txBody>
      </p:sp>
      <p:sp>
        <p:nvSpPr>
          <p:cNvPr id="4" name="Slide Number Placeholder 3"/>
          <p:cNvSpPr>
            <a:spLocks noGrp="1"/>
          </p:cNvSpPr>
          <p:nvPr>
            <p:ph type="sldNum" sz="quarter" idx="5"/>
          </p:nvPr>
        </p:nvSpPr>
        <p:spPr/>
        <p:txBody>
          <a:bodyPr/>
          <a:lstStyle/>
          <a:p>
            <a:fld id="{67497B65-CA43-EB40-AD3D-EBBD2C1AD034}" type="slidenum">
              <a:rPr lang="en-US" smtClean="0"/>
              <a:t>22</a:t>
            </a:fld>
            <a:endParaRPr lang="en-US"/>
          </a:p>
        </p:txBody>
      </p:sp>
    </p:spTree>
    <p:extLst>
      <p:ext uri="{BB962C8B-B14F-4D97-AF65-F5344CB8AC3E}">
        <p14:creationId xmlns:p14="http://schemas.microsoft.com/office/powerpoint/2010/main" val="1588864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purposes of this course, you don't really need to worry too much about the difference between Git and GitHub. We'll be using GitHub to manage and submit your assignments, so you can focus on the essential tasks without getting bogged down by the nuances of local Git usage. So let’s do away with that row for now. </a:t>
            </a:r>
          </a:p>
        </p:txBody>
      </p:sp>
      <p:sp>
        <p:nvSpPr>
          <p:cNvPr id="4" name="Slide Number Placeholder 3"/>
          <p:cNvSpPr>
            <a:spLocks noGrp="1"/>
          </p:cNvSpPr>
          <p:nvPr>
            <p:ph type="sldNum" sz="quarter" idx="5"/>
          </p:nvPr>
        </p:nvSpPr>
        <p:spPr/>
        <p:txBody>
          <a:bodyPr/>
          <a:lstStyle/>
          <a:p>
            <a:fld id="{67497B65-CA43-EB40-AD3D-EBBD2C1AD034}" type="slidenum">
              <a:rPr lang="en-US" smtClean="0"/>
              <a:t>23</a:t>
            </a:fld>
            <a:endParaRPr lang="en-US"/>
          </a:p>
        </p:txBody>
      </p:sp>
    </p:spTree>
    <p:extLst>
      <p:ext uri="{BB962C8B-B14F-4D97-AF65-F5344CB8AC3E}">
        <p14:creationId xmlns:p14="http://schemas.microsoft.com/office/powerpoint/2010/main" val="2476716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497B65-CA43-EB40-AD3D-EBBD2C1AD034}" type="slidenum">
              <a:rPr lang="en-US" smtClean="0"/>
              <a:t>24</a:t>
            </a:fld>
            <a:endParaRPr lang="en-US"/>
          </a:p>
        </p:txBody>
      </p:sp>
    </p:spTree>
    <p:extLst>
      <p:ext uri="{BB962C8B-B14F-4D97-AF65-F5344CB8AC3E}">
        <p14:creationId xmlns:p14="http://schemas.microsoft.com/office/powerpoint/2010/main" val="4120371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None/>
            </a:pPr>
            <a:r>
              <a:rPr lang="en-US" b="1" dirty="0"/>
              <a:t>GitHub Classroom:</a:t>
            </a:r>
          </a:p>
          <a:p>
            <a:pPr>
              <a:buFont typeface="+mj-lt"/>
              <a:buNone/>
            </a:pPr>
            <a:r>
              <a:rPr lang="en-US" dirty="0"/>
              <a:t>GitHub Classroom is an extension of GitHub tailored specifically for educational purposes. We'll be using GitHub Classroom to manage and submit all your assignments. You can find a link to each problem set on the syllabus. If you click into future problem sets right now, they’ll be empty. We’ll populate them just after each lecture. </a:t>
            </a:r>
          </a:p>
          <a:p>
            <a:pPr>
              <a:buFont typeface="+mj-lt"/>
              <a:buNone/>
            </a:pPr>
            <a:endParaRPr lang="en-US" b="1" dirty="0"/>
          </a:p>
          <a:p>
            <a:pPr>
              <a:buFont typeface="+mj-lt"/>
              <a:buNone/>
            </a:pPr>
            <a:r>
              <a:rPr lang="en-US" b="1" dirty="0"/>
              <a:t>GitHub </a:t>
            </a:r>
            <a:r>
              <a:rPr lang="en-US" b="1" dirty="0" err="1"/>
              <a:t>Codespaces</a:t>
            </a:r>
            <a:r>
              <a:rPr lang="en-US" b="1" dirty="0"/>
              <a:t>:</a:t>
            </a:r>
          </a:p>
          <a:p>
            <a:pPr>
              <a:buFont typeface="+mj-lt"/>
              <a:buNone/>
            </a:pPr>
            <a:r>
              <a:rPr lang="en-US" dirty="0"/>
              <a:t>GitHub </a:t>
            </a:r>
            <a:r>
              <a:rPr lang="en-US" dirty="0" err="1"/>
              <a:t>Codespaces</a:t>
            </a:r>
            <a:r>
              <a:rPr lang="en-US" dirty="0"/>
              <a:t> provides cloud-based development environments that are pre-configured with all the tools you need for coding. This means you can start coding right away without worrying about setting up your development environment on your local machine. This is far from the only way to code. But it integrates easily with GitHub and has a lower barrier-to-entry than many alternatives. </a:t>
            </a:r>
          </a:p>
        </p:txBody>
      </p:sp>
      <p:sp>
        <p:nvSpPr>
          <p:cNvPr id="4" name="Slide Number Placeholder 3"/>
          <p:cNvSpPr>
            <a:spLocks noGrp="1"/>
          </p:cNvSpPr>
          <p:nvPr>
            <p:ph type="sldNum" sz="quarter" idx="5"/>
          </p:nvPr>
        </p:nvSpPr>
        <p:spPr/>
        <p:txBody>
          <a:bodyPr/>
          <a:lstStyle/>
          <a:p>
            <a:fld id="{67497B65-CA43-EB40-AD3D-EBBD2C1AD034}" type="slidenum">
              <a:rPr lang="en-US" smtClean="0"/>
              <a:t>25</a:t>
            </a:fld>
            <a:endParaRPr lang="en-US"/>
          </a:p>
        </p:txBody>
      </p:sp>
    </p:spTree>
    <p:extLst>
      <p:ext uri="{BB962C8B-B14F-4D97-AF65-F5344CB8AC3E}">
        <p14:creationId xmlns:p14="http://schemas.microsoft.com/office/powerpoint/2010/main" val="4154887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None/>
            </a:pPr>
            <a:endParaRPr lang="en-US" dirty="0"/>
          </a:p>
        </p:txBody>
      </p:sp>
      <p:sp>
        <p:nvSpPr>
          <p:cNvPr id="4" name="Slide Number Placeholder 3"/>
          <p:cNvSpPr>
            <a:spLocks noGrp="1"/>
          </p:cNvSpPr>
          <p:nvPr>
            <p:ph type="sldNum" sz="quarter" idx="5"/>
          </p:nvPr>
        </p:nvSpPr>
        <p:spPr/>
        <p:txBody>
          <a:bodyPr/>
          <a:lstStyle/>
          <a:p>
            <a:fld id="{67497B65-CA43-EB40-AD3D-EBBD2C1AD034}" type="slidenum">
              <a:rPr lang="en-US" smtClean="0"/>
              <a:t>26</a:t>
            </a:fld>
            <a:endParaRPr lang="en-US"/>
          </a:p>
        </p:txBody>
      </p:sp>
    </p:spTree>
    <p:extLst>
      <p:ext uri="{BB962C8B-B14F-4D97-AF65-F5344CB8AC3E}">
        <p14:creationId xmlns:p14="http://schemas.microsoft.com/office/powerpoint/2010/main" val="1408485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497B65-CA43-EB40-AD3D-EBBD2C1AD034}" type="slidenum">
              <a:rPr lang="en-US" smtClean="0"/>
              <a:t>27</a:t>
            </a:fld>
            <a:endParaRPr lang="en-US"/>
          </a:p>
        </p:txBody>
      </p:sp>
    </p:spTree>
    <p:extLst>
      <p:ext uri="{BB962C8B-B14F-4D97-AF65-F5344CB8AC3E}">
        <p14:creationId xmlns:p14="http://schemas.microsoft.com/office/powerpoint/2010/main" val="4125200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1F2328"/>
                </a:solidFill>
                <a:effectLst/>
                <a:highlight>
                  <a:srgbClr val="FFFFFF"/>
                </a:highlight>
                <a:latin typeface="-apple-system"/>
              </a:rPr>
              <a:t>So a little more on the philosophy here. A big part of being a lawyer is processing information. Lots of text: cases, statutes, contracts. But increasingly: accounting data, scientific data, government reports. But most lawyers don't have a very modern set of tools for the job. Knowing how to code is going to help you process more information faster and better. And it will make your life more enjoyable!</a:t>
            </a:r>
          </a:p>
          <a:p>
            <a:pPr algn="l">
              <a:buFont typeface="+mj-lt"/>
              <a:buNone/>
            </a:pPr>
            <a:endParaRPr lang="en-US" b="0" i="0" dirty="0">
              <a:solidFill>
                <a:srgbClr val="1F2328"/>
              </a:solidFill>
              <a:effectLst/>
              <a:highlight>
                <a:srgbClr val="FFFFFF"/>
              </a:highlight>
              <a:latin typeface="-apple-system"/>
            </a:endParaRPr>
          </a:p>
          <a:p>
            <a:pPr algn="l">
              <a:buFont typeface="+mj-lt"/>
              <a:buNone/>
            </a:pPr>
            <a:r>
              <a:rPr lang="en-US" b="0" i="0" dirty="0">
                <a:solidFill>
                  <a:srgbClr val="1F2328"/>
                </a:solidFill>
                <a:effectLst/>
                <a:highlight>
                  <a:srgbClr val="FFFFFF"/>
                </a:highlight>
                <a:latin typeface="-apple-system"/>
              </a:rPr>
              <a:t>Essentially, we argue that programming is a legal skill just like legal writing and legal research. It's going to allow you to do three things:</a:t>
            </a:r>
          </a:p>
          <a:p>
            <a:pPr marL="171450" indent="-171450" algn="l">
              <a:buFont typeface="Arial" panose="020B0604020202020204" pitchFamily="34" charset="0"/>
              <a:buChar char="•"/>
            </a:pPr>
            <a:r>
              <a:rPr lang="en-US" b="0" i="0" dirty="0">
                <a:solidFill>
                  <a:srgbClr val="1F2328"/>
                </a:solidFill>
                <a:effectLst/>
                <a:highlight>
                  <a:srgbClr val="FFFFFF"/>
                </a:highlight>
                <a:latin typeface="-apple-system"/>
              </a:rPr>
              <a:t>Automate the boring stuff. There are so many tasks that are dull and laborious. Taking this class will allow you to see what parts of that can be automated, which will be more efficient, and also hopefully more accurate.</a:t>
            </a:r>
          </a:p>
          <a:p>
            <a:pPr marL="171450" indent="-171450" algn="l">
              <a:buFont typeface="Arial" panose="020B0604020202020204" pitchFamily="34" charset="0"/>
              <a:buChar char="•"/>
            </a:pPr>
            <a:r>
              <a:rPr lang="en-US" b="0" i="0" dirty="0">
                <a:solidFill>
                  <a:srgbClr val="1F2328"/>
                </a:solidFill>
                <a:effectLst/>
                <a:highlight>
                  <a:srgbClr val="FFFFFF"/>
                </a:highlight>
                <a:latin typeface="-apple-system"/>
              </a:rPr>
              <a:t>You can work at scale. Knowing how to program will allow you to scale up the amount of work you can accomplish.</a:t>
            </a:r>
          </a:p>
          <a:p>
            <a:pPr marL="171450" indent="-171450" algn="l">
              <a:buFont typeface="Arial" panose="020B0604020202020204" pitchFamily="34" charset="0"/>
              <a:buChar char="•"/>
            </a:pPr>
            <a:r>
              <a:rPr lang="en-US" b="0" i="0" dirty="0">
                <a:solidFill>
                  <a:srgbClr val="1F2328"/>
                </a:solidFill>
                <a:effectLst/>
                <a:highlight>
                  <a:srgbClr val="FFFFFF"/>
                </a:highlight>
                <a:latin typeface="-apple-system"/>
              </a:rPr>
              <a:t>Hopefully, you'll have fun! When I'm confronted with a boring task, thinking about how to program it completely transforms the task from something I'm dreading into an interesting puzzle. And then the task becomes far more enjoyable. If you like games or puzzles, I think you'll feel the same way. I hope you find the problem sets in this course a fun example of how enjoyable programming can be.</a:t>
            </a:r>
          </a:p>
          <a:p>
            <a:pPr marL="0" indent="0" algn="l">
              <a:buFont typeface="Arial" panose="020B0604020202020204" pitchFamily="34" charset="0"/>
              <a:buNone/>
            </a:pPr>
            <a:endParaRPr lang="en-US" b="0" i="0" dirty="0">
              <a:solidFill>
                <a:srgbClr val="1F2328"/>
              </a:solidFill>
              <a:effectLst/>
              <a:highlight>
                <a:srgbClr val="FFFFFF"/>
              </a:highlight>
              <a:latin typeface="-apple-system"/>
            </a:endParaRPr>
          </a:p>
          <a:p>
            <a:pPr marL="0" indent="0" algn="l">
              <a:buFont typeface="Arial" panose="020B0604020202020204" pitchFamily="34" charset="0"/>
              <a:buNone/>
            </a:pPr>
            <a:r>
              <a:rPr lang="en-US" b="0" i="0" dirty="0">
                <a:solidFill>
                  <a:srgbClr val="1F2328"/>
                </a:solidFill>
                <a:effectLst/>
                <a:highlight>
                  <a:srgbClr val="FFFFFF"/>
                </a:highlight>
                <a:latin typeface="-apple-system"/>
              </a:rPr>
              <a:t>You're going to learn the core elements of the Python programming language.</a:t>
            </a:r>
          </a:p>
          <a:p>
            <a:pPr marL="742950" lvl="1" indent="-285750" algn="l">
              <a:buFont typeface="+mj-lt"/>
              <a:buAutoNum type="arabicPeriod"/>
            </a:pPr>
            <a:r>
              <a:rPr lang="en-US" b="0" i="0" dirty="0">
                <a:solidFill>
                  <a:srgbClr val="1F2328"/>
                </a:solidFill>
                <a:effectLst/>
                <a:highlight>
                  <a:srgbClr val="FFFFFF"/>
                </a:highlight>
                <a:latin typeface="-apple-system"/>
              </a:rPr>
              <a:t>You'll learn everything you need to be a proficient computer programmer.</a:t>
            </a:r>
          </a:p>
          <a:p>
            <a:pPr marL="742950" lvl="1" indent="-285750" algn="l">
              <a:buFont typeface="+mj-lt"/>
              <a:buAutoNum type="arabicPeriod"/>
            </a:pPr>
            <a:r>
              <a:rPr lang="en-US" b="0" i="0" dirty="0">
                <a:solidFill>
                  <a:srgbClr val="1F2328"/>
                </a:solidFill>
                <a:effectLst/>
                <a:highlight>
                  <a:srgbClr val="FFFFFF"/>
                </a:highlight>
                <a:latin typeface="-apple-system"/>
              </a:rPr>
              <a:t>We will mostly focus on the parts of Python that are common to every programming language, so you'll have an easy time learning new ones.</a:t>
            </a:r>
          </a:p>
          <a:p>
            <a:pPr marL="742950" lvl="1" indent="-285750" algn="l">
              <a:buFont typeface="+mj-lt"/>
              <a:buAutoNum type="arabicPeriod"/>
            </a:pPr>
            <a:r>
              <a:rPr lang="en-US" b="0" i="0" dirty="0">
                <a:solidFill>
                  <a:srgbClr val="1F2328"/>
                </a:solidFill>
                <a:effectLst/>
                <a:highlight>
                  <a:srgbClr val="FFFFFF"/>
                </a:highlight>
                <a:latin typeface="-apple-system"/>
              </a:rPr>
              <a:t>In short, the programming skill set we hope to teach will be transferrable. You're learning programming, not just learning Python.</a:t>
            </a:r>
          </a:p>
        </p:txBody>
      </p:sp>
      <p:sp>
        <p:nvSpPr>
          <p:cNvPr id="4" name="Slide Number Placeholder 3"/>
          <p:cNvSpPr>
            <a:spLocks noGrp="1"/>
          </p:cNvSpPr>
          <p:nvPr>
            <p:ph type="sldNum" sz="quarter" idx="5"/>
          </p:nvPr>
        </p:nvSpPr>
        <p:spPr/>
        <p:txBody>
          <a:bodyPr/>
          <a:lstStyle/>
          <a:p>
            <a:fld id="{67497B65-CA43-EB40-AD3D-EBBD2C1AD034}" type="slidenum">
              <a:rPr lang="en-US" smtClean="0"/>
              <a:t>4</a:t>
            </a:fld>
            <a:endParaRPr lang="en-US"/>
          </a:p>
        </p:txBody>
      </p:sp>
    </p:spTree>
    <p:extLst>
      <p:ext uri="{BB962C8B-B14F-4D97-AF65-F5344CB8AC3E}">
        <p14:creationId xmlns:p14="http://schemas.microsoft.com/office/powerpoint/2010/main" val="1600016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course, you should be more efficient in a wide variety of legal tasks:</a:t>
            </a:r>
          </a:p>
          <a:p>
            <a:pPr marL="228600" lvl="0" indent="-228600" algn="l">
              <a:buFont typeface="+mj-lt"/>
              <a:buAutoNum type="arabicPeriod"/>
            </a:pPr>
            <a:r>
              <a:rPr lang="en-US" b="0" i="0" dirty="0">
                <a:solidFill>
                  <a:srgbClr val="1F2328"/>
                </a:solidFill>
                <a:effectLst/>
                <a:highlight>
                  <a:srgbClr val="FFFFFF"/>
                </a:highlight>
                <a:latin typeface="-apple-system"/>
              </a:rPr>
              <a:t>You should be able to mine large piles of text documents (like every Supreme Court opinion ever written) to extract information most relevant to you</a:t>
            </a:r>
          </a:p>
          <a:p>
            <a:pPr marL="228600" lvl="0" indent="-228600" algn="l">
              <a:buFont typeface="+mj-lt"/>
              <a:buAutoNum type="arabicPeriod"/>
            </a:pPr>
            <a:r>
              <a:rPr lang="en-US" b="0" i="0" dirty="0">
                <a:solidFill>
                  <a:srgbClr val="1F2328"/>
                </a:solidFill>
                <a:effectLst/>
                <a:highlight>
                  <a:srgbClr val="FFFFFF"/>
                </a:highlight>
                <a:latin typeface="-apple-system"/>
              </a:rPr>
              <a:t>Manipulating PDFs, Excel spreadsheets, and other kinds of documents programmatically.</a:t>
            </a:r>
          </a:p>
          <a:p>
            <a:pPr marL="228600" lvl="0" indent="-228600" algn="l">
              <a:buFont typeface="+mj-lt"/>
              <a:buAutoNum type="arabicPeriod"/>
            </a:pPr>
            <a:r>
              <a:rPr lang="en-US" b="0" i="0" dirty="0">
                <a:solidFill>
                  <a:srgbClr val="1F2328"/>
                </a:solidFill>
                <a:effectLst/>
                <a:highlight>
                  <a:srgbClr val="FFFFFF"/>
                </a:highlight>
                <a:latin typeface="-apple-system"/>
              </a:rPr>
              <a:t>Managing and processing files on your computer.</a:t>
            </a:r>
          </a:p>
          <a:p>
            <a:pPr marL="228600" lvl="0" indent="-228600" algn="l">
              <a:buFont typeface="+mj-lt"/>
              <a:buAutoNum type="arabicPeriod"/>
            </a:pPr>
            <a:r>
              <a:rPr lang="en-US" b="0" i="0" dirty="0">
                <a:solidFill>
                  <a:srgbClr val="1F2328"/>
                </a:solidFill>
                <a:effectLst/>
                <a:highlight>
                  <a:srgbClr val="FFFFFF"/>
                </a:highlight>
                <a:latin typeface="-apple-system"/>
              </a:rPr>
              <a:t>Accessing data from government agencies or start-up companies using APIs.</a:t>
            </a:r>
          </a:p>
          <a:p>
            <a:pPr marL="228600" lvl="0" indent="-228600" algn="l">
              <a:buFont typeface="+mj-lt"/>
              <a:buAutoNum type="arabicPeriod"/>
            </a:pPr>
            <a:r>
              <a:rPr lang="en-US" b="0" i="0" dirty="0">
                <a:solidFill>
                  <a:srgbClr val="1F2328"/>
                </a:solidFill>
                <a:effectLst/>
                <a:highlight>
                  <a:srgbClr val="FFFFFF"/>
                </a:highlight>
                <a:latin typeface="-apple-system"/>
              </a:rPr>
              <a:t>Using APIs to control online accounts (think Twitter bots)</a:t>
            </a:r>
          </a:p>
          <a:p>
            <a:pPr marL="228600" lvl="0" indent="-228600" algn="l">
              <a:buFont typeface="+mj-lt"/>
              <a:buAutoNum type="arabicPeriod"/>
            </a:pPr>
            <a:r>
              <a:rPr lang="en-US" b="0" i="0" dirty="0">
                <a:solidFill>
                  <a:srgbClr val="1F2328"/>
                </a:solidFill>
                <a:effectLst/>
                <a:highlight>
                  <a:srgbClr val="FFFFFF"/>
                </a:highlight>
                <a:latin typeface="-apple-system"/>
              </a:rPr>
              <a:t>Scraping useful content off of websites into data you can store and process.</a:t>
            </a:r>
          </a:p>
          <a:p>
            <a:pPr marL="228600" lvl="0" indent="-228600" algn="l">
              <a:buFont typeface="+mj-lt"/>
              <a:buAutoNum type="arabicPeriod"/>
            </a:pPr>
            <a:r>
              <a:rPr lang="en-US" b="0" i="0" dirty="0">
                <a:solidFill>
                  <a:srgbClr val="1F2328"/>
                </a:solidFill>
                <a:effectLst/>
                <a:highlight>
                  <a:srgbClr val="FFFFFF"/>
                </a:highlight>
                <a:latin typeface="-apple-system"/>
              </a:rPr>
              <a:t>Knowing how to work with AI to do... anything?!</a:t>
            </a:r>
          </a:p>
          <a:p>
            <a:pPr marL="0" lvl="0" indent="0" algn="l">
              <a:buFont typeface="+mj-lt"/>
              <a:buNone/>
            </a:pPr>
            <a:endParaRPr lang="en-US" b="0" i="0" dirty="0">
              <a:solidFill>
                <a:srgbClr val="1F2328"/>
              </a:solidFill>
              <a:effectLst/>
              <a:highlight>
                <a:srgbClr val="FFFFFF"/>
              </a:highlight>
              <a:latin typeface="-apple-system"/>
            </a:endParaRPr>
          </a:p>
          <a:p>
            <a:pPr marL="0" lvl="0" indent="0" algn="l">
              <a:buFont typeface="+mj-lt"/>
              <a:buNone/>
            </a:pPr>
            <a:r>
              <a:rPr lang="en-US" b="0" i="0" dirty="0">
                <a:solidFill>
                  <a:srgbClr val="1F2328"/>
                </a:solidFill>
                <a:effectLst/>
                <a:highlight>
                  <a:srgbClr val="FFFFFF"/>
                </a:highlight>
                <a:latin typeface="-apple-system"/>
              </a:rPr>
              <a:t>We firmly believe that you can put programming to work in your day-to-day lawyering, and this course is our way of proving it.</a:t>
            </a:r>
          </a:p>
          <a:p>
            <a:endParaRPr lang="en-US" dirty="0"/>
          </a:p>
          <a:p>
            <a:endParaRPr lang="en-US" dirty="0"/>
          </a:p>
          <a:p>
            <a:r>
              <a:rPr lang="en-US" dirty="0"/>
              <a:t>www.cp4l.org/post/side-effect-benefits/</a:t>
            </a:r>
          </a:p>
        </p:txBody>
      </p:sp>
      <p:sp>
        <p:nvSpPr>
          <p:cNvPr id="4" name="Slide Number Placeholder 3"/>
          <p:cNvSpPr>
            <a:spLocks noGrp="1"/>
          </p:cNvSpPr>
          <p:nvPr>
            <p:ph type="sldNum" sz="quarter" idx="5"/>
          </p:nvPr>
        </p:nvSpPr>
        <p:spPr/>
        <p:txBody>
          <a:bodyPr/>
          <a:lstStyle/>
          <a:p>
            <a:fld id="{67497B65-CA43-EB40-AD3D-EBBD2C1AD034}" type="slidenum">
              <a:rPr lang="en-US" smtClean="0"/>
              <a:t>5</a:t>
            </a:fld>
            <a:endParaRPr lang="en-US"/>
          </a:p>
        </p:txBody>
      </p:sp>
    </p:spTree>
    <p:extLst>
      <p:ext uri="{BB962C8B-B14F-4D97-AF65-F5344CB8AC3E}">
        <p14:creationId xmlns:p14="http://schemas.microsoft.com/office/powerpoint/2010/main" val="3984160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1F2328"/>
                </a:solidFill>
                <a:effectLst/>
                <a:highlight>
                  <a:srgbClr val="FFFFFF"/>
                </a:highlight>
                <a:latin typeface="-apple-system"/>
              </a:rPr>
              <a:t>This is not a class on the law. Again, I am not a lawyer. Hopefully I can learn some law from you all!</a:t>
            </a:r>
          </a:p>
          <a:p>
            <a:pPr algn="l">
              <a:buFont typeface="+mj-lt"/>
              <a:buNone/>
            </a:pPr>
            <a:endParaRPr lang="en-US" b="0" i="0" dirty="0">
              <a:solidFill>
                <a:srgbClr val="1F2328"/>
              </a:solidFill>
              <a:effectLst/>
              <a:highlight>
                <a:srgbClr val="FFFFFF"/>
              </a:highlight>
              <a:latin typeface="-apple-system"/>
            </a:endParaRPr>
          </a:p>
          <a:p>
            <a:pPr algn="l">
              <a:buFont typeface="+mj-lt"/>
              <a:buNone/>
            </a:pPr>
            <a:r>
              <a:rPr lang="en-US" b="0" i="0" dirty="0">
                <a:solidFill>
                  <a:srgbClr val="1F2328"/>
                </a:solidFill>
                <a:effectLst/>
                <a:highlight>
                  <a:srgbClr val="FFFFFF"/>
                </a:highlight>
                <a:latin typeface="-apple-system"/>
              </a:rPr>
              <a:t>First and foremost, this is a technical skills class that has law applications. In terms of core material, it's not very different from an accelerated CS 101 class or even an AP Computer Science course. We will bring in legal applications as often as possible but this isn't a class on technology law or policy.</a:t>
            </a:r>
          </a:p>
          <a:p>
            <a:pPr algn="l">
              <a:buFont typeface="+mj-lt"/>
              <a:buNone/>
            </a:pPr>
            <a:endParaRPr lang="en-US" b="0" i="0" dirty="0">
              <a:solidFill>
                <a:srgbClr val="1F2328"/>
              </a:solidFill>
              <a:effectLst/>
              <a:highlight>
                <a:srgbClr val="FFFFFF"/>
              </a:highlight>
              <a:latin typeface="-apple-system"/>
            </a:endParaRPr>
          </a:p>
          <a:p>
            <a:pPr algn="l">
              <a:buFont typeface="+mj-lt"/>
              <a:buNone/>
            </a:pPr>
            <a:r>
              <a:rPr lang="en-US" b="0" i="0" dirty="0">
                <a:solidFill>
                  <a:srgbClr val="1F2328"/>
                </a:solidFill>
                <a:effectLst/>
                <a:highlight>
                  <a:srgbClr val="FFFFFF"/>
                </a:highlight>
                <a:latin typeface="-apple-system"/>
              </a:rPr>
              <a:t>This is not a class on cybersecurity, the Internet, or any other specific technology. This class is a great jumping off point for exploring those topics, and might make you more fluent on some of these--and I would love to talk about these topics with you outside of class--but we do not focus on them in this class, and this class is suitable for anyone regardless of what areas of law they want to pursue.</a:t>
            </a:r>
          </a:p>
          <a:p>
            <a:pPr algn="l">
              <a:buFont typeface="+mj-lt"/>
              <a:buNone/>
            </a:pPr>
            <a:endParaRPr lang="en-US" b="0" i="0" dirty="0">
              <a:solidFill>
                <a:srgbClr val="1F2328"/>
              </a:solidFill>
              <a:effectLst/>
              <a:highlight>
                <a:srgbClr val="FFFFFF"/>
              </a:highlight>
              <a:latin typeface="-apple-system"/>
            </a:endParaRPr>
          </a:p>
          <a:p>
            <a:pPr algn="l">
              <a:buFont typeface="+mj-lt"/>
              <a:buNone/>
            </a:pPr>
            <a:r>
              <a:rPr lang="en-US" b="0" i="0" dirty="0">
                <a:solidFill>
                  <a:srgbClr val="1F2328"/>
                </a:solidFill>
                <a:effectLst/>
                <a:highlight>
                  <a:srgbClr val="FFFFFF"/>
                </a:highlight>
                <a:latin typeface="-apple-system"/>
              </a:rPr>
              <a:t>This is not a math-heavy class, which makes it distinctive from other CS classes. Our focus is on programming as a practical skill. Any math that comes up will be extremely rudimentary.</a:t>
            </a:r>
          </a:p>
          <a:p>
            <a:pPr algn="l">
              <a:buFont typeface="+mj-lt"/>
              <a:buAutoNum type="arabicPeriod"/>
            </a:pPr>
            <a:endParaRPr lang="en-US" b="0" i="0" dirty="0">
              <a:solidFill>
                <a:srgbClr val="1F2328"/>
              </a:solidFill>
              <a:effectLst/>
              <a:highlight>
                <a:srgbClr val="FFFFFF"/>
              </a:highlight>
              <a:latin typeface="-apple-system"/>
            </a:endParaRPr>
          </a:p>
          <a:p>
            <a:pPr algn="l">
              <a:buFont typeface="+mj-lt"/>
              <a:buNone/>
            </a:pPr>
            <a:r>
              <a:rPr lang="en-US" b="0" i="0" dirty="0">
                <a:solidFill>
                  <a:srgbClr val="1F2328"/>
                </a:solidFill>
                <a:effectLst/>
                <a:highlight>
                  <a:srgbClr val="FFFFFF"/>
                </a:highlight>
                <a:latin typeface="-apple-system"/>
              </a:rPr>
              <a:t>This is going to be a highly accelerated class. So you won't learn everything that you think might be part of a core CS class. </a:t>
            </a:r>
            <a:endParaRPr lang="en-US" dirty="0"/>
          </a:p>
        </p:txBody>
      </p:sp>
      <p:sp>
        <p:nvSpPr>
          <p:cNvPr id="4" name="Slide Number Placeholder 3"/>
          <p:cNvSpPr>
            <a:spLocks noGrp="1"/>
          </p:cNvSpPr>
          <p:nvPr>
            <p:ph type="sldNum" sz="quarter" idx="5"/>
          </p:nvPr>
        </p:nvSpPr>
        <p:spPr/>
        <p:txBody>
          <a:bodyPr/>
          <a:lstStyle/>
          <a:p>
            <a:fld id="{67497B65-CA43-EB40-AD3D-EBBD2C1AD034}" type="slidenum">
              <a:rPr lang="en-US" smtClean="0"/>
              <a:t>6</a:t>
            </a:fld>
            <a:endParaRPr lang="en-US"/>
          </a:p>
        </p:txBody>
      </p:sp>
    </p:spTree>
    <p:extLst>
      <p:ext uri="{BB962C8B-B14F-4D97-AF65-F5344CB8AC3E}">
        <p14:creationId xmlns:p14="http://schemas.microsoft.com/office/powerpoint/2010/main" val="1436097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1F2328"/>
                </a:solidFill>
                <a:effectLst/>
                <a:highlight>
                  <a:srgbClr val="FFFFFF"/>
                </a:highlight>
                <a:latin typeface="-apple-system"/>
              </a:rPr>
              <a:t>If you have taken a programming class in college or if you have mastered a programming language on your own, you are not eligible for this course. A few of you have come to us because you weren't sure if your experience counted... you took a class a long time ago... thanks! If there's anyone else who is wondering about that, please come talk to me after the class!</a:t>
            </a:r>
          </a:p>
          <a:p>
            <a:pPr marL="171450" indent="-171450" algn="l">
              <a:buFont typeface="Arial" panose="020B0604020202020204" pitchFamily="34" charset="0"/>
              <a:buChar char="•"/>
            </a:pPr>
            <a:r>
              <a:rPr lang="en-US" b="0" i="0" dirty="0">
                <a:solidFill>
                  <a:srgbClr val="1F2328"/>
                </a:solidFill>
                <a:effectLst/>
                <a:highlight>
                  <a:srgbClr val="FFFFFF"/>
                </a:highlight>
                <a:latin typeface="-apple-system"/>
              </a:rPr>
              <a:t>There is usually a waiting list of people trying to get into this course, and we want to give as many spots as possible to novice programmers who have the most to gain.</a:t>
            </a:r>
          </a:p>
        </p:txBody>
      </p:sp>
      <p:sp>
        <p:nvSpPr>
          <p:cNvPr id="4" name="Slide Number Placeholder 3"/>
          <p:cNvSpPr>
            <a:spLocks noGrp="1"/>
          </p:cNvSpPr>
          <p:nvPr>
            <p:ph type="sldNum" sz="quarter" idx="5"/>
          </p:nvPr>
        </p:nvSpPr>
        <p:spPr/>
        <p:txBody>
          <a:bodyPr/>
          <a:lstStyle/>
          <a:p>
            <a:fld id="{67497B65-CA43-EB40-AD3D-EBBD2C1AD034}" type="slidenum">
              <a:rPr lang="en-US" smtClean="0"/>
              <a:t>7</a:t>
            </a:fld>
            <a:endParaRPr lang="en-US"/>
          </a:p>
        </p:txBody>
      </p:sp>
    </p:spTree>
    <p:extLst>
      <p:ext uri="{BB962C8B-B14F-4D97-AF65-F5344CB8AC3E}">
        <p14:creationId xmlns:p14="http://schemas.microsoft.com/office/powerpoint/2010/main" val="3900305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1F2328"/>
                </a:solidFill>
                <a:effectLst/>
                <a:highlight>
                  <a:srgbClr val="FFFFFF"/>
                </a:highlight>
                <a:latin typeface="-apple-system"/>
              </a:rPr>
              <a:t>If you're on the waitlist, go to lab on Wednesday. If you don't go to a lab, you will not get admitted off the waitlist.</a:t>
            </a:r>
          </a:p>
          <a:p>
            <a:pPr algn="l">
              <a:buFont typeface="+mj-lt"/>
              <a:buNone/>
            </a:pPr>
            <a:r>
              <a:rPr lang="en-US" b="0" i="0" dirty="0">
                <a:solidFill>
                  <a:srgbClr val="1F2328"/>
                </a:solidFill>
                <a:effectLst/>
                <a:highlight>
                  <a:srgbClr val="FFFFFF"/>
                </a:highlight>
                <a:latin typeface="-apple-system"/>
              </a:rPr>
              <a:t>You have to submit the first two problem sets before the end of the add/drop period.</a:t>
            </a:r>
          </a:p>
          <a:p>
            <a:pPr algn="l">
              <a:buFont typeface="+mj-lt"/>
              <a:buNone/>
            </a:pPr>
            <a:r>
              <a:rPr lang="en-US" b="0" i="0" dirty="0">
                <a:solidFill>
                  <a:srgbClr val="1F2328"/>
                </a:solidFill>
                <a:effectLst/>
                <a:highlight>
                  <a:srgbClr val="FFFFFF"/>
                </a:highlight>
                <a:latin typeface="-apple-system"/>
              </a:rPr>
              <a:t>I don't allow any auditors.</a:t>
            </a:r>
          </a:p>
        </p:txBody>
      </p:sp>
      <p:sp>
        <p:nvSpPr>
          <p:cNvPr id="4" name="Slide Number Placeholder 3"/>
          <p:cNvSpPr>
            <a:spLocks noGrp="1"/>
          </p:cNvSpPr>
          <p:nvPr>
            <p:ph type="sldNum" sz="quarter" idx="5"/>
          </p:nvPr>
        </p:nvSpPr>
        <p:spPr/>
        <p:txBody>
          <a:bodyPr/>
          <a:lstStyle/>
          <a:p>
            <a:fld id="{67497B65-CA43-EB40-AD3D-EBBD2C1AD034}" type="slidenum">
              <a:rPr lang="en-US" smtClean="0"/>
              <a:t>8</a:t>
            </a:fld>
            <a:endParaRPr lang="en-US"/>
          </a:p>
        </p:txBody>
      </p:sp>
    </p:spTree>
    <p:extLst>
      <p:ext uri="{BB962C8B-B14F-4D97-AF65-F5344CB8AC3E}">
        <p14:creationId xmlns:p14="http://schemas.microsoft.com/office/powerpoint/2010/main" val="2564219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Will Adler, Paul Ohm. Joshua </a:t>
            </a:r>
            <a:r>
              <a:rPr lang="en-US" dirty="0" err="1"/>
              <a:t>Frankle</a:t>
            </a:r>
            <a:endParaRPr lang="en-US" dirty="0"/>
          </a:p>
          <a:p>
            <a:endParaRPr lang="en-US" dirty="0"/>
          </a:p>
          <a:p>
            <a:pPr marL="0" marR="0">
              <a:lnSpc>
                <a:spcPct val="115000"/>
              </a:lnSpc>
              <a:spcBef>
                <a:spcPts val="0"/>
              </a:spcBef>
              <a:spcAft>
                <a:spcPts val="1000"/>
              </a:spcAft>
            </a:pPr>
            <a:r>
              <a:rPr lang="en-US" sz="1800" b="1" dirty="0">
                <a:effectLst/>
                <a:latin typeface="Cambria" panose="02040503050406030204" pitchFamily="18" charset="0"/>
                <a:ea typeface="MS Mincho" panose="02020609040205080304" pitchFamily="49" charset="-128"/>
                <a:cs typeface="Times New Roman" panose="02020603050405020304" pitchFamily="18" charset="0"/>
              </a:rPr>
              <a:t>AI (LLMs) initially nonexistent, then forbidden, then slowly integrated.</a:t>
            </a: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In previous semesters, AI was not widely available. Nonexistent, basically. And then last semester was the first one since AI became widely available.</a:t>
            </a: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Raise your hand if you have tried using an AI chatbot like ChatGPT or Google Bard.</a:t>
            </a:r>
          </a:p>
          <a:p>
            <a:pPr marL="742950" marR="0" lvl="1" indent="-285750">
              <a:lnSpc>
                <a:spcPct val="115000"/>
              </a:lnSpc>
              <a:spcBef>
                <a:spcPts val="0"/>
              </a:spcBef>
              <a:spcAft>
                <a:spcPts val="1000"/>
              </a:spcAft>
              <a:buFont typeface="Arial" panose="020B0604020202020204" pitchFamily="34" charset="0"/>
              <a:buChar char="•"/>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These chatbots are incredibly capable. You can ask them to write a program for you and it will do a passable job. Obviously, this creates a pedagogical problem. You won't learn how to code if you ask ChatGPT to do everything for you. So what we did in some semesters was forbid students from using AI. </a:t>
            </a:r>
          </a:p>
          <a:p>
            <a:pPr marL="742950" marR="0" lvl="1" indent="-285750">
              <a:lnSpc>
                <a:spcPct val="115000"/>
              </a:lnSpc>
              <a:spcBef>
                <a:spcPts val="0"/>
              </a:spcBef>
              <a:spcAft>
                <a:spcPts val="1000"/>
              </a:spcAft>
              <a:buFont typeface="Arial" panose="020B0604020202020204" pitchFamily="34" charset="0"/>
              <a:buChar char="•"/>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But part of why we're adjusting this course is that I don't think that's a sustainable approach. I also don't think it's the best way to make sure you are capable programmers. So we are changing the policy. In the beginning of the course, you are allowed to use AI for very general questions. And then you will be required to work with AI to make programs that I am *not going to teach you how to write.* More on this later.</a:t>
            </a:r>
          </a:p>
          <a:p>
            <a:pPr marL="0" marR="0">
              <a:lnSpc>
                <a:spcPct val="115000"/>
              </a:lnSpc>
              <a:spcBef>
                <a:spcPts val="0"/>
              </a:spcBef>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My first time! Let’s learn and grow together. Programming is all about problem solving, and I think that’s what I’m best at.</a:t>
            </a:r>
          </a:p>
          <a:p>
            <a:pPr marL="0" marR="0">
              <a:lnSpc>
                <a:spcPct val="115000"/>
              </a:lnSpc>
              <a:spcBef>
                <a:spcPts val="0"/>
              </a:spcBef>
              <a:spcAft>
                <a:spcPts val="1000"/>
              </a:spcAft>
            </a:pP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Bef>
                <a:spcPts val="0"/>
              </a:spcBef>
              <a:spcAft>
                <a:spcPts val="1000"/>
              </a:spcAft>
            </a:pPr>
            <a:r>
              <a:rPr lang="en-US" sz="1800" b="1" dirty="0">
                <a:effectLst/>
                <a:latin typeface="Cambria" panose="02040503050406030204" pitchFamily="18" charset="0"/>
                <a:ea typeface="MS Mincho" panose="02020609040205080304" pitchFamily="49" charset="-128"/>
                <a:cs typeface="Times New Roman" panose="02020603050405020304" pitchFamily="18" charset="0"/>
              </a:rPr>
              <a:t>Note on difficulty: I'm warning you now. This class has historically been on the hard side for many students. But if this experiment works the way I hope it does, you will come out of this semester equipped to write a much broader set of programs than previous students were able.</a:t>
            </a:r>
          </a:p>
          <a:p>
            <a:endParaRPr lang="en-US" dirty="0"/>
          </a:p>
        </p:txBody>
      </p:sp>
      <p:sp>
        <p:nvSpPr>
          <p:cNvPr id="4" name="Slide Number Placeholder 3"/>
          <p:cNvSpPr>
            <a:spLocks noGrp="1"/>
          </p:cNvSpPr>
          <p:nvPr>
            <p:ph type="sldNum" sz="quarter" idx="5"/>
          </p:nvPr>
        </p:nvSpPr>
        <p:spPr/>
        <p:txBody>
          <a:bodyPr/>
          <a:lstStyle/>
          <a:p>
            <a:fld id="{67497B65-CA43-EB40-AD3D-EBBD2C1AD034}" type="slidenum">
              <a:rPr lang="en-US" smtClean="0"/>
              <a:t>10</a:t>
            </a:fld>
            <a:endParaRPr lang="en-US"/>
          </a:p>
        </p:txBody>
      </p:sp>
    </p:spTree>
    <p:extLst>
      <p:ext uri="{BB962C8B-B14F-4D97-AF65-F5344CB8AC3E}">
        <p14:creationId xmlns:p14="http://schemas.microsoft.com/office/powerpoint/2010/main" val="998766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15000"/>
              </a:lnSpc>
              <a:spcBef>
                <a:spcPts val="0"/>
              </a:spcBef>
              <a:spcAft>
                <a:spcPts val="1000"/>
              </a:spcAft>
              <a:buFont typeface="Arial" panose="020B0604020202020204" pitchFamily="34" charset="0"/>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Let's go back to talk about our policy on the use of AI. As I said before, last semester we forbade the use of AI entirely. </a:t>
            </a: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This semester we are being a bit looser in problem sets 1–5. The problem sets in the beginning will be very detailed, and will almost hold your hand as you complete them. You are allowed to use AI to ask it general questions, as if it was a teacher. Stuff like "I don't understand the differences between dictionaries and lists." and getting into a dialogue. You can also use our lab sessions and our Ed forum for that! And we encourage you to. But if you want an instant response, you are welcome to try using AI. </a:t>
            </a: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A caveat: AI often gets things wrong, and it gets things wrong in a confident fashion. That's not great. But most of the material covered here is fairly basic, so the AI should handle general questions well.</a:t>
            </a: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As I wrote in the syllabus, for PS1-4 you are not allowed to copy and paste, re-type, or paraphrase anything from the problem set. And similarly, you are not allowed to copy and paste or re-type code that it generates into the solution that you hand in. There are tells when a student does this, and we have ways of detecting it. Please don't do this.</a:t>
            </a:r>
          </a:p>
          <a:p>
            <a:pPr marL="285750" marR="0" lvl="0" indent="-285750" algn="l" defTabSz="914400" rtl="0" eaLnBrk="1" fontAlgn="auto" latinLnBrk="0" hangingPunct="1">
              <a:lnSpc>
                <a:spcPct val="115000"/>
              </a:lnSpc>
              <a:spcBef>
                <a:spcPts val="0"/>
              </a:spcBef>
              <a:spcAft>
                <a:spcPts val="1000"/>
              </a:spcAft>
              <a:buClrTx/>
              <a:buSzTx/>
              <a:buFont typeface="Arial" panose="020B0604020202020204" pitchFamily="34" charset="0"/>
              <a:buChar char="•"/>
              <a:tabLst/>
              <a:defRPr/>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And I should also add that it is not necessary at all to use AI to complete these problem sets.</a:t>
            </a:r>
          </a:p>
          <a:p>
            <a:pPr marL="0" marR="0" indent="0">
              <a:lnSpc>
                <a:spcPct val="115000"/>
              </a:lnSpc>
              <a:spcBef>
                <a:spcPts val="0"/>
              </a:spcBef>
              <a:spcAft>
                <a:spcPts val="1000"/>
              </a:spcAft>
              <a:buFont typeface="Arial" panose="020B0604020202020204" pitchFamily="34" charset="0"/>
              <a:buNone/>
            </a:pP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indent="0">
              <a:lnSpc>
                <a:spcPct val="115000"/>
              </a:lnSpc>
              <a:spcBef>
                <a:spcPts val="0"/>
              </a:spcBef>
              <a:spcAft>
                <a:spcPts val="1000"/>
              </a:spcAft>
              <a:buFont typeface="Arial" panose="020B0604020202020204" pitchFamily="34" charset="0"/>
              <a:buNone/>
            </a:pPr>
            <a:r>
              <a:rPr lang="en-US" sz="1800" b="1" dirty="0">
                <a:effectLst/>
                <a:latin typeface="Cambria" panose="02040503050406030204" pitchFamily="18" charset="0"/>
                <a:ea typeface="MS Mincho" panose="02020609040205080304" pitchFamily="49" charset="-128"/>
                <a:cs typeface="Times New Roman" panose="02020603050405020304" pitchFamily="18" charset="0"/>
              </a:rPr>
              <a:t>For the last four problem sets:</a:t>
            </a:r>
          </a:p>
          <a:p>
            <a:pPr marL="0" marR="0" indent="0">
              <a:lnSpc>
                <a:spcPct val="115000"/>
              </a:lnSpc>
              <a:spcBef>
                <a:spcPts val="0"/>
              </a:spcBef>
              <a:spcAft>
                <a:spcPts val="1000"/>
              </a:spcAft>
              <a:buFont typeface="Arial" panose="020B0604020202020204" pitchFamily="34" charset="0"/>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I'm going to give you a complex task to complete, that I haven't taught you how to complete, and that might seem daunting. And you'll have to work with AI to accomplish the task. I'm going to ask you to do things that might seem unfair, I don't know! You might look at the assignment and say, I don't have any idea how to get started on that. I don't know how to scrape a website. And this will be exactly the point. People who program are constantly being asked to do things they have never done before. And they have to teach themselves. Until recently, programmers would mostly do this by Googling around. But now, programmers can use AI to get started on a program. You can use it to generate code. You can ask it to explain its own code. You can tell it that the code isn't working, and try to debug it together. It's a new kind of programming skill. I want you to leave this class with that skill.</a:t>
            </a:r>
          </a:p>
          <a:p>
            <a:pPr marL="0" marR="0" indent="0">
              <a:lnSpc>
                <a:spcPct val="115000"/>
              </a:lnSpc>
              <a:spcBef>
                <a:spcPts val="0"/>
              </a:spcBef>
              <a:spcAft>
                <a:spcPts val="1000"/>
              </a:spcAft>
              <a:buFont typeface="Arial" panose="020B0604020202020204" pitchFamily="34" charset="0"/>
              <a:buNone/>
            </a:pPr>
            <a:endParaRPr lang="en-US" sz="1800" b="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indent="0">
              <a:lnSpc>
                <a:spcPct val="115000"/>
              </a:lnSpc>
              <a:spcBef>
                <a:spcPts val="0"/>
              </a:spcBef>
              <a:spcAft>
                <a:spcPts val="1000"/>
              </a:spcAft>
              <a:buFont typeface="Arial" panose="020B0604020202020204" pitchFamily="34" charset="0"/>
              <a:buNone/>
            </a:pPr>
            <a:r>
              <a:rPr lang="en-US" sz="1800" b="0" dirty="0">
                <a:effectLst/>
                <a:latin typeface="Cambria" panose="02040503050406030204" pitchFamily="18" charset="0"/>
                <a:ea typeface="MS Mincho" panose="02020609040205080304" pitchFamily="49" charset="-128"/>
                <a:cs typeface="Times New Roman" panose="02020603050405020304" pitchFamily="18" charset="0"/>
              </a:rPr>
              <a:t>We’ll also focus on HOW to use AI well in those four problem sets. Thinking through things like how to break down big problems into chunks that AI can help with.</a:t>
            </a:r>
          </a:p>
          <a:p>
            <a:pPr marL="0" marR="0" indent="0">
              <a:lnSpc>
                <a:spcPct val="115000"/>
              </a:lnSpc>
              <a:spcBef>
                <a:spcPts val="0"/>
              </a:spcBef>
              <a:spcAft>
                <a:spcPts val="1000"/>
              </a:spcAft>
              <a:buFont typeface="Arial" panose="020B0604020202020204" pitchFamily="34" charset="0"/>
              <a:buNone/>
            </a:pPr>
            <a:endParaRPr lang="en-US" sz="1800" b="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indent="0">
              <a:lnSpc>
                <a:spcPct val="115000"/>
              </a:lnSpc>
              <a:spcBef>
                <a:spcPts val="0"/>
              </a:spcBef>
              <a:spcAft>
                <a:spcPts val="1000"/>
              </a:spcAft>
              <a:buFont typeface="Arial" panose="020B0604020202020204" pitchFamily="34" charset="0"/>
              <a:buNone/>
            </a:pPr>
            <a:r>
              <a:rPr lang="en-US" sz="1800" b="1" dirty="0">
                <a:effectLst/>
                <a:latin typeface="Cambria" panose="02040503050406030204" pitchFamily="18" charset="0"/>
                <a:ea typeface="MS Mincho" panose="02020609040205080304" pitchFamily="49" charset="-128"/>
                <a:cs typeface="Times New Roman" panose="02020603050405020304" pitchFamily="18" charset="0"/>
              </a:rPr>
              <a:t>For you to get good:</a:t>
            </a:r>
          </a:p>
          <a:p>
            <a:pPr marL="0" marR="0" indent="0">
              <a:lnSpc>
                <a:spcPct val="115000"/>
              </a:lnSpc>
              <a:spcBef>
                <a:spcPts val="0"/>
              </a:spcBef>
              <a:spcAft>
                <a:spcPts val="1000"/>
              </a:spcAft>
              <a:buFont typeface="Arial" panose="020B0604020202020204" pitchFamily="34" charset="0"/>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But in order for that to happen, you'll have to really have a deep understanding of the concepts covered in the first 4 problem sets. If you try to phone in *any one* of the next five problem sets, you *are* going to miss something fundamental. And then when we throw you into the deep end in the last two problem sets, you're going to struggle. You're going to ask ChatGPT to help you with a problem, it's going to be buggy, and you're not going to understand the code it gives you well enough to debug it and get it to work. So, please, really try to deeply understand what you're asked to do in the first five problem sets. It will pay off.</a:t>
            </a:r>
            <a:endParaRPr lang="en-US" sz="1800" b="1"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7497B65-CA43-EB40-AD3D-EBBD2C1AD034}" type="slidenum">
              <a:rPr lang="en-US" smtClean="0"/>
              <a:t>11</a:t>
            </a:fld>
            <a:endParaRPr lang="en-US"/>
          </a:p>
        </p:txBody>
      </p:sp>
    </p:spTree>
    <p:extLst>
      <p:ext uri="{BB962C8B-B14F-4D97-AF65-F5344CB8AC3E}">
        <p14:creationId xmlns:p14="http://schemas.microsoft.com/office/powerpoint/2010/main" val="3623477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497B65-CA43-EB40-AD3D-EBBD2C1AD034}" type="slidenum">
              <a:rPr lang="en-US" smtClean="0"/>
              <a:t>12</a:t>
            </a:fld>
            <a:endParaRPr lang="en-US"/>
          </a:p>
        </p:txBody>
      </p:sp>
    </p:spTree>
    <p:extLst>
      <p:ext uri="{BB962C8B-B14F-4D97-AF65-F5344CB8AC3E}">
        <p14:creationId xmlns:p14="http://schemas.microsoft.com/office/powerpoint/2010/main" val="223650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9AFB708-130F-BC4E-A1DC-CF5A2924174F}"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B6A8E-178F-D54B-B017-FC9EDAE69D3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FB708-130F-BC4E-A1DC-CF5A2924174F}"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B6A8E-178F-D54B-B017-FC9EDAE69D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FB708-130F-BC4E-A1DC-CF5A2924174F}"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B6A8E-178F-D54B-B017-FC9EDAE69D3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AFB708-130F-BC4E-A1DC-CF5A2924174F}"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B6A8E-178F-D54B-B017-FC9EDAE69D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9AFB708-130F-BC4E-A1DC-CF5A2924174F}"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B6A8E-178F-D54B-B017-FC9EDAE69D3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9AFB708-130F-BC4E-A1DC-CF5A2924174F}" type="datetimeFigureOut">
              <a:rPr lang="en-US" smtClean="0"/>
              <a:t>8/26/2024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EEB6A8E-178F-D54B-B017-FC9EDAE69D3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9AFB708-130F-BC4E-A1DC-CF5A2924174F}"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B6A8E-178F-D54B-B017-FC9EDAE69D3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AFB708-130F-BC4E-A1DC-CF5A2924174F}" type="datetimeFigureOut">
              <a:rPr lang="en-US" smtClean="0"/>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B6A8E-178F-D54B-B017-FC9EDAE69D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AFB708-130F-BC4E-A1DC-CF5A2924174F}" type="datetimeFigureOut">
              <a:rPr lang="en-US" smtClean="0"/>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EB6A8E-178F-D54B-B017-FC9EDAE69D3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9AFB708-130F-BC4E-A1DC-CF5A2924174F}" type="datetimeFigureOut">
              <a:rPr lang="en-US" smtClean="0"/>
              <a:t>8/26/2024</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EEB6A8E-178F-D54B-B017-FC9EDAE69D3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9AFB708-130F-BC4E-A1DC-CF5A2924174F}" type="datetimeFigureOut">
              <a:rPr lang="en-US" smtClean="0"/>
              <a:t>8/26/2024</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FEEB6A8E-178F-D54B-B017-FC9EDAE69D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602820" y="529913"/>
            <a:ext cx="7938360"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602820" y="2121410"/>
            <a:ext cx="7938360" cy="373532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latin typeface="Segoe UI" panose="020B0502040204020203" pitchFamily="34" charset="0"/>
                <a:ea typeface="Segoe UI Black" panose="020B0A02040204020203" pitchFamily="34" charset="0"/>
                <a:cs typeface="Segoe UI" panose="020B0502040204020203" pitchFamily="34" charset="0"/>
              </a:defRPr>
            </a:lvl1pPr>
          </a:lstStyle>
          <a:p>
            <a:fld id="{D9AFB708-130F-BC4E-A1DC-CF5A2924174F}" type="datetimeFigureOut">
              <a:rPr lang="en-US" smtClean="0"/>
              <a:pPr/>
              <a:t>8/26/2024</a:t>
            </a:fld>
            <a:endParaRPr lang="en-US"/>
          </a:p>
        </p:txBody>
      </p:sp>
      <p:sp>
        <p:nvSpPr>
          <p:cNvPr id="5" name="Footer Placeholder 4"/>
          <p:cNvSpPr>
            <a:spLocks noGrp="1"/>
          </p:cNvSpPr>
          <p:nvPr>
            <p:ph type="ftr" sz="quarter" idx="3"/>
          </p:nvPr>
        </p:nvSpPr>
        <p:spPr>
          <a:xfrm>
            <a:off x="602820" y="6236208"/>
            <a:ext cx="5056083" cy="320040"/>
          </a:xfrm>
          <a:prstGeom prst="rect">
            <a:avLst/>
          </a:prstGeom>
        </p:spPr>
        <p:txBody>
          <a:bodyPr vert="horz" lIns="91440" tIns="45720" rIns="91440" bIns="45720" rtlCol="0" anchor="ctr"/>
          <a:lstStyle>
            <a:lvl1pPr algn="l">
              <a:defRPr sz="1000">
                <a:solidFill>
                  <a:schemeClr val="tx1">
                    <a:alpha val="70000"/>
                  </a:schemeClr>
                </a:solidFill>
                <a:latin typeface="Segoe UI Black" panose="020B0A02040204020203" pitchFamily="34" charset="0"/>
                <a:ea typeface="Segoe UI Black" panose="020B0A02040204020203" pitchFamily="34" charset="0"/>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latin typeface="Segoe UI" panose="020B0502040204020203" pitchFamily="34" charset="0"/>
                <a:cs typeface="Segoe UI" panose="020B0502040204020203" pitchFamily="34" charset="0"/>
              </a:defRPr>
            </a:lvl1pPr>
          </a:lstStyle>
          <a:p>
            <a:fld id="{FEEB6A8E-178F-D54B-B017-FC9EDAE69D33}" type="slidenum">
              <a:rPr lang="en-US" smtClean="0"/>
              <a:pPr/>
              <a:t>‹#›</a:t>
            </a:fld>
            <a:endParaRPr lang="en-US" dirty="0"/>
          </a:p>
        </p:txBody>
      </p:sp>
    </p:spTree>
    <p:extLst>
      <p:ext uri="{BB962C8B-B14F-4D97-AF65-F5344CB8AC3E}">
        <p14:creationId xmlns:p14="http://schemas.microsoft.com/office/powerpoint/2010/main" val="10358288"/>
      </p:ext>
    </p:extLst>
  </p:cSld>
  <p:clrMap bg1="lt1" tx1="dk1" bg2="lt2" tx2="dk2" accent1="accent1" accent2="accent2" accent3="accent3" accent4="accent4" accent5="accent5" accent6="accent6" hlink="hlink" folHlink="folHlink"/>
  <p:sldLayoutIdLst>
    <p:sldLayoutId id="2147485410" r:id="rId1"/>
    <p:sldLayoutId id="2147485411" r:id="rId2"/>
    <p:sldLayoutId id="2147485412" r:id="rId3"/>
    <p:sldLayoutId id="2147485413" r:id="rId4"/>
    <p:sldLayoutId id="2147485414" r:id="rId5"/>
    <p:sldLayoutId id="2147485415" r:id="rId6"/>
    <p:sldLayoutId id="2147485416" r:id="rId7"/>
    <p:sldLayoutId id="2147485417" r:id="rId8"/>
    <p:sldLayoutId id="2147485418" r:id="rId9"/>
    <p:sldLayoutId id="2147485419" r:id="rId10"/>
    <p:sldLayoutId id="2147485420" r:id="rId11"/>
  </p:sldLayoutIdLst>
  <p:txStyles>
    <p:titleStyle>
      <a:lvl1pPr algn="ctr" defTabSz="914400" rtl="0" eaLnBrk="1" latinLnBrk="0" hangingPunct="1">
        <a:lnSpc>
          <a:spcPct val="90000"/>
        </a:lnSpc>
        <a:spcBef>
          <a:spcPct val="0"/>
        </a:spcBef>
        <a:buNone/>
        <a:defRPr sz="2400" kern="1200" cap="none" spc="200" baseline="0">
          <a:solidFill>
            <a:srgbClr val="262626"/>
          </a:solidFill>
          <a:latin typeface="Segoe UI Black" panose="020B0A02040204020203" pitchFamily="34" charset="0"/>
          <a:ea typeface="Segoe UI Black" panose="020B0A02040204020203" pitchFamily="34" charset="0"/>
          <a:cs typeface="Segoe UI" panose="020B0502040204020203" pitchFamily="34" charset="0"/>
        </a:defRPr>
      </a:lvl1pPr>
    </p:titleStyle>
    <p:bodyStyle>
      <a:lvl1pPr marL="228600" indent="-18288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457200" indent="-182880" algn="l" defTabSz="914400" rtl="0" eaLnBrk="1" latinLnBrk="0" hangingPunct="1">
        <a:lnSpc>
          <a:spcPct val="100000"/>
        </a:lnSpc>
        <a:spcBef>
          <a:spcPts val="0"/>
        </a:spcBef>
        <a:spcAft>
          <a:spcPts val="1200"/>
        </a:spcAft>
        <a:buClr>
          <a:schemeClr val="accent2"/>
        </a:buClr>
        <a:buFont typeface="Courier New" panose="02070309020205020404" pitchFamily="49" charset="0"/>
        <a:buChar char="o"/>
        <a:defRPr sz="16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685800" indent="-182880" algn="l" defTabSz="914400" rtl="0" eaLnBrk="1" latinLnBrk="0" hangingPunct="1">
        <a:lnSpc>
          <a:spcPct val="100000"/>
        </a:lnSpc>
        <a:spcBef>
          <a:spcPts val="0"/>
        </a:spcBef>
        <a:spcAft>
          <a:spcPts val="1200"/>
        </a:spcAft>
        <a:buClr>
          <a:schemeClr val="accent2"/>
        </a:buClr>
        <a:buFont typeface="Wingdings" panose="05000000000000000000" pitchFamily="2" charset="2"/>
        <a:buChar char="§"/>
        <a:defRPr sz="1600"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914400" indent="-182880" algn="l" defTabSz="914400" rtl="0" eaLnBrk="1" latinLnBrk="0" hangingPunct="1">
        <a:lnSpc>
          <a:spcPct val="100000"/>
        </a:lnSpc>
        <a:spcBef>
          <a:spcPts val="0"/>
        </a:spcBef>
        <a:spcAft>
          <a:spcPts val="1200"/>
        </a:spcAft>
        <a:buClr>
          <a:schemeClr val="accent2"/>
        </a:buClr>
        <a:buFont typeface="Wingdings" panose="05000000000000000000" pitchFamily="2" charset="2"/>
        <a:buChar char="Ø"/>
        <a:defRPr sz="16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143000" indent="-18288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16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Computer-Programming-for-Lawyers/Fall-202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cap="none" dirty="0">
                <a:latin typeface="+mn-lt"/>
              </a:rPr>
              <a:t>Computer Programming for Lawyers</a:t>
            </a:r>
          </a:p>
        </p:txBody>
      </p:sp>
      <p:sp>
        <p:nvSpPr>
          <p:cNvPr id="3" name="Subtitle 2"/>
          <p:cNvSpPr>
            <a:spLocks noGrp="1"/>
          </p:cNvSpPr>
          <p:nvPr>
            <p:ph type="subTitle" idx="1"/>
          </p:nvPr>
        </p:nvSpPr>
        <p:spPr/>
        <p:txBody>
          <a:bodyPr>
            <a:noAutofit/>
          </a:bodyPr>
          <a:lstStyle/>
          <a:p>
            <a:r>
              <a:rPr lang="en-US" sz="2400" b="1" dirty="0"/>
              <a:t>Rachel Orey</a:t>
            </a:r>
          </a:p>
          <a:p>
            <a:r>
              <a:rPr lang="en-US" sz="2400" dirty="0"/>
              <a:t>Fall 2024</a:t>
            </a:r>
          </a:p>
        </p:txBody>
      </p:sp>
    </p:spTree>
    <p:extLst>
      <p:ext uri="{BB962C8B-B14F-4D97-AF65-F5344CB8AC3E}">
        <p14:creationId xmlns:p14="http://schemas.microsoft.com/office/powerpoint/2010/main" val="4171008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9B18-2FD3-6A90-9306-6369C1E79DE9}"/>
              </a:ext>
            </a:extLst>
          </p:cNvPr>
          <p:cNvSpPr>
            <a:spLocks noGrp="1"/>
          </p:cNvSpPr>
          <p:nvPr>
            <p:ph type="title"/>
          </p:nvPr>
        </p:nvSpPr>
        <p:spPr/>
        <p:txBody>
          <a:bodyPr/>
          <a:lstStyle/>
          <a:p>
            <a:r>
              <a:rPr lang="en-US" dirty="0"/>
              <a:t>Warning: This class is an experiment.</a:t>
            </a:r>
          </a:p>
        </p:txBody>
      </p:sp>
      <p:sp>
        <p:nvSpPr>
          <p:cNvPr id="3" name="Content Placeholder 2">
            <a:extLst>
              <a:ext uri="{FF2B5EF4-FFF2-40B4-BE49-F238E27FC236}">
                <a16:creationId xmlns:a16="http://schemas.microsoft.com/office/drawing/2014/main" id="{2BB44388-CCA2-468F-BB88-F05F284A3C84}"/>
              </a:ext>
            </a:extLst>
          </p:cNvPr>
          <p:cNvSpPr>
            <a:spLocks noGrp="1"/>
          </p:cNvSpPr>
          <p:nvPr>
            <p:ph idx="1"/>
          </p:nvPr>
        </p:nvSpPr>
        <p:spPr/>
        <p:txBody>
          <a:bodyPr/>
          <a:lstStyle/>
          <a:p>
            <a:pPr marL="45720" indent="0">
              <a:buNone/>
            </a:pPr>
            <a:r>
              <a:rPr lang="en-US" dirty="0"/>
              <a:t>Prior semesters:</a:t>
            </a:r>
          </a:p>
          <a:p>
            <a:r>
              <a:rPr lang="en-US" dirty="0"/>
              <a:t>1 hour of lecture each week delivered via async videos</a:t>
            </a:r>
          </a:p>
          <a:p>
            <a:r>
              <a:rPr lang="en-US" dirty="0" err="1"/>
              <a:t>Replit</a:t>
            </a:r>
            <a:r>
              <a:rPr lang="en-US" dirty="0"/>
              <a:t> in place of GitHub Classroom</a:t>
            </a:r>
          </a:p>
          <a:p>
            <a:r>
              <a:rPr lang="en-US" dirty="0"/>
              <a:t>AI (LLMs) initially nonexistent, then forbidden, then slowly integrated</a:t>
            </a:r>
          </a:p>
          <a:p>
            <a:r>
              <a:rPr lang="en-US" dirty="0"/>
              <a:t>Readings on lecture topic AFTER lecture, not before</a:t>
            </a:r>
          </a:p>
          <a:p>
            <a:r>
              <a:rPr lang="en-US" dirty="0"/>
              <a:t>My first time!</a:t>
            </a:r>
          </a:p>
        </p:txBody>
      </p:sp>
    </p:spTree>
    <p:extLst>
      <p:ext uri="{BB962C8B-B14F-4D97-AF65-F5344CB8AC3E}">
        <p14:creationId xmlns:p14="http://schemas.microsoft.com/office/powerpoint/2010/main" val="252748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045" y="523612"/>
            <a:ext cx="5937755" cy="1188720"/>
          </a:xfrm>
        </p:spPr>
        <p:txBody>
          <a:bodyPr/>
          <a:lstStyle/>
          <a:p>
            <a:r>
              <a:rPr lang="en-US" dirty="0"/>
              <a:t>Policy on use of AI</a:t>
            </a:r>
          </a:p>
        </p:txBody>
      </p:sp>
      <p:graphicFrame>
        <p:nvGraphicFramePr>
          <p:cNvPr id="6" name="Table 6">
            <a:extLst>
              <a:ext uri="{FF2B5EF4-FFF2-40B4-BE49-F238E27FC236}">
                <a16:creationId xmlns:a16="http://schemas.microsoft.com/office/drawing/2014/main" id="{A4493798-090F-7FE1-39A6-55264077E8F2}"/>
              </a:ext>
            </a:extLst>
          </p:cNvPr>
          <p:cNvGraphicFramePr>
            <a:graphicFrameLocks noGrp="1"/>
          </p:cNvGraphicFramePr>
          <p:nvPr>
            <p:extLst>
              <p:ext uri="{D42A27DB-BD31-4B8C-83A1-F6EECF244321}">
                <p14:modId xmlns:p14="http://schemas.microsoft.com/office/powerpoint/2010/main" val="1013816607"/>
              </p:ext>
            </p:extLst>
          </p:nvPr>
        </p:nvGraphicFramePr>
        <p:xfrm>
          <a:off x="503583" y="2415383"/>
          <a:ext cx="8136834" cy="3664314"/>
        </p:xfrm>
        <a:graphic>
          <a:graphicData uri="http://schemas.openxmlformats.org/drawingml/2006/table">
            <a:tbl>
              <a:tblPr firstRow="1" firstCol="1" bandRow="1">
                <a:tableStyleId>{93296810-A885-4BE3-A3E7-6D5BEEA58F35}</a:tableStyleId>
              </a:tblPr>
              <a:tblGrid>
                <a:gridCol w="2223052">
                  <a:extLst>
                    <a:ext uri="{9D8B030D-6E8A-4147-A177-3AD203B41FA5}">
                      <a16:colId xmlns:a16="http://schemas.microsoft.com/office/drawing/2014/main" val="96589283"/>
                    </a:ext>
                  </a:extLst>
                </a:gridCol>
                <a:gridCol w="2882348">
                  <a:extLst>
                    <a:ext uri="{9D8B030D-6E8A-4147-A177-3AD203B41FA5}">
                      <a16:colId xmlns:a16="http://schemas.microsoft.com/office/drawing/2014/main" val="2081451446"/>
                    </a:ext>
                  </a:extLst>
                </a:gridCol>
                <a:gridCol w="3031434">
                  <a:extLst>
                    <a:ext uri="{9D8B030D-6E8A-4147-A177-3AD203B41FA5}">
                      <a16:colId xmlns:a16="http://schemas.microsoft.com/office/drawing/2014/main" val="3583761085"/>
                    </a:ext>
                  </a:extLst>
                </a:gridCol>
              </a:tblGrid>
              <a:tr h="646794">
                <a:tc>
                  <a:txBody>
                    <a:bodyPr/>
                    <a:lstStyle/>
                    <a:p>
                      <a:endParaRPr lang="en-US" dirty="0"/>
                    </a:p>
                  </a:txBody>
                  <a:tcPr/>
                </a:tc>
                <a:tc>
                  <a:txBody>
                    <a:bodyPr/>
                    <a:lstStyle/>
                    <a:p>
                      <a:r>
                        <a:rPr lang="en-US" dirty="0"/>
                        <a:t>Problem sets 1–4</a:t>
                      </a:r>
                    </a:p>
                  </a:txBody>
                  <a:tcPr/>
                </a:tc>
                <a:tc>
                  <a:txBody>
                    <a:bodyPr/>
                    <a:lstStyle/>
                    <a:p>
                      <a:r>
                        <a:rPr lang="en-US" dirty="0"/>
                        <a:t>Problem sets 5-8</a:t>
                      </a:r>
                    </a:p>
                  </a:txBody>
                  <a:tcPr/>
                </a:tc>
                <a:extLst>
                  <a:ext uri="{0D108BD9-81ED-4DB2-BD59-A6C34878D82A}">
                    <a16:rowId xmlns:a16="http://schemas.microsoft.com/office/drawing/2014/main" val="2286103295"/>
                  </a:ext>
                </a:extLst>
              </a:tr>
              <a:tr h="498713">
                <a:tc>
                  <a:txBody>
                    <a:bodyPr/>
                    <a:lstStyle/>
                    <a:p>
                      <a:r>
                        <a:rPr lang="en-US" dirty="0"/>
                        <a:t>Level of detail in instructions</a:t>
                      </a:r>
                    </a:p>
                  </a:txBody>
                  <a:tcPr/>
                </a:tc>
                <a:tc>
                  <a:txBody>
                    <a:bodyPr/>
                    <a:lstStyle/>
                    <a:p>
                      <a:r>
                        <a:rPr lang="en-US" dirty="0"/>
                        <a:t>High</a:t>
                      </a:r>
                    </a:p>
                  </a:txBody>
                  <a:tcPr/>
                </a:tc>
                <a:tc>
                  <a:txBody>
                    <a:bodyPr/>
                    <a:lstStyle/>
                    <a:p>
                      <a:r>
                        <a:rPr lang="en-US" dirty="0"/>
                        <a:t>Low</a:t>
                      </a:r>
                    </a:p>
                  </a:txBody>
                  <a:tcPr/>
                </a:tc>
                <a:extLst>
                  <a:ext uri="{0D108BD9-81ED-4DB2-BD59-A6C34878D82A}">
                    <a16:rowId xmlns:a16="http://schemas.microsoft.com/office/drawing/2014/main" val="4187178662"/>
                  </a:ext>
                </a:extLst>
              </a:tr>
              <a:tr h="675680">
                <a:tc>
                  <a:txBody>
                    <a:bodyPr/>
                    <a:lstStyle/>
                    <a:p>
                      <a:r>
                        <a:rPr lang="en-US" dirty="0"/>
                        <a:t>How you can use AI</a:t>
                      </a:r>
                    </a:p>
                  </a:txBody>
                  <a:tcPr/>
                </a:tc>
                <a:tc>
                  <a:txBody>
                    <a:bodyPr/>
                    <a:lstStyle/>
                    <a:p>
                      <a:r>
                        <a:rPr lang="en-US" dirty="0"/>
                        <a:t>Only to ask general questions. No copying and pasting to or from an AI. Using AI is not necessary for these problem sets.</a:t>
                      </a:r>
                    </a:p>
                  </a:txBody>
                  <a:tcPr/>
                </a:tc>
                <a:tc>
                  <a:txBody>
                    <a:bodyPr/>
                    <a:lstStyle/>
                    <a:p>
                      <a:r>
                        <a:rPr lang="en-US" dirty="0"/>
                        <a:t>You will be using AI to achieve high-level goals, using skills that you will not have been taught.</a:t>
                      </a:r>
                    </a:p>
                  </a:txBody>
                  <a:tcPr/>
                </a:tc>
                <a:extLst>
                  <a:ext uri="{0D108BD9-81ED-4DB2-BD59-A6C34878D82A}">
                    <a16:rowId xmlns:a16="http://schemas.microsoft.com/office/drawing/2014/main" val="378130405"/>
                  </a:ext>
                </a:extLst>
              </a:tr>
              <a:tr h="675680">
                <a:tc>
                  <a:txBody>
                    <a:bodyPr/>
                    <a:lstStyle/>
                    <a:p>
                      <a:r>
                        <a:rPr lang="en-US" dirty="0"/>
                        <a:t>Prior knowledge required to be successful</a:t>
                      </a:r>
                    </a:p>
                  </a:txBody>
                  <a:tcPr/>
                </a:tc>
                <a:tc>
                  <a:txBody>
                    <a:bodyPr/>
                    <a:lstStyle/>
                    <a:p>
                      <a:r>
                        <a:rPr lang="en-US" dirty="0"/>
                        <a:t>Nothing!</a:t>
                      </a:r>
                    </a:p>
                  </a:txBody>
                  <a:tcPr/>
                </a:tc>
                <a:tc>
                  <a:txBody>
                    <a:bodyPr/>
                    <a:lstStyle/>
                    <a:p>
                      <a:r>
                        <a:rPr lang="en-US" dirty="0"/>
                        <a:t>A deep understanding of the concepts covered in problem sets 1–5</a:t>
                      </a:r>
                    </a:p>
                  </a:txBody>
                  <a:tcPr/>
                </a:tc>
                <a:extLst>
                  <a:ext uri="{0D108BD9-81ED-4DB2-BD59-A6C34878D82A}">
                    <a16:rowId xmlns:a16="http://schemas.microsoft.com/office/drawing/2014/main" val="2231647453"/>
                  </a:ext>
                </a:extLst>
              </a:tr>
            </a:tbl>
          </a:graphicData>
        </a:graphic>
      </p:graphicFrame>
    </p:spTree>
    <p:extLst>
      <p:ext uri="{BB962C8B-B14F-4D97-AF65-F5344CB8AC3E}">
        <p14:creationId xmlns:p14="http://schemas.microsoft.com/office/powerpoint/2010/main" val="3528362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AE88-11E7-2BB1-5F81-092225A23E87}"/>
              </a:ext>
            </a:extLst>
          </p:cNvPr>
          <p:cNvSpPr>
            <a:spLocks noGrp="1"/>
          </p:cNvSpPr>
          <p:nvPr>
            <p:ph type="title"/>
          </p:nvPr>
        </p:nvSpPr>
        <p:spPr/>
        <p:txBody>
          <a:bodyPr/>
          <a:lstStyle/>
          <a:p>
            <a:r>
              <a:rPr lang="en-US" dirty="0"/>
              <a:t>Course Structure</a:t>
            </a:r>
          </a:p>
        </p:txBody>
      </p:sp>
      <p:sp>
        <p:nvSpPr>
          <p:cNvPr id="3" name="Content Placeholder 2">
            <a:extLst>
              <a:ext uri="{FF2B5EF4-FFF2-40B4-BE49-F238E27FC236}">
                <a16:creationId xmlns:a16="http://schemas.microsoft.com/office/drawing/2014/main" id="{58D5F2FE-48D0-0EDB-E0D3-1BFBE714386B}"/>
              </a:ext>
            </a:extLst>
          </p:cNvPr>
          <p:cNvSpPr>
            <a:spLocks noGrp="1"/>
          </p:cNvSpPr>
          <p:nvPr>
            <p:ph idx="1"/>
          </p:nvPr>
        </p:nvSpPr>
        <p:spPr/>
        <p:txBody>
          <a:bodyPr>
            <a:normAutofit/>
          </a:bodyPr>
          <a:lstStyle/>
          <a:p>
            <a:r>
              <a:rPr lang="en-US" sz="2800" dirty="0"/>
              <a:t>8 problem sets. You’ve already done one: PS1!</a:t>
            </a:r>
          </a:p>
          <a:p>
            <a:pPr lvl="1"/>
            <a:r>
              <a:rPr lang="en-US" sz="2400" dirty="0"/>
              <a:t>Next four: “core” Python.</a:t>
            </a:r>
          </a:p>
          <a:p>
            <a:pPr lvl="1"/>
            <a:r>
              <a:rPr lang="en-US" sz="2400" dirty="0"/>
              <a:t>Last three: co-programming with AI.</a:t>
            </a:r>
          </a:p>
        </p:txBody>
      </p:sp>
    </p:spTree>
    <p:extLst>
      <p:ext uri="{BB962C8B-B14F-4D97-AF65-F5344CB8AC3E}">
        <p14:creationId xmlns:p14="http://schemas.microsoft.com/office/powerpoint/2010/main" val="4259698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Schedule</a:t>
            </a:r>
          </a:p>
        </p:txBody>
      </p:sp>
      <p:graphicFrame>
        <p:nvGraphicFramePr>
          <p:cNvPr id="8" name="Table 8">
            <a:extLst>
              <a:ext uri="{FF2B5EF4-FFF2-40B4-BE49-F238E27FC236}">
                <a16:creationId xmlns:a16="http://schemas.microsoft.com/office/drawing/2014/main" id="{E60FA26E-7065-5DAF-8E5B-30F195AB012B}"/>
              </a:ext>
            </a:extLst>
          </p:cNvPr>
          <p:cNvGraphicFramePr>
            <a:graphicFrameLocks noGrp="1"/>
          </p:cNvGraphicFramePr>
          <p:nvPr>
            <p:extLst>
              <p:ext uri="{D42A27DB-BD31-4B8C-83A1-F6EECF244321}">
                <p14:modId xmlns:p14="http://schemas.microsoft.com/office/powerpoint/2010/main" val="3488365275"/>
              </p:ext>
            </p:extLst>
          </p:nvPr>
        </p:nvGraphicFramePr>
        <p:xfrm>
          <a:off x="123612" y="2462576"/>
          <a:ext cx="8896776" cy="2571341"/>
        </p:xfrm>
        <a:graphic>
          <a:graphicData uri="http://schemas.openxmlformats.org/drawingml/2006/table">
            <a:tbl>
              <a:tblPr firstRow="1" bandRow="1">
                <a:tableStyleId>{5C22544A-7EE6-4342-B048-85BDC9FD1C3A}</a:tableStyleId>
              </a:tblPr>
              <a:tblGrid>
                <a:gridCol w="1270968">
                  <a:extLst>
                    <a:ext uri="{9D8B030D-6E8A-4147-A177-3AD203B41FA5}">
                      <a16:colId xmlns:a16="http://schemas.microsoft.com/office/drawing/2014/main" val="1308579284"/>
                    </a:ext>
                  </a:extLst>
                </a:gridCol>
                <a:gridCol w="1270968">
                  <a:extLst>
                    <a:ext uri="{9D8B030D-6E8A-4147-A177-3AD203B41FA5}">
                      <a16:colId xmlns:a16="http://schemas.microsoft.com/office/drawing/2014/main" val="2153614686"/>
                    </a:ext>
                  </a:extLst>
                </a:gridCol>
                <a:gridCol w="1270968">
                  <a:extLst>
                    <a:ext uri="{9D8B030D-6E8A-4147-A177-3AD203B41FA5}">
                      <a16:colId xmlns:a16="http://schemas.microsoft.com/office/drawing/2014/main" val="1723270430"/>
                    </a:ext>
                  </a:extLst>
                </a:gridCol>
                <a:gridCol w="1270968">
                  <a:extLst>
                    <a:ext uri="{9D8B030D-6E8A-4147-A177-3AD203B41FA5}">
                      <a16:colId xmlns:a16="http://schemas.microsoft.com/office/drawing/2014/main" val="2043993726"/>
                    </a:ext>
                  </a:extLst>
                </a:gridCol>
                <a:gridCol w="1270968">
                  <a:extLst>
                    <a:ext uri="{9D8B030D-6E8A-4147-A177-3AD203B41FA5}">
                      <a16:colId xmlns:a16="http://schemas.microsoft.com/office/drawing/2014/main" val="700424036"/>
                    </a:ext>
                  </a:extLst>
                </a:gridCol>
                <a:gridCol w="1270968">
                  <a:extLst>
                    <a:ext uri="{9D8B030D-6E8A-4147-A177-3AD203B41FA5}">
                      <a16:colId xmlns:a16="http://schemas.microsoft.com/office/drawing/2014/main" val="1086680631"/>
                    </a:ext>
                  </a:extLst>
                </a:gridCol>
                <a:gridCol w="1270968">
                  <a:extLst>
                    <a:ext uri="{9D8B030D-6E8A-4147-A177-3AD203B41FA5}">
                      <a16:colId xmlns:a16="http://schemas.microsoft.com/office/drawing/2014/main" val="1052306860"/>
                    </a:ext>
                  </a:extLst>
                </a:gridCol>
              </a:tblGrid>
              <a:tr h="249192">
                <a:tc>
                  <a:txBody>
                    <a:bodyPr/>
                    <a:lstStyle/>
                    <a:p>
                      <a:r>
                        <a:rPr lang="en-US" dirty="0">
                          <a:latin typeface="Segoe UI Black" panose="020B0A02040204020203" pitchFamily="34" charset="0"/>
                          <a:ea typeface="Segoe UI Black" panose="020B0A02040204020203" pitchFamily="34" charset="0"/>
                        </a:rPr>
                        <a:t>Mon.</a:t>
                      </a:r>
                    </a:p>
                  </a:txBody>
                  <a:tcPr>
                    <a:solidFill>
                      <a:schemeClr val="accent6">
                        <a:lumMod val="75000"/>
                      </a:schemeClr>
                    </a:solidFill>
                  </a:tcPr>
                </a:tc>
                <a:tc>
                  <a:txBody>
                    <a:bodyPr/>
                    <a:lstStyle/>
                    <a:p>
                      <a:r>
                        <a:rPr lang="en-US" dirty="0">
                          <a:latin typeface="Segoe UI Black" panose="020B0A02040204020203" pitchFamily="34" charset="0"/>
                          <a:ea typeface="Segoe UI Black" panose="020B0A02040204020203" pitchFamily="34" charset="0"/>
                        </a:rPr>
                        <a:t>Tues.</a:t>
                      </a:r>
                    </a:p>
                  </a:txBody>
                  <a:tcPr>
                    <a:solidFill>
                      <a:schemeClr val="accent6">
                        <a:lumMod val="75000"/>
                      </a:schemeClr>
                    </a:solidFill>
                  </a:tcPr>
                </a:tc>
                <a:tc>
                  <a:txBody>
                    <a:bodyPr/>
                    <a:lstStyle/>
                    <a:p>
                      <a:r>
                        <a:rPr lang="en-US" dirty="0">
                          <a:latin typeface="Segoe UI Black" panose="020B0A02040204020203" pitchFamily="34" charset="0"/>
                          <a:ea typeface="Segoe UI Black" panose="020B0A02040204020203" pitchFamily="34" charset="0"/>
                        </a:rPr>
                        <a:t>Wed.</a:t>
                      </a:r>
                    </a:p>
                  </a:txBody>
                  <a:tcPr>
                    <a:solidFill>
                      <a:schemeClr val="accent6">
                        <a:lumMod val="75000"/>
                      </a:schemeClr>
                    </a:solidFill>
                  </a:tcPr>
                </a:tc>
                <a:tc>
                  <a:txBody>
                    <a:bodyPr/>
                    <a:lstStyle/>
                    <a:p>
                      <a:r>
                        <a:rPr lang="en-US" dirty="0">
                          <a:latin typeface="Segoe UI Black" panose="020B0A02040204020203" pitchFamily="34" charset="0"/>
                          <a:ea typeface="Segoe UI Black" panose="020B0A02040204020203" pitchFamily="34" charset="0"/>
                        </a:rPr>
                        <a:t>Thu.</a:t>
                      </a:r>
                    </a:p>
                  </a:txBody>
                  <a:tcPr>
                    <a:solidFill>
                      <a:schemeClr val="accent6">
                        <a:lumMod val="75000"/>
                      </a:schemeClr>
                    </a:solidFill>
                  </a:tcPr>
                </a:tc>
                <a:tc>
                  <a:txBody>
                    <a:bodyPr/>
                    <a:lstStyle/>
                    <a:p>
                      <a:r>
                        <a:rPr lang="en-US" dirty="0">
                          <a:latin typeface="Segoe UI Black" panose="020B0A02040204020203" pitchFamily="34" charset="0"/>
                          <a:ea typeface="Segoe UI Black" panose="020B0A02040204020203" pitchFamily="34" charset="0"/>
                        </a:rPr>
                        <a:t>Fri.</a:t>
                      </a:r>
                    </a:p>
                  </a:txBody>
                  <a:tcPr>
                    <a:solidFill>
                      <a:schemeClr val="accent6">
                        <a:lumMod val="75000"/>
                      </a:schemeClr>
                    </a:solidFill>
                  </a:tcPr>
                </a:tc>
                <a:tc>
                  <a:txBody>
                    <a:bodyPr/>
                    <a:lstStyle/>
                    <a:p>
                      <a:r>
                        <a:rPr lang="en-US" dirty="0">
                          <a:latin typeface="Segoe UI Black" panose="020B0A02040204020203" pitchFamily="34" charset="0"/>
                          <a:ea typeface="Segoe UI Black" panose="020B0A02040204020203" pitchFamily="34" charset="0"/>
                        </a:rPr>
                        <a:t>Sat.</a:t>
                      </a:r>
                    </a:p>
                  </a:txBody>
                  <a:tcPr>
                    <a:solidFill>
                      <a:schemeClr val="accent6">
                        <a:lumMod val="75000"/>
                      </a:schemeClr>
                    </a:solidFill>
                  </a:tcPr>
                </a:tc>
                <a:tc>
                  <a:txBody>
                    <a:bodyPr/>
                    <a:lstStyle/>
                    <a:p>
                      <a:r>
                        <a:rPr lang="en-US" dirty="0">
                          <a:latin typeface="Segoe UI Black" panose="020B0A02040204020203" pitchFamily="34" charset="0"/>
                          <a:ea typeface="Segoe UI Black" panose="020B0A02040204020203" pitchFamily="34" charset="0"/>
                        </a:rPr>
                        <a:t>Sun.</a:t>
                      </a:r>
                    </a:p>
                  </a:txBody>
                  <a:tcPr>
                    <a:solidFill>
                      <a:schemeClr val="accent6">
                        <a:lumMod val="75000"/>
                      </a:schemeClr>
                    </a:solidFill>
                  </a:tcPr>
                </a:tc>
                <a:extLst>
                  <a:ext uri="{0D108BD9-81ED-4DB2-BD59-A6C34878D82A}">
                    <a16:rowId xmlns:a16="http://schemas.microsoft.com/office/drawing/2014/main" val="1391721412"/>
                  </a:ext>
                </a:extLst>
              </a:tr>
              <a:tr h="2205581">
                <a:tc>
                  <a:txBody>
                    <a:bodyPr/>
                    <a:lstStyle/>
                    <a:p>
                      <a:endParaRPr lang="en-US" dirty="0">
                        <a:latin typeface="Segoe UI Black" panose="020B0A02040204020203" pitchFamily="34" charset="0"/>
                        <a:ea typeface="Segoe UI Black" panose="020B0A02040204020203" pitchFamily="34" charset="0"/>
                      </a:endParaRPr>
                    </a:p>
                  </a:txBody>
                  <a:tcPr>
                    <a:solidFill>
                      <a:schemeClr val="accent6">
                        <a:lumMod val="40000"/>
                        <a:lumOff val="60000"/>
                      </a:schemeClr>
                    </a:solidFill>
                  </a:tcPr>
                </a:tc>
                <a:tc>
                  <a:txBody>
                    <a:bodyPr/>
                    <a:lstStyle/>
                    <a:p>
                      <a:endParaRPr lang="en-US" dirty="0">
                        <a:latin typeface="Segoe UI Black" panose="020B0A02040204020203" pitchFamily="34" charset="0"/>
                        <a:ea typeface="Segoe UI Black" panose="020B0A02040204020203" pitchFamily="34" charset="0"/>
                      </a:endParaRPr>
                    </a:p>
                  </a:txBody>
                  <a:tcPr>
                    <a:solidFill>
                      <a:schemeClr val="accent6">
                        <a:lumMod val="40000"/>
                        <a:lumOff val="60000"/>
                      </a:schemeClr>
                    </a:solidFill>
                  </a:tcPr>
                </a:tc>
                <a:tc>
                  <a:txBody>
                    <a:bodyPr/>
                    <a:lstStyle/>
                    <a:p>
                      <a:endParaRPr lang="en-US" dirty="0">
                        <a:latin typeface="Segoe UI Black" panose="020B0A02040204020203" pitchFamily="34" charset="0"/>
                        <a:ea typeface="Segoe UI Black" panose="020B0A02040204020203" pitchFamily="34" charset="0"/>
                      </a:endParaRPr>
                    </a:p>
                  </a:txBody>
                  <a:tcPr>
                    <a:solidFill>
                      <a:schemeClr val="accent6">
                        <a:lumMod val="40000"/>
                        <a:lumOff val="60000"/>
                      </a:schemeClr>
                    </a:solidFill>
                  </a:tcPr>
                </a:tc>
                <a:tc>
                  <a:txBody>
                    <a:bodyPr/>
                    <a:lstStyle/>
                    <a:p>
                      <a:endParaRPr lang="en-US" dirty="0">
                        <a:latin typeface="Segoe UI Black" panose="020B0A02040204020203" pitchFamily="34" charset="0"/>
                        <a:ea typeface="Segoe UI Black" panose="020B0A02040204020203" pitchFamily="34" charset="0"/>
                      </a:endParaRPr>
                    </a:p>
                  </a:txBody>
                  <a:tcPr>
                    <a:solidFill>
                      <a:schemeClr val="accent6">
                        <a:lumMod val="40000"/>
                        <a:lumOff val="60000"/>
                      </a:schemeClr>
                    </a:solidFill>
                  </a:tcPr>
                </a:tc>
                <a:tc>
                  <a:txBody>
                    <a:bodyPr/>
                    <a:lstStyle/>
                    <a:p>
                      <a:endParaRPr lang="en-US" dirty="0">
                        <a:latin typeface="Segoe UI Black" panose="020B0A02040204020203" pitchFamily="34" charset="0"/>
                        <a:ea typeface="Segoe UI Black" panose="020B0A02040204020203" pitchFamily="34" charset="0"/>
                      </a:endParaRPr>
                    </a:p>
                  </a:txBody>
                  <a:tcPr>
                    <a:solidFill>
                      <a:schemeClr val="accent6">
                        <a:lumMod val="40000"/>
                        <a:lumOff val="60000"/>
                      </a:schemeClr>
                    </a:solidFill>
                  </a:tcPr>
                </a:tc>
                <a:tc>
                  <a:txBody>
                    <a:bodyPr/>
                    <a:lstStyle/>
                    <a:p>
                      <a:endParaRPr lang="en-US" dirty="0">
                        <a:latin typeface="Segoe UI Black" panose="020B0A02040204020203" pitchFamily="34" charset="0"/>
                        <a:ea typeface="Segoe UI Black" panose="020B0A02040204020203" pitchFamily="34" charset="0"/>
                      </a:endParaRPr>
                    </a:p>
                  </a:txBody>
                  <a:tcPr>
                    <a:solidFill>
                      <a:schemeClr val="accent6">
                        <a:lumMod val="40000"/>
                        <a:lumOff val="60000"/>
                      </a:schemeClr>
                    </a:solidFill>
                  </a:tcPr>
                </a:tc>
                <a:tc>
                  <a:txBody>
                    <a:bodyPr/>
                    <a:lstStyle/>
                    <a:p>
                      <a:endParaRPr lang="en-US" dirty="0">
                        <a:latin typeface="Segoe UI Black" panose="020B0A02040204020203" pitchFamily="34" charset="0"/>
                        <a:ea typeface="Segoe UI Black" panose="020B0A02040204020203" pitchFamily="34" charset="0"/>
                      </a:endParaRPr>
                    </a:p>
                  </a:txBody>
                  <a:tcPr>
                    <a:solidFill>
                      <a:schemeClr val="accent6">
                        <a:lumMod val="40000"/>
                        <a:lumOff val="60000"/>
                      </a:schemeClr>
                    </a:solidFill>
                  </a:tcPr>
                </a:tc>
                <a:extLst>
                  <a:ext uri="{0D108BD9-81ED-4DB2-BD59-A6C34878D82A}">
                    <a16:rowId xmlns:a16="http://schemas.microsoft.com/office/drawing/2014/main" val="2003855331"/>
                  </a:ext>
                </a:extLst>
              </a:tr>
            </a:tbl>
          </a:graphicData>
        </a:graphic>
      </p:graphicFrame>
      <p:sp>
        <p:nvSpPr>
          <p:cNvPr id="9" name="Rectangle 8">
            <a:extLst>
              <a:ext uri="{FF2B5EF4-FFF2-40B4-BE49-F238E27FC236}">
                <a16:creationId xmlns:a16="http://schemas.microsoft.com/office/drawing/2014/main" id="{A97A19B4-476B-2A4B-DDAB-3A6E26CED091}"/>
              </a:ext>
            </a:extLst>
          </p:cNvPr>
          <p:cNvSpPr/>
          <p:nvPr/>
        </p:nvSpPr>
        <p:spPr>
          <a:xfrm>
            <a:off x="7826020" y="3916477"/>
            <a:ext cx="1085850" cy="7663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Problem set due @ 8pm</a:t>
            </a:r>
          </a:p>
        </p:txBody>
      </p:sp>
      <p:sp>
        <p:nvSpPr>
          <p:cNvPr id="10" name="Rectangle 9">
            <a:extLst>
              <a:ext uri="{FF2B5EF4-FFF2-40B4-BE49-F238E27FC236}">
                <a16:creationId xmlns:a16="http://schemas.microsoft.com/office/drawing/2014/main" id="{E980E122-4814-F091-05E8-77CE22C53B26}"/>
              </a:ext>
            </a:extLst>
          </p:cNvPr>
          <p:cNvSpPr/>
          <p:nvPr/>
        </p:nvSpPr>
        <p:spPr>
          <a:xfrm>
            <a:off x="232130" y="3916477"/>
            <a:ext cx="1085850" cy="7663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New problem set posted</a:t>
            </a:r>
          </a:p>
        </p:txBody>
      </p:sp>
      <p:sp>
        <p:nvSpPr>
          <p:cNvPr id="11" name="Rounded Rectangle 10">
            <a:extLst>
              <a:ext uri="{FF2B5EF4-FFF2-40B4-BE49-F238E27FC236}">
                <a16:creationId xmlns:a16="http://schemas.microsoft.com/office/drawing/2014/main" id="{0F911FEC-67D0-5881-CCBC-874FDE1418EC}"/>
              </a:ext>
            </a:extLst>
          </p:cNvPr>
          <p:cNvSpPr/>
          <p:nvPr/>
        </p:nvSpPr>
        <p:spPr>
          <a:xfrm>
            <a:off x="263628" y="3035437"/>
            <a:ext cx="1022855" cy="766329"/>
          </a:xfrm>
          <a:prstGeom prst="roundRect">
            <a:avLst/>
          </a:prstGeom>
          <a:solidFill>
            <a:srgbClr val="C595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Lecture @ 5:45pm</a:t>
            </a:r>
          </a:p>
        </p:txBody>
      </p:sp>
      <p:sp>
        <p:nvSpPr>
          <p:cNvPr id="13" name="Rounded Rectangle 12">
            <a:extLst>
              <a:ext uri="{FF2B5EF4-FFF2-40B4-BE49-F238E27FC236}">
                <a16:creationId xmlns:a16="http://schemas.microsoft.com/office/drawing/2014/main" id="{247D61E0-7748-FBDC-9E2D-59B8DEFE611B}"/>
              </a:ext>
            </a:extLst>
          </p:cNvPr>
          <p:cNvSpPr/>
          <p:nvPr/>
        </p:nvSpPr>
        <p:spPr>
          <a:xfrm>
            <a:off x="2797041" y="3035435"/>
            <a:ext cx="1022855" cy="766329"/>
          </a:xfrm>
          <a:prstGeom prst="roundRect">
            <a:avLst/>
          </a:prstGeom>
          <a:solidFill>
            <a:srgbClr val="C595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Labs</a:t>
            </a:r>
          </a:p>
        </p:txBody>
      </p:sp>
      <p:sp>
        <p:nvSpPr>
          <p:cNvPr id="14" name="Rectangle 13">
            <a:extLst>
              <a:ext uri="{FF2B5EF4-FFF2-40B4-BE49-F238E27FC236}">
                <a16:creationId xmlns:a16="http://schemas.microsoft.com/office/drawing/2014/main" id="{279A519C-AE2F-2C53-B372-10D86EED92C4}"/>
              </a:ext>
            </a:extLst>
          </p:cNvPr>
          <p:cNvSpPr/>
          <p:nvPr/>
        </p:nvSpPr>
        <p:spPr>
          <a:xfrm>
            <a:off x="1564539" y="3916476"/>
            <a:ext cx="6014921" cy="766329"/>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Work on problem set, complete reading for next lecture</a:t>
            </a:r>
          </a:p>
        </p:txBody>
      </p:sp>
      <p:sp>
        <p:nvSpPr>
          <p:cNvPr id="17" name="Rectangle 16">
            <a:extLst>
              <a:ext uri="{FF2B5EF4-FFF2-40B4-BE49-F238E27FC236}">
                <a16:creationId xmlns:a16="http://schemas.microsoft.com/office/drawing/2014/main" id="{61FE463B-34CF-C515-D52A-9335A64CCFDC}"/>
              </a:ext>
            </a:extLst>
          </p:cNvPr>
          <p:cNvSpPr/>
          <p:nvPr/>
        </p:nvSpPr>
        <p:spPr>
          <a:xfrm>
            <a:off x="5282424" y="3034237"/>
            <a:ext cx="3538965" cy="767527"/>
          </a:xfrm>
          <a:prstGeom prst="rect">
            <a:avLst/>
          </a:prstGeom>
          <a:solidFill>
            <a:srgbClr val="99CCFF"/>
          </a:solidFill>
          <a:ln w="9525">
            <a:solidFill>
              <a:schemeClr val="tx1">
                <a:lumMod val="50000"/>
                <a:lumOff val="5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solidFill>
                  <a:sysClr val="windowText" lastClr="000000"/>
                </a:solidFill>
              </a:rPr>
              <a:t>Office hours (only optional thing)</a:t>
            </a:r>
          </a:p>
        </p:txBody>
      </p:sp>
    </p:spTree>
    <p:extLst>
      <p:ext uri="{BB962C8B-B14F-4D97-AF65-F5344CB8AC3E}">
        <p14:creationId xmlns:p14="http://schemas.microsoft.com/office/powerpoint/2010/main" val="1456325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AE88-11E7-2BB1-5F81-092225A23E87}"/>
              </a:ext>
            </a:extLst>
          </p:cNvPr>
          <p:cNvSpPr>
            <a:spLocks noGrp="1"/>
          </p:cNvSpPr>
          <p:nvPr>
            <p:ph type="title"/>
          </p:nvPr>
        </p:nvSpPr>
        <p:spPr/>
        <p:txBody>
          <a:bodyPr/>
          <a:lstStyle/>
          <a:p>
            <a:r>
              <a:rPr lang="en-US" dirty="0"/>
              <a:t>Course Readings</a:t>
            </a:r>
          </a:p>
        </p:txBody>
      </p:sp>
      <p:sp>
        <p:nvSpPr>
          <p:cNvPr id="3" name="Content Placeholder 2">
            <a:extLst>
              <a:ext uri="{FF2B5EF4-FFF2-40B4-BE49-F238E27FC236}">
                <a16:creationId xmlns:a16="http://schemas.microsoft.com/office/drawing/2014/main" id="{58D5F2FE-48D0-0EDB-E0D3-1BFBE714386B}"/>
              </a:ext>
            </a:extLst>
          </p:cNvPr>
          <p:cNvSpPr>
            <a:spLocks noGrp="1"/>
          </p:cNvSpPr>
          <p:nvPr>
            <p:ph idx="1"/>
          </p:nvPr>
        </p:nvSpPr>
        <p:spPr/>
        <p:txBody>
          <a:bodyPr>
            <a:normAutofit/>
          </a:bodyPr>
          <a:lstStyle/>
          <a:p>
            <a:r>
              <a:rPr lang="en-US" sz="2800" dirty="0"/>
              <a:t>Recommended, generally not required</a:t>
            </a:r>
          </a:p>
          <a:p>
            <a:r>
              <a:rPr lang="en-US" sz="2800" dirty="0"/>
              <a:t>Skim to get comfortable with ideas that will be presented during lecture</a:t>
            </a:r>
          </a:p>
          <a:p>
            <a:r>
              <a:rPr lang="en-US" sz="2800" dirty="0"/>
              <a:t>Lean on cheat sheets</a:t>
            </a:r>
          </a:p>
        </p:txBody>
      </p:sp>
    </p:spTree>
    <p:extLst>
      <p:ext uri="{BB962C8B-B14F-4D97-AF65-F5344CB8AC3E}">
        <p14:creationId xmlns:p14="http://schemas.microsoft.com/office/powerpoint/2010/main" val="353614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4A4B44-FFBD-F744-971F-1FE7B90015D1}"/>
              </a:ext>
            </a:extLst>
          </p:cNvPr>
          <p:cNvPicPr>
            <a:picLocks noChangeAspect="1"/>
          </p:cNvPicPr>
          <p:nvPr/>
        </p:nvPicPr>
        <p:blipFill>
          <a:blip r:embed="rId3"/>
          <a:stretch>
            <a:fillRect/>
          </a:stretch>
        </p:blipFill>
        <p:spPr>
          <a:xfrm>
            <a:off x="0" y="1314500"/>
            <a:ext cx="9144000" cy="4228999"/>
          </a:xfrm>
          <a:prstGeom prst="rect">
            <a:avLst/>
          </a:prstGeom>
        </p:spPr>
      </p:pic>
    </p:spTree>
    <p:extLst>
      <p:ext uri="{BB962C8B-B14F-4D97-AF65-F5344CB8AC3E}">
        <p14:creationId xmlns:p14="http://schemas.microsoft.com/office/powerpoint/2010/main" val="370496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018A-356B-9517-010C-D0FD2221A75D}"/>
              </a:ext>
            </a:extLst>
          </p:cNvPr>
          <p:cNvSpPr>
            <a:spLocks noGrp="1"/>
          </p:cNvSpPr>
          <p:nvPr>
            <p:ph type="title"/>
          </p:nvPr>
        </p:nvSpPr>
        <p:spPr/>
        <p:txBody>
          <a:bodyPr/>
          <a:lstStyle/>
          <a:p>
            <a:r>
              <a:rPr lang="en-US" dirty="0"/>
              <a:t>Why are problem sets difficult?</a:t>
            </a:r>
          </a:p>
        </p:txBody>
      </p:sp>
      <p:sp>
        <p:nvSpPr>
          <p:cNvPr id="3" name="Content Placeholder 2">
            <a:extLst>
              <a:ext uri="{FF2B5EF4-FFF2-40B4-BE49-F238E27FC236}">
                <a16:creationId xmlns:a16="http://schemas.microsoft.com/office/drawing/2014/main" id="{13D7128C-CC9F-F80E-A30C-85AA3D0C046F}"/>
              </a:ext>
            </a:extLst>
          </p:cNvPr>
          <p:cNvSpPr>
            <a:spLocks noGrp="1"/>
          </p:cNvSpPr>
          <p:nvPr>
            <p:ph idx="1"/>
          </p:nvPr>
        </p:nvSpPr>
        <p:spPr/>
        <p:txBody>
          <a:bodyPr>
            <a:normAutofit/>
          </a:bodyPr>
          <a:lstStyle/>
          <a:p>
            <a:r>
              <a:rPr lang="en-US" sz="1800" dirty="0"/>
              <a:t>The coding-debugging cycle is very different from writing. It’s more like puzzle-solving.</a:t>
            </a:r>
          </a:p>
          <a:p>
            <a:r>
              <a:rPr lang="en-US" sz="1800" dirty="0"/>
              <a:t>You can’t predict which problem sets will be most challenging for you.</a:t>
            </a:r>
            <a:endParaRPr lang="en-US" dirty="0"/>
          </a:p>
          <a:p>
            <a:r>
              <a:rPr lang="en-US" sz="1800" b="1" dirty="0"/>
              <a:t>But we have an army of support!</a:t>
            </a:r>
          </a:p>
          <a:p>
            <a:pPr lvl="1"/>
            <a:r>
              <a:rPr lang="en-US" dirty="0"/>
              <a:t>TAs</a:t>
            </a:r>
          </a:p>
          <a:p>
            <a:pPr lvl="1"/>
            <a:r>
              <a:rPr lang="en-US" dirty="0"/>
              <a:t>Office Hours</a:t>
            </a:r>
          </a:p>
          <a:p>
            <a:pPr lvl="1"/>
            <a:r>
              <a:rPr lang="en-US" dirty="0"/>
              <a:t>Ed</a:t>
            </a:r>
          </a:p>
          <a:p>
            <a:pPr lvl="1"/>
            <a:r>
              <a:rPr lang="en-US" dirty="0"/>
              <a:t>Lab</a:t>
            </a:r>
          </a:p>
          <a:p>
            <a:pPr lvl="1"/>
            <a:r>
              <a:rPr lang="en-US" dirty="0"/>
              <a:t>Google/AI/Stack Overflow/Python docs</a:t>
            </a:r>
          </a:p>
        </p:txBody>
      </p:sp>
    </p:spTree>
    <p:extLst>
      <p:ext uri="{BB962C8B-B14F-4D97-AF65-F5344CB8AC3E}">
        <p14:creationId xmlns:p14="http://schemas.microsoft.com/office/powerpoint/2010/main" val="377210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5065-F3D4-542B-C32C-9876B40CFE4A}"/>
              </a:ext>
            </a:extLst>
          </p:cNvPr>
          <p:cNvSpPr>
            <a:spLocks noGrp="1"/>
          </p:cNvSpPr>
          <p:nvPr>
            <p:ph type="title"/>
          </p:nvPr>
        </p:nvSpPr>
        <p:spPr/>
        <p:txBody>
          <a:bodyPr/>
          <a:lstStyle/>
          <a:p>
            <a:r>
              <a:rPr lang="en-US" dirty="0"/>
              <a:t>Collaboration Policy</a:t>
            </a:r>
          </a:p>
        </p:txBody>
      </p:sp>
      <p:sp>
        <p:nvSpPr>
          <p:cNvPr id="3" name="Content Placeholder 2">
            <a:extLst>
              <a:ext uri="{FF2B5EF4-FFF2-40B4-BE49-F238E27FC236}">
                <a16:creationId xmlns:a16="http://schemas.microsoft.com/office/drawing/2014/main" id="{E98CE459-23FC-B50C-E3F0-10A1A99FBB7E}"/>
              </a:ext>
            </a:extLst>
          </p:cNvPr>
          <p:cNvSpPr>
            <a:spLocks noGrp="1"/>
          </p:cNvSpPr>
          <p:nvPr>
            <p:ph idx="1"/>
          </p:nvPr>
        </p:nvSpPr>
        <p:spPr/>
        <p:txBody>
          <a:bodyPr>
            <a:normAutofit/>
          </a:bodyPr>
          <a:lstStyle/>
          <a:p>
            <a:r>
              <a:rPr lang="en-US" sz="2400" dirty="0"/>
              <a:t>Unless told otherwise, you must work on your own for the problem sets. Except in lab, you may ask each other only general questions.</a:t>
            </a:r>
          </a:p>
          <a:p>
            <a:r>
              <a:rPr lang="en-US" sz="2400" dirty="0"/>
              <a:t>See syllabus for more.</a:t>
            </a:r>
          </a:p>
        </p:txBody>
      </p:sp>
    </p:spTree>
    <p:extLst>
      <p:ext uri="{BB962C8B-B14F-4D97-AF65-F5344CB8AC3E}">
        <p14:creationId xmlns:p14="http://schemas.microsoft.com/office/powerpoint/2010/main" val="4007769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t>
            </a:r>
          </a:p>
        </p:txBody>
      </p:sp>
      <p:sp>
        <p:nvSpPr>
          <p:cNvPr id="3" name="Content Placeholder 2"/>
          <p:cNvSpPr>
            <a:spLocks noGrp="1"/>
          </p:cNvSpPr>
          <p:nvPr>
            <p:ph idx="1"/>
          </p:nvPr>
        </p:nvSpPr>
        <p:spPr/>
        <p:txBody>
          <a:bodyPr>
            <a:normAutofit/>
          </a:bodyPr>
          <a:lstStyle/>
          <a:p>
            <a:r>
              <a:rPr lang="en-US" sz="2400" dirty="0"/>
              <a:t>Along with office hours, the best resource for getting help</a:t>
            </a:r>
          </a:p>
          <a:p>
            <a:r>
              <a:rPr lang="en-US" sz="2400" dirty="0"/>
              <a:t>Discouraged:</a:t>
            </a:r>
          </a:p>
          <a:p>
            <a:pPr lvl="1"/>
            <a:r>
              <a:rPr lang="en-US" sz="2000" dirty="0"/>
              <a:t>Emailed questions</a:t>
            </a:r>
          </a:p>
          <a:p>
            <a:pPr lvl="1"/>
            <a:r>
              <a:rPr lang="en-US" sz="2000" dirty="0"/>
              <a:t>Ed posts that say, “Why is this code not working?”</a:t>
            </a:r>
          </a:p>
        </p:txBody>
      </p:sp>
    </p:spTree>
    <p:extLst>
      <p:ext uri="{BB962C8B-B14F-4D97-AF65-F5344CB8AC3E}">
        <p14:creationId xmlns:p14="http://schemas.microsoft.com/office/powerpoint/2010/main" val="3447333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B305B-1FD1-0892-4039-1A3F73E70732}"/>
              </a:ext>
            </a:extLst>
          </p:cNvPr>
          <p:cNvSpPr>
            <a:spLocks noGrp="1"/>
          </p:cNvSpPr>
          <p:nvPr>
            <p:ph type="title"/>
          </p:nvPr>
        </p:nvSpPr>
        <p:spPr/>
        <p:txBody>
          <a:bodyPr/>
          <a:lstStyle/>
          <a:p>
            <a:r>
              <a:rPr lang="en-US" dirty="0"/>
              <a:t>Laptop Policy</a:t>
            </a:r>
          </a:p>
        </p:txBody>
      </p:sp>
      <p:sp>
        <p:nvSpPr>
          <p:cNvPr id="3" name="Content Placeholder 2">
            <a:extLst>
              <a:ext uri="{FF2B5EF4-FFF2-40B4-BE49-F238E27FC236}">
                <a16:creationId xmlns:a16="http://schemas.microsoft.com/office/drawing/2014/main" id="{9D42E151-AFBC-C1E0-E5BF-2F5C69E7C9E3}"/>
              </a:ext>
            </a:extLst>
          </p:cNvPr>
          <p:cNvSpPr>
            <a:spLocks noGrp="1"/>
          </p:cNvSpPr>
          <p:nvPr>
            <p:ph idx="1"/>
          </p:nvPr>
        </p:nvSpPr>
        <p:spPr/>
        <p:txBody>
          <a:bodyPr>
            <a:normAutofit/>
          </a:bodyPr>
          <a:lstStyle/>
          <a:p>
            <a:pPr>
              <a:spcBef>
                <a:spcPts val="600"/>
              </a:spcBef>
            </a:pPr>
            <a:r>
              <a:rPr lang="en-US" sz="2400" dirty="0"/>
              <a:t>I encourage you not to have your laptop open while we’re coding together during lecture. But keep it handy for self-guided exercises. </a:t>
            </a:r>
          </a:p>
          <a:p>
            <a:pPr>
              <a:spcBef>
                <a:spcPts val="600"/>
              </a:spcBef>
            </a:pPr>
            <a:r>
              <a:rPr lang="en-US" sz="2400" dirty="0"/>
              <a:t>No need to copy down all the code. It will be available at </a:t>
            </a:r>
            <a:r>
              <a:rPr lang="en-US" sz="2400" dirty="0">
                <a:hlinkClick r:id="rId2"/>
              </a:rPr>
              <a:t>github.com/Computer-Programming-for-Lawyers/Fall-2024</a:t>
            </a:r>
            <a:r>
              <a:rPr lang="en-US" sz="2400" dirty="0"/>
              <a:t> (link is on syllabus)</a:t>
            </a:r>
          </a:p>
          <a:p>
            <a:pPr>
              <a:spcBef>
                <a:spcPts val="600"/>
              </a:spcBef>
            </a:pPr>
            <a:r>
              <a:rPr lang="en-US" sz="2400" dirty="0"/>
              <a:t>But trust yourself if you think you need your laptop open.</a:t>
            </a:r>
            <a:endParaRPr lang="en-US" sz="2000" dirty="0"/>
          </a:p>
        </p:txBody>
      </p:sp>
    </p:spTree>
    <p:extLst>
      <p:ext uri="{BB962C8B-B14F-4D97-AF65-F5344CB8AC3E}">
        <p14:creationId xmlns:p14="http://schemas.microsoft.com/office/powerpoint/2010/main" val="13188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F8716973-1AD5-82D4-F617-0821A44BD1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3445" r="244" b="19950"/>
          <a:stretch/>
        </p:blipFill>
        <p:spPr bwMode="auto">
          <a:xfrm>
            <a:off x="1439630" y="384496"/>
            <a:ext cx="6264740" cy="608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088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Pass/fail</a:t>
            </a:r>
          </a:p>
        </p:txBody>
      </p:sp>
      <p:sp>
        <p:nvSpPr>
          <p:cNvPr id="3" name="Content Placeholder 2"/>
          <p:cNvSpPr>
            <a:spLocks noGrp="1"/>
          </p:cNvSpPr>
          <p:nvPr>
            <p:ph idx="1"/>
          </p:nvPr>
        </p:nvSpPr>
        <p:spPr/>
        <p:txBody>
          <a:bodyPr>
            <a:normAutofit fontScale="85000" lnSpcReduction="10000"/>
          </a:bodyPr>
          <a:lstStyle/>
          <a:p>
            <a:r>
              <a:rPr lang="en-US" sz="2800" dirty="0"/>
              <a:t>Your TAs will score each problem set as 0, 1, or 2.</a:t>
            </a:r>
          </a:p>
          <a:p>
            <a:r>
              <a:rPr lang="en-US" sz="2800" dirty="0"/>
              <a:t>But only I can officially grade you.</a:t>
            </a:r>
          </a:p>
          <a:p>
            <a:r>
              <a:rPr lang="en-US" sz="2800" dirty="0"/>
              <a:t>To pass, you must demonstrate:</a:t>
            </a:r>
          </a:p>
          <a:p>
            <a:pPr lvl="1"/>
            <a:r>
              <a:rPr lang="en-US" sz="2600" dirty="0"/>
              <a:t>effort on every problem set</a:t>
            </a:r>
          </a:p>
          <a:p>
            <a:pPr lvl="1"/>
            <a:r>
              <a:rPr lang="en-US" sz="2600" dirty="0"/>
              <a:t>progression toward a good working knowledge of Python</a:t>
            </a:r>
          </a:p>
          <a:p>
            <a:r>
              <a:rPr lang="en-US" sz="2800" dirty="0"/>
              <a:t>Do not obsess about your percentage.</a:t>
            </a:r>
          </a:p>
          <a:p>
            <a:r>
              <a:rPr lang="en-US" sz="2800" dirty="0"/>
              <a:t>No one has failed the class. But dozens of students have had to work very, very hard not to fail.</a:t>
            </a:r>
          </a:p>
        </p:txBody>
      </p:sp>
    </p:spTree>
    <p:extLst>
      <p:ext uri="{BB962C8B-B14F-4D97-AF65-F5344CB8AC3E}">
        <p14:creationId xmlns:p14="http://schemas.microsoft.com/office/powerpoint/2010/main" val="2088338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cap="none" dirty="0">
                <a:latin typeface="+mn-lt"/>
              </a:rPr>
              <a:t>Programming Tools We’ll Use This Semester</a:t>
            </a:r>
          </a:p>
        </p:txBody>
      </p:sp>
    </p:spTree>
    <p:extLst>
      <p:ext uri="{BB962C8B-B14F-4D97-AF65-F5344CB8AC3E}">
        <p14:creationId xmlns:p14="http://schemas.microsoft.com/office/powerpoint/2010/main" val="1738984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D5EA-6DCB-F14E-CFF4-2A400A7D8167}"/>
              </a:ext>
            </a:extLst>
          </p:cNvPr>
          <p:cNvSpPr>
            <a:spLocks noGrp="1"/>
          </p:cNvSpPr>
          <p:nvPr>
            <p:ph type="title"/>
          </p:nvPr>
        </p:nvSpPr>
        <p:spPr/>
        <p:txBody>
          <a:bodyPr/>
          <a:lstStyle/>
          <a:p>
            <a:r>
              <a:rPr lang="en-US" dirty="0"/>
              <a:t>Terms you’ll hear a lot</a:t>
            </a:r>
          </a:p>
        </p:txBody>
      </p:sp>
      <p:graphicFrame>
        <p:nvGraphicFramePr>
          <p:cNvPr id="9" name="Content Placeholder 8">
            <a:extLst>
              <a:ext uri="{FF2B5EF4-FFF2-40B4-BE49-F238E27FC236}">
                <a16:creationId xmlns:a16="http://schemas.microsoft.com/office/drawing/2014/main" id="{CCE51BD6-EF1E-BD0C-DF69-E4C80CE1E146}"/>
              </a:ext>
            </a:extLst>
          </p:cNvPr>
          <p:cNvGraphicFramePr>
            <a:graphicFrameLocks noGrp="1"/>
          </p:cNvGraphicFramePr>
          <p:nvPr>
            <p:ph idx="1"/>
            <p:extLst>
              <p:ext uri="{D42A27DB-BD31-4B8C-83A1-F6EECF244321}">
                <p14:modId xmlns:p14="http://schemas.microsoft.com/office/powerpoint/2010/main" val="4131133562"/>
              </p:ext>
            </p:extLst>
          </p:nvPr>
        </p:nvGraphicFramePr>
        <p:xfrm>
          <a:off x="602820" y="1985170"/>
          <a:ext cx="7938360" cy="2842722"/>
        </p:xfrm>
        <a:graphic>
          <a:graphicData uri="http://schemas.openxmlformats.org/drawingml/2006/table">
            <a:tbl>
              <a:tblPr firstRow="1" bandRow="1">
                <a:tableStyleId>{21E4AEA4-8DFA-4A89-87EB-49C32662AFE0}</a:tableStyleId>
              </a:tblPr>
              <a:tblGrid>
                <a:gridCol w="2646120">
                  <a:extLst>
                    <a:ext uri="{9D8B030D-6E8A-4147-A177-3AD203B41FA5}">
                      <a16:colId xmlns:a16="http://schemas.microsoft.com/office/drawing/2014/main" val="1005350099"/>
                    </a:ext>
                  </a:extLst>
                </a:gridCol>
                <a:gridCol w="2646120">
                  <a:extLst>
                    <a:ext uri="{9D8B030D-6E8A-4147-A177-3AD203B41FA5}">
                      <a16:colId xmlns:a16="http://schemas.microsoft.com/office/drawing/2014/main" val="831802747"/>
                    </a:ext>
                  </a:extLst>
                </a:gridCol>
                <a:gridCol w="2646120">
                  <a:extLst>
                    <a:ext uri="{9D8B030D-6E8A-4147-A177-3AD203B41FA5}">
                      <a16:colId xmlns:a16="http://schemas.microsoft.com/office/drawing/2014/main" val="1564030186"/>
                    </a:ext>
                  </a:extLst>
                </a:gridCol>
              </a:tblGrid>
              <a:tr h="739602">
                <a:tc>
                  <a:txBody>
                    <a:bodyPr/>
                    <a:lstStyle/>
                    <a:p>
                      <a:r>
                        <a:rPr lang="en-US" b="1" dirty="0">
                          <a:solidFill>
                            <a:schemeClr val="tx1">
                              <a:lumMod val="95000"/>
                              <a:lumOff val="5000"/>
                            </a:schemeClr>
                          </a:solidFill>
                        </a:rPr>
                        <a:t>Tool</a:t>
                      </a:r>
                      <a:endParaRPr lang="en-US" dirty="0">
                        <a:solidFill>
                          <a:schemeClr val="tx1">
                            <a:lumMod val="95000"/>
                            <a:lumOff val="5000"/>
                          </a:schemeClr>
                        </a:solidFill>
                      </a:endParaRPr>
                    </a:p>
                  </a:txBody>
                  <a:tcPr anchor="ctr"/>
                </a:tc>
                <a:tc>
                  <a:txBody>
                    <a:bodyPr/>
                    <a:lstStyle/>
                    <a:p>
                      <a:r>
                        <a:rPr lang="en-US" b="1" dirty="0">
                          <a:solidFill>
                            <a:schemeClr val="tx1">
                              <a:lumMod val="95000"/>
                              <a:lumOff val="5000"/>
                            </a:schemeClr>
                          </a:solidFill>
                        </a:rPr>
                        <a:t>Purpose</a:t>
                      </a:r>
                      <a:endParaRPr lang="en-US" dirty="0">
                        <a:solidFill>
                          <a:schemeClr val="tx1">
                            <a:lumMod val="95000"/>
                            <a:lumOff val="5000"/>
                          </a:schemeClr>
                        </a:solidFill>
                      </a:endParaRPr>
                    </a:p>
                  </a:txBody>
                  <a:tcPr anchor="ctr"/>
                </a:tc>
                <a:tc>
                  <a:txBody>
                    <a:bodyPr/>
                    <a:lstStyle/>
                    <a:p>
                      <a:r>
                        <a:rPr lang="en-US" b="1" dirty="0">
                          <a:solidFill>
                            <a:schemeClr val="tx1">
                              <a:lumMod val="95000"/>
                              <a:lumOff val="5000"/>
                            </a:schemeClr>
                          </a:solidFill>
                        </a:rPr>
                        <a:t>Key Features</a:t>
                      </a:r>
                      <a:endParaRPr lang="en-US" dirty="0">
                        <a:solidFill>
                          <a:schemeClr val="tx1">
                            <a:lumMod val="95000"/>
                            <a:lumOff val="5000"/>
                          </a:schemeClr>
                        </a:solidFill>
                      </a:endParaRPr>
                    </a:p>
                  </a:txBody>
                  <a:tcPr anchor="ctr"/>
                </a:tc>
                <a:extLst>
                  <a:ext uri="{0D108BD9-81ED-4DB2-BD59-A6C34878D82A}">
                    <a16:rowId xmlns:a16="http://schemas.microsoft.com/office/drawing/2014/main" val="113337079"/>
                  </a:ext>
                </a:extLst>
              </a:tr>
              <a:tr h="739602">
                <a:tc>
                  <a:txBody>
                    <a:bodyPr/>
                    <a:lstStyle/>
                    <a:p>
                      <a:r>
                        <a:rPr lang="en-US" sz="1800" b="1" dirty="0"/>
                        <a:t>Git</a:t>
                      </a:r>
                      <a:endParaRPr lang="en-US" sz="1800" dirty="0"/>
                    </a:p>
                  </a:txBody>
                  <a:tcPr anchor="ctr"/>
                </a:tc>
                <a:tc>
                  <a:txBody>
                    <a:bodyPr/>
                    <a:lstStyle/>
                    <a:p>
                      <a:r>
                        <a:rPr lang="en-US" sz="1800" dirty="0"/>
                        <a:t>Version control system</a:t>
                      </a:r>
                    </a:p>
                  </a:txBody>
                  <a:tcPr anchor="ctr"/>
                </a:tc>
                <a:tc>
                  <a:txBody>
                    <a:bodyPr/>
                    <a:lstStyle/>
                    <a:p>
                      <a:r>
                        <a:rPr lang="en-US" sz="1800" dirty="0"/>
                        <a:t>Tracks code changes</a:t>
                      </a:r>
                      <a:br>
                        <a:rPr lang="en-US" sz="1800" dirty="0"/>
                      </a:br>
                      <a:r>
                        <a:rPr lang="en-US" sz="1800" dirty="0"/>
                        <a:t>Branching and merging</a:t>
                      </a:r>
                      <a:br>
                        <a:rPr lang="en-US" sz="1800" dirty="0"/>
                      </a:br>
                      <a:r>
                        <a:rPr lang="en-US" sz="1800" dirty="0"/>
                        <a:t>Commit history</a:t>
                      </a:r>
                    </a:p>
                  </a:txBody>
                  <a:tcPr anchor="ctr"/>
                </a:tc>
                <a:extLst>
                  <a:ext uri="{0D108BD9-81ED-4DB2-BD59-A6C34878D82A}">
                    <a16:rowId xmlns:a16="http://schemas.microsoft.com/office/drawing/2014/main" val="4280866952"/>
                  </a:ext>
                </a:extLst>
              </a:tr>
              <a:tr h="739602">
                <a:tc>
                  <a:txBody>
                    <a:bodyPr/>
                    <a:lstStyle/>
                    <a:p>
                      <a:r>
                        <a:rPr lang="en-US" sz="1800" b="1" dirty="0"/>
                        <a:t>GitHub</a:t>
                      </a:r>
                      <a:endParaRPr lang="en-US" sz="1800" dirty="0"/>
                    </a:p>
                  </a:txBody>
                  <a:tcPr anchor="ctr"/>
                </a:tc>
                <a:tc>
                  <a:txBody>
                    <a:bodyPr/>
                    <a:lstStyle/>
                    <a:p>
                      <a:r>
                        <a:rPr lang="en-US" sz="1800" dirty="0"/>
                        <a:t>Online Git repository hosting</a:t>
                      </a:r>
                    </a:p>
                  </a:txBody>
                  <a:tcPr anchor="ctr"/>
                </a:tc>
                <a:tc>
                  <a:txBody>
                    <a:bodyPr/>
                    <a:lstStyle/>
                    <a:p>
                      <a:r>
                        <a:rPr lang="en-US" sz="1800" dirty="0"/>
                        <a:t>Repository hosting</a:t>
                      </a:r>
                      <a:br>
                        <a:rPr lang="en-US" sz="1800" dirty="0"/>
                      </a:br>
                      <a:r>
                        <a:rPr lang="en-US" sz="1800" dirty="0"/>
                        <a:t>Pull requests</a:t>
                      </a:r>
                      <a:br>
                        <a:rPr lang="en-US" sz="1800" dirty="0"/>
                      </a:br>
                      <a:r>
                        <a:rPr lang="en-US" sz="1800" dirty="0"/>
                        <a:t>Issue tracking</a:t>
                      </a:r>
                      <a:br>
                        <a:rPr lang="en-US" sz="1800" dirty="0"/>
                      </a:br>
                      <a:r>
                        <a:rPr lang="en-US" sz="1800" dirty="0"/>
                        <a:t>Code review</a:t>
                      </a:r>
                    </a:p>
                  </a:txBody>
                  <a:tcPr anchor="ctr"/>
                </a:tc>
                <a:extLst>
                  <a:ext uri="{0D108BD9-81ED-4DB2-BD59-A6C34878D82A}">
                    <a16:rowId xmlns:a16="http://schemas.microsoft.com/office/drawing/2014/main" val="2797594356"/>
                  </a:ext>
                </a:extLst>
              </a:tr>
            </a:tbl>
          </a:graphicData>
        </a:graphic>
      </p:graphicFrame>
    </p:spTree>
    <p:extLst>
      <p:ext uri="{BB962C8B-B14F-4D97-AF65-F5344CB8AC3E}">
        <p14:creationId xmlns:p14="http://schemas.microsoft.com/office/powerpoint/2010/main" val="821295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D5EA-6DCB-F14E-CFF4-2A400A7D8167}"/>
              </a:ext>
            </a:extLst>
          </p:cNvPr>
          <p:cNvSpPr>
            <a:spLocks noGrp="1"/>
          </p:cNvSpPr>
          <p:nvPr>
            <p:ph type="title"/>
          </p:nvPr>
        </p:nvSpPr>
        <p:spPr/>
        <p:txBody>
          <a:bodyPr/>
          <a:lstStyle/>
          <a:p>
            <a:r>
              <a:rPr lang="en-US" dirty="0"/>
              <a:t>Terms you’ll hear a lot</a:t>
            </a:r>
          </a:p>
        </p:txBody>
      </p:sp>
      <p:graphicFrame>
        <p:nvGraphicFramePr>
          <p:cNvPr id="9" name="Content Placeholder 8">
            <a:extLst>
              <a:ext uri="{FF2B5EF4-FFF2-40B4-BE49-F238E27FC236}">
                <a16:creationId xmlns:a16="http://schemas.microsoft.com/office/drawing/2014/main" id="{CCE51BD6-EF1E-BD0C-DF69-E4C80CE1E146}"/>
              </a:ext>
            </a:extLst>
          </p:cNvPr>
          <p:cNvGraphicFramePr>
            <a:graphicFrameLocks noGrp="1"/>
          </p:cNvGraphicFramePr>
          <p:nvPr>
            <p:ph idx="1"/>
            <p:extLst>
              <p:ext uri="{D42A27DB-BD31-4B8C-83A1-F6EECF244321}">
                <p14:modId xmlns:p14="http://schemas.microsoft.com/office/powerpoint/2010/main" val="1162349995"/>
              </p:ext>
            </p:extLst>
          </p:nvPr>
        </p:nvGraphicFramePr>
        <p:xfrm>
          <a:off x="602820" y="1985170"/>
          <a:ext cx="7938360" cy="2842722"/>
        </p:xfrm>
        <a:graphic>
          <a:graphicData uri="http://schemas.openxmlformats.org/drawingml/2006/table">
            <a:tbl>
              <a:tblPr firstRow="1" bandRow="1">
                <a:tableStyleId>{21E4AEA4-8DFA-4A89-87EB-49C32662AFE0}</a:tableStyleId>
              </a:tblPr>
              <a:tblGrid>
                <a:gridCol w="2646120">
                  <a:extLst>
                    <a:ext uri="{9D8B030D-6E8A-4147-A177-3AD203B41FA5}">
                      <a16:colId xmlns:a16="http://schemas.microsoft.com/office/drawing/2014/main" val="1005350099"/>
                    </a:ext>
                  </a:extLst>
                </a:gridCol>
                <a:gridCol w="2646120">
                  <a:extLst>
                    <a:ext uri="{9D8B030D-6E8A-4147-A177-3AD203B41FA5}">
                      <a16:colId xmlns:a16="http://schemas.microsoft.com/office/drawing/2014/main" val="831802747"/>
                    </a:ext>
                  </a:extLst>
                </a:gridCol>
                <a:gridCol w="2646120">
                  <a:extLst>
                    <a:ext uri="{9D8B030D-6E8A-4147-A177-3AD203B41FA5}">
                      <a16:colId xmlns:a16="http://schemas.microsoft.com/office/drawing/2014/main" val="1564030186"/>
                    </a:ext>
                  </a:extLst>
                </a:gridCol>
              </a:tblGrid>
              <a:tr h="739602">
                <a:tc>
                  <a:txBody>
                    <a:bodyPr/>
                    <a:lstStyle/>
                    <a:p>
                      <a:r>
                        <a:rPr lang="en-US" b="1" dirty="0">
                          <a:solidFill>
                            <a:schemeClr val="tx1">
                              <a:lumMod val="95000"/>
                              <a:lumOff val="5000"/>
                            </a:schemeClr>
                          </a:solidFill>
                        </a:rPr>
                        <a:t>Tool</a:t>
                      </a:r>
                      <a:endParaRPr lang="en-US" dirty="0">
                        <a:solidFill>
                          <a:schemeClr val="tx1">
                            <a:lumMod val="95000"/>
                            <a:lumOff val="5000"/>
                          </a:schemeClr>
                        </a:solidFill>
                      </a:endParaRPr>
                    </a:p>
                  </a:txBody>
                  <a:tcPr anchor="ctr"/>
                </a:tc>
                <a:tc>
                  <a:txBody>
                    <a:bodyPr/>
                    <a:lstStyle/>
                    <a:p>
                      <a:r>
                        <a:rPr lang="en-US" b="1" dirty="0">
                          <a:solidFill>
                            <a:schemeClr val="tx1">
                              <a:lumMod val="95000"/>
                              <a:lumOff val="5000"/>
                            </a:schemeClr>
                          </a:solidFill>
                        </a:rPr>
                        <a:t>Purpose</a:t>
                      </a:r>
                      <a:endParaRPr lang="en-US" dirty="0">
                        <a:solidFill>
                          <a:schemeClr val="tx1">
                            <a:lumMod val="95000"/>
                            <a:lumOff val="5000"/>
                          </a:schemeClr>
                        </a:solidFill>
                      </a:endParaRPr>
                    </a:p>
                  </a:txBody>
                  <a:tcPr anchor="ctr"/>
                </a:tc>
                <a:tc>
                  <a:txBody>
                    <a:bodyPr/>
                    <a:lstStyle/>
                    <a:p>
                      <a:r>
                        <a:rPr lang="en-US" b="1" dirty="0">
                          <a:solidFill>
                            <a:schemeClr val="tx1">
                              <a:lumMod val="95000"/>
                              <a:lumOff val="5000"/>
                            </a:schemeClr>
                          </a:solidFill>
                        </a:rPr>
                        <a:t>Key Features</a:t>
                      </a:r>
                      <a:endParaRPr lang="en-US" dirty="0">
                        <a:solidFill>
                          <a:schemeClr val="tx1">
                            <a:lumMod val="95000"/>
                            <a:lumOff val="5000"/>
                          </a:schemeClr>
                        </a:solidFill>
                      </a:endParaRPr>
                    </a:p>
                  </a:txBody>
                  <a:tcPr anchor="ctr"/>
                </a:tc>
                <a:extLst>
                  <a:ext uri="{0D108BD9-81ED-4DB2-BD59-A6C34878D82A}">
                    <a16:rowId xmlns:a16="http://schemas.microsoft.com/office/drawing/2014/main" val="113337079"/>
                  </a:ext>
                </a:extLst>
              </a:tr>
              <a:tr h="739602">
                <a:tc>
                  <a:txBody>
                    <a:bodyPr/>
                    <a:lstStyle/>
                    <a:p>
                      <a:r>
                        <a:rPr lang="en-US" sz="1800" b="1" strike="sngStrike" dirty="0">
                          <a:solidFill>
                            <a:srgbClr val="FF0000"/>
                          </a:solidFill>
                        </a:rPr>
                        <a:t>Git</a:t>
                      </a:r>
                      <a:endParaRPr lang="en-US" sz="1800" strike="sngStrike" dirty="0">
                        <a:solidFill>
                          <a:srgbClr val="FF0000"/>
                        </a:solidFill>
                      </a:endParaRPr>
                    </a:p>
                  </a:txBody>
                  <a:tcPr anchor="ctr"/>
                </a:tc>
                <a:tc>
                  <a:txBody>
                    <a:bodyPr/>
                    <a:lstStyle/>
                    <a:p>
                      <a:r>
                        <a:rPr lang="en-US" sz="1800" strike="sngStrike" dirty="0">
                          <a:solidFill>
                            <a:srgbClr val="FF0000"/>
                          </a:solidFill>
                        </a:rPr>
                        <a:t>Version control system</a:t>
                      </a:r>
                    </a:p>
                  </a:txBody>
                  <a:tcPr anchor="ctr"/>
                </a:tc>
                <a:tc>
                  <a:txBody>
                    <a:bodyPr/>
                    <a:lstStyle/>
                    <a:p>
                      <a:r>
                        <a:rPr lang="en-US" sz="1800" strike="sngStrike" dirty="0">
                          <a:solidFill>
                            <a:srgbClr val="FF0000"/>
                          </a:solidFill>
                        </a:rPr>
                        <a:t>Tracks code changes</a:t>
                      </a:r>
                      <a:br>
                        <a:rPr lang="en-US" sz="1800" strike="sngStrike" dirty="0">
                          <a:solidFill>
                            <a:srgbClr val="FF0000"/>
                          </a:solidFill>
                        </a:rPr>
                      </a:br>
                      <a:r>
                        <a:rPr lang="en-US" sz="1800" strike="sngStrike" dirty="0">
                          <a:solidFill>
                            <a:srgbClr val="FF0000"/>
                          </a:solidFill>
                        </a:rPr>
                        <a:t>Branching and merging</a:t>
                      </a:r>
                      <a:br>
                        <a:rPr lang="en-US" sz="1800" strike="sngStrike" dirty="0">
                          <a:solidFill>
                            <a:srgbClr val="FF0000"/>
                          </a:solidFill>
                        </a:rPr>
                      </a:br>
                      <a:r>
                        <a:rPr lang="en-US" sz="1800" strike="sngStrike" dirty="0">
                          <a:solidFill>
                            <a:srgbClr val="FF0000"/>
                          </a:solidFill>
                        </a:rPr>
                        <a:t>Commit history</a:t>
                      </a:r>
                    </a:p>
                  </a:txBody>
                  <a:tcPr anchor="ctr"/>
                </a:tc>
                <a:extLst>
                  <a:ext uri="{0D108BD9-81ED-4DB2-BD59-A6C34878D82A}">
                    <a16:rowId xmlns:a16="http://schemas.microsoft.com/office/drawing/2014/main" val="4280866952"/>
                  </a:ext>
                </a:extLst>
              </a:tr>
              <a:tr h="739602">
                <a:tc>
                  <a:txBody>
                    <a:bodyPr/>
                    <a:lstStyle/>
                    <a:p>
                      <a:r>
                        <a:rPr lang="en-US" sz="1800" b="1" dirty="0"/>
                        <a:t>GitHub</a:t>
                      </a:r>
                      <a:endParaRPr lang="en-US" sz="1800" dirty="0"/>
                    </a:p>
                  </a:txBody>
                  <a:tcPr anchor="ctr"/>
                </a:tc>
                <a:tc>
                  <a:txBody>
                    <a:bodyPr/>
                    <a:lstStyle/>
                    <a:p>
                      <a:r>
                        <a:rPr lang="en-US" sz="1800" dirty="0"/>
                        <a:t>Online Git repository hosting</a:t>
                      </a:r>
                    </a:p>
                  </a:txBody>
                  <a:tcPr anchor="ctr"/>
                </a:tc>
                <a:tc>
                  <a:txBody>
                    <a:bodyPr/>
                    <a:lstStyle/>
                    <a:p>
                      <a:r>
                        <a:rPr lang="en-US" sz="1800" dirty="0"/>
                        <a:t>Repository hosting</a:t>
                      </a:r>
                      <a:br>
                        <a:rPr lang="en-US" sz="1800" dirty="0"/>
                      </a:br>
                      <a:r>
                        <a:rPr lang="en-US" sz="1800" dirty="0"/>
                        <a:t>Pull requests</a:t>
                      </a:r>
                      <a:br>
                        <a:rPr lang="en-US" sz="1800" dirty="0"/>
                      </a:br>
                      <a:r>
                        <a:rPr lang="en-US" sz="1800" dirty="0"/>
                        <a:t>Issue tracking</a:t>
                      </a:r>
                      <a:br>
                        <a:rPr lang="en-US" sz="1800" dirty="0"/>
                      </a:br>
                      <a:r>
                        <a:rPr lang="en-US" sz="1800" dirty="0"/>
                        <a:t>Code review</a:t>
                      </a:r>
                    </a:p>
                  </a:txBody>
                  <a:tcPr anchor="ctr"/>
                </a:tc>
                <a:extLst>
                  <a:ext uri="{0D108BD9-81ED-4DB2-BD59-A6C34878D82A}">
                    <a16:rowId xmlns:a16="http://schemas.microsoft.com/office/drawing/2014/main" val="2797594356"/>
                  </a:ext>
                </a:extLst>
              </a:tr>
            </a:tbl>
          </a:graphicData>
        </a:graphic>
      </p:graphicFrame>
    </p:spTree>
    <p:extLst>
      <p:ext uri="{BB962C8B-B14F-4D97-AF65-F5344CB8AC3E}">
        <p14:creationId xmlns:p14="http://schemas.microsoft.com/office/powerpoint/2010/main" val="83688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D5EA-6DCB-F14E-CFF4-2A400A7D8167}"/>
              </a:ext>
            </a:extLst>
          </p:cNvPr>
          <p:cNvSpPr>
            <a:spLocks noGrp="1"/>
          </p:cNvSpPr>
          <p:nvPr>
            <p:ph type="title"/>
          </p:nvPr>
        </p:nvSpPr>
        <p:spPr/>
        <p:txBody>
          <a:bodyPr/>
          <a:lstStyle/>
          <a:p>
            <a:r>
              <a:rPr lang="en-US" dirty="0"/>
              <a:t>Terms you’ll hear a lot</a:t>
            </a:r>
          </a:p>
        </p:txBody>
      </p:sp>
      <p:graphicFrame>
        <p:nvGraphicFramePr>
          <p:cNvPr id="9" name="Content Placeholder 8">
            <a:extLst>
              <a:ext uri="{FF2B5EF4-FFF2-40B4-BE49-F238E27FC236}">
                <a16:creationId xmlns:a16="http://schemas.microsoft.com/office/drawing/2014/main" id="{CCE51BD6-EF1E-BD0C-DF69-E4C80CE1E146}"/>
              </a:ext>
            </a:extLst>
          </p:cNvPr>
          <p:cNvGraphicFramePr>
            <a:graphicFrameLocks noGrp="1"/>
          </p:cNvGraphicFramePr>
          <p:nvPr>
            <p:ph idx="1"/>
            <p:extLst>
              <p:ext uri="{D42A27DB-BD31-4B8C-83A1-F6EECF244321}">
                <p14:modId xmlns:p14="http://schemas.microsoft.com/office/powerpoint/2010/main" val="1686765966"/>
              </p:ext>
            </p:extLst>
          </p:nvPr>
        </p:nvGraphicFramePr>
        <p:xfrm>
          <a:off x="602820" y="1985170"/>
          <a:ext cx="7938360" cy="1928322"/>
        </p:xfrm>
        <a:graphic>
          <a:graphicData uri="http://schemas.openxmlformats.org/drawingml/2006/table">
            <a:tbl>
              <a:tblPr firstRow="1" bandRow="1">
                <a:tableStyleId>{21E4AEA4-8DFA-4A89-87EB-49C32662AFE0}</a:tableStyleId>
              </a:tblPr>
              <a:tblGrid>
                <a:gridCol w="2646120">
                  <a:extLst>
                    <a:ext uri="{9D8B030D-6E8A-4147-A177-3AD203B41FA5}">
                      <a16:colId xmlns:a16="http://schemas.microsoft.com/office/drawing/2014/main" val="1005350099"/>
                    </a:ext>
                  </a:extLst>
                </a:gridCol>
                <a:gridCol w="2646120">
                  <a:extLst>
                    <a:ext uri="{9D8B030D-6E8A-4147-A177-3AD203B41FA5}">
                      <a16:colId xmlns:a16="http://schemas.microsoft.com/office/drawing/2014/main" val="831802747"/>
                    </a:ext>
                  </a:extLst>
                </a:gridCol>
                <a:gridCol w="2646120">
                  <a:extLst>
                    <a:ext uri="{9D8B030D-6E8A-4147-A177-3AD203B41FA5}">
                      <a16:colId xmlns:a16="http://schemas.microsoft.com/office/drawing/2014/main" val="1564030186"/>
                    </a:ext>
                  </a:extLst>
                </a:gridCol>
              </a:tblGrid>
              <a:tr h="739602">
                <a:tc>
                  <a:txBody>
                    <a:bodyPr/>
                    <a:lstStyle/>
                    <a:p>
                      <a:r>
                        <a:rPr lang="en-US" b="1" dirty="0">
                          <a:solidFill>
                            <a:schemeClr val="tx1">
                              <a:lumMod val="95000"/>
                              <a:lumOff val="5000"/>
                            </a:schemeClr>
                          </a:solidFill>
                        </a:rPr>
                        <a:t>Tool</a:t>
                      </a:r>
                      <a:endParaRPr lang="en-US" dirty="0">
                        <a:solidFill>
                          <a:schemeClr val="tx1">
                            <a:lumMod val="95000"/>
                            <a:lumOff val="5000"/>
                          </a:schemeClr>
                        </a:solidFill>
                      </a:endParaRPr>
                    </a:p>
                  </a:txBody>
                  <a:tcPr anchor="ctr"/>
                </a:tc>
                <a:tc>
                  <a:txBody>
                    <a:bodyPr/>
                    <a:lstStyle/>
                    <a:p>
                      <a:r>
                        <a:rPr lang="en-US" b="1" dirty="0">
                          <a:solidFill>
                            <a:schemeClr val="tx1">
                              <a:lumMod val="95000"/>
                              <a:lumOff val="5000"/>
                            </a:schemeClr>
                          </a:solidFill>
                        </a:rPr>
                        <a:t>Purpose</a:t>
                      </a:r>
                      <a:endParaRPr lang="en-US" dirty="0">
                        <a:solidFill>
                          <a:schemeClr val="tx1">
                            <a:lumMod val="95000"/>
                            <a:lumOff val="5000"/>
                          </a:schemeClr>
                        </a:solidFill>
                      </a:endParaRPr>
                    </a:p>
                  </a:txBody>
                  <a:tcPr anchor="ctr"/>
                </a:tc>
                <a:tc>
                  <a:txBody>
                    <a:bodyPr/>
                    <a:lstStyle/>
                    <a:p>
                      <a:r>
                        <a:rPr lang="en-US" b="1" dirty="0">
                          <a:solidFill>
                            <a:schemeClr val="tx1">
                              <a:lumMod val="95000"/>
                              <a:lumOff val="5000"/>
                            </a:schemeClr>
                          </a:solidFill>
                        </a:rPr>
                        <a:t>Key Features</a:t>
                      </a:r>
                      <a:endParaRPr lang="en-US" dirty="0">
                        <a:solidFill>
                          <a:schemeClr val="tx1">
                            <a:lumMod val="95000"/>
                            <a:lumOff val="5000"/>
                          </a:schemeClr>
                        </a:solidFill>
                      </a:endParaRPr>
                    </a:p>
                  </a:txBody>
                  <a:tcPr anchor="ctr"/>
                </a:tc>
                <a:extLst>
                  <a:ext uri="{0D108BD9-81ED-4DB2-BD59-A6C34878D82A}">
                    <a16:rowId xmlns:a16="http://schemas.microsoft.com/office/drawing/2014/main" val="113337079"/>
                  </a:ext>
                </a:extLst>
              </a:tr>
              <a:tr h="739602">
                <a:tc>
                  <a:txBody>
                    <a:bodyPr/>
                    <a:lstStyle/>
                    <a:p>
                      <a:r>
                        <a:rPr lang="en-US" sz="1800" b="1" dirty="0"/>
                        <a:t>GitHub</a:t>
                      </a:r>
                      <a:endParaRPr lang="en-US" sz="1800" dirty="0"/>
                    </a:p>
                  </a:txBody>
                  <a:tcPr anchor="ctr"/>
                </a:tc>
                <a:tc>
                  <a:txBody>
                    <a:bodyPr/>
                    <a:lstStyle/>
                    <a:p>
                      <a:r>
                        <a:rPr lang="en-US" sz="1800" dirty="0"/>
                        <a:t>Online Git repository hosting</a:t>
                      </a:r>
                    </a:p>
                  </a:txBody>
                  <a:tcPr anchor="ctr"/>
                </a:tc>
                <a:tc>
                  <a:txBody>
                    <a:bodyPr/>
                    <a:lstStyle/>
                    <a:p>
                      <a:r>
                        <a:rPr lang="en-US" sz="1800" dirty="0"/>
                        <a:t>Repository hosting</a:t>
                      </a:r>
                      <a:br>
                        <a:rPr lang="en-US" sz="1800" dirty="0"/>
                      </a:br>
                      <a:r>
                        <a:rPr lang="en-US" sz="1800" dirty="0"/>
                        <a:t>Pull requests</a:t>
                      </a:r>
                      <a:br>
                        <a:rPr lang="en-US" sz="1800" dirty="0"/>
                      </a:br>
                      <a:r>
                        <a:rPr lang="en-US" sz="1800" dirty="0"/>
                        <a:t>Issue tracking</a:t>
                      </a:r>
                      <a:br>
                        <a:rPr lang="en-US" sz="1800" dirty="0"/>
                      </a:br>
                      <a:r>
                        <a:rPr lang="en-US" sz="1800" dirty="0"/>
                        <a:t>Code review</a:t>
                      </a:r>
                    </a:p>
                  </a:txBody>
                  <a:tcPr anchor="ctr"/>
                </a:tc>
                <a:extLst>
                  <a:ext uri="{0D108BD9-81ED-4DB2-BD59-A6C34878D82A}">
                    <a16:rowId xmlns:a16="http://schemas.microsoft.com/office/drawing/2014/main" val="2797594356"/>
                  </a:ext>
                </a:extLst>
              </a:tr>
            </a:tbl>
          </a:graphicData>
        </a:graphic>
      </p:graphicFrame>
    </p:spTree>
    <p:extLst>
      <p:ext uri="{BB962C8B-B14F-4D97-AF65-F5344CB8AC3E}">
        <p14:creationId xmlns:p14="http://schemas.microsoft.com/office/powerpoint/2010/main" val="3096042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D5EA-6DCB-F14E-CFF4-2A400A7D8167}"/>
              </a:ext>
            </a:extLst>
          </p:cNvPr>
          <p:cNvSpPr>
            <a:spLocks noGrp="1"/>
          </p:cNvSpPr>
          <p:nvPr>
            <p:ph type="title"/>
          </p:nvPr>
        </p:nvSpPr>
        <p:spPr/>
        <p:txBody>
          <a:bodyPr/>
          <a:lstStyle/>
          <a:p>
            <a:r>
              <a:rPr lang="en-US" dirty="0"/>
              <a:t>Terms you’ll hear a lot</a:t>
            </a:r>
          </a:p>
        </p:txBody>
      </p:sp>
      <p:graphicFrame>
        <p:nvGraphicFramePr>
          <p:cNvPr id="9" name="Content Placeholder 8">
            <a:extLst>
              <a:ext uri="{FF2B5EF4-FFF2-40B4-BE49-F238E27FC236}">
                <a16:creationId xmlns:a16="http://schemas.microsoft.com/office/drawing/2014/main" id="{CCE51BD6-EF1E-BD0C-DF69-E4C80CE1E146}"/>
              </a:ext>
            </a:extLst>
          </p:cNvPr>
          <p:cNvGraphicFramePr>
            <a:graphicFrameLocks noGrp="1"/>
          </p:cNvGraphicFramePr>
          <p:nvPr>
            <p:ph idx="1"/>
            <p:extLst>
              <p:ext uri="{D42A27DB-BD31-4B8C-83A1-F6EECF244321}">
                <p14:modId xmlns:p14="http://schemas.microsoft.com/office/powerpoint/2010/main" val="2386126632"/>
              </p:ext>
            </p:extLst>
          </p:nvPr>
        </p:nvGraphicFramePr>
        <p:xfrm>
          <a:off x="602820" y="1985170"/>
          <a:ext cx="7938360" cy="4305762"/>
        </p:xfrm>
        <a:graphic>
          <a:graphicData uri="http://schemas.openxmlformats.org/drawingml/2006/table">
            <a:tbl>
              <a:tblPr firstRow="1" bandRow="1">
                <a:tableStyleId>{21E4AEA4-8DFA-4A89-87EB-49C32662AFE0}</a:tableStyleId>
              </a:tblPr>
              <a:tblGrid>
                <a:gridCol w="2646120">
                  <a:extLst>
                    <a:ext uri="{9D8B030D-6E8A-4147-A177-3AD203B41FA5}">
                      <a16:colId xmlns:a16="http://schemas.microsoft.com/office/drawing/2014/main" val="1005350099"/>
                    </a:ext>
                  </a:extLst>
                </a:gridCol>
                <a:gridCol w="2646120">
                  <a:extLst>
                    <a:ext uri="{9D8B030D-6E8A-4147-A177-3AD203B41FA5}">
                      <a16:colId xmlns:a16="http://schemas.microsoft.com/office/drawing/2014/main" val="831802747"/>
                    </a:ext>
                  </a:extLst>
                </a:gridCol>
                <a:gridCol w="2646120">
                  <a:extLst>
                    <a:ext uri="{9D8B030D-6E8A-4147-A177-3AD203B41FA5}">
                      <a16:colId xmlns:a16="http://schemas.microsoft.com/office/drawing/2014/main" val="1564030186"/>
                    </a:ext>
                  </a:extLst>
                </a:gridCol>
              </a:tblGrid>
              <a:tr h="739602">
                <a:tc>
                  <a:txBody>
                    <a:bodyPr/>
                    <a:lstStyle/>
                    <a:p>
                      <a:r>
                        <a:rPr lang="en-US" b="1" dirty="0">
                          <a:solidFill>
                            <a:schemeClr val="tx1">
                              <a:lumMod val="95000"/>
                              <a:lumOff val="5000"/>
                            </a:schemeClr>
                          </a:solidFill>
                        </a:rPr>
                        <a:t>Tool</a:t>
                      </a:r>
                      <a:endParaRPr lang="en-US" dirty="0">
                        <a:solidFill>
                          <a:schemeClr val="tx1">
                            <a:lumMod val="95000"/>
                            <a:lumOff val="5000"/>
                          </a:schemeClr>
                        </a:solidFill>
                      </a:endParaRPr>
                    </a:p>
                  </a:txBody>
                  <a:tcPr anchor="ctr"/>
                </a:tc>
                <a:tc>
                  <a:txBody>
                    <a:bodyPr/>
                    <a:lstStyle/>
                    <a:p>
                      <a:r>
                        <a:rPr lang="en-US" b="1" dirty="0">
                          <a:solidFill>
                            <a:schemeClr val="tx1">
                              <a:lumMod val="95000"/>
                              <a:lumOff val="5000"/>
                            </a:schemeClr>
                          </a:solidFill>
                        </a:rPr>
                        <a:t>Purpose</a:t>
                      </a:r>
                      <a:endParaRPr lang="en-US" dirty="0">
                        <a:solidFill>
                          <a:schemeClr val="tx1">
                            <a:lumMod val="95000"/>
                            <a:lumOff val="5000"/>
                          </a:schemeClr>
                        </a:solidFill>
                      </a:endParaRPr>
                    </a:p>
                  </a:txBody>
                  <a:tcPr anchor="ctr"/>
                </a:tc>
                <a:tc>
                  <a:txBody>
                    <a:bodyPr/>
                    <a:lstStyle/>
                    <a:p>
                      <a:r>
                        <a:rPr lang="en-US" b="1" dirty="0">
                          <a:solidFill>
                            <a:schemeClr val="tx1">
                              <a:lumMod val="95000"/>
                              <a:lumOff val="5000"/>
                            </a:schemeClr>
                          </a:solidFill>
                        </a:rPr>
                        <a:t>Key Features</a:t>
                      </a:r>
                      <a:endParaRPr lang="en-US" dirty="0">
                        <a:solidFill>
                          <a:schemeClr val="tx1">
                            <a:lumMod val="95000"/>
                            <a:lumOff val="5000"/>
                          </a:schemeClr>
                        </a:solidFill>
                      </a:endParaRPr>
                    </a:p>
                  </a:txBody>
                  <a:tcPr anchor="ctr"/>
                </a:tc>
                <a:extLst>
                  <a:ext uri="{0D108BD9-81ED-4DB2-BD59-A6C34878D82A}">
                    <a16:rowId xmlns:a16="http://schemas.microsoft.com/office/drawing/2014/main" val="113337079"/>
                  </a:ext>
                </a:extLst>
              </a:tr>
              <a:tr h="739602">
                <a:tc>
                  <a:txBody>
                    <a:bodyPr/>
                    <a:lstStyle/>
                    <a:p>
                      <a:r>
                        <a:rPr lang="en-US" sz="1800" b="1" dirty="0"/>
                        <a:t>GitHub</a:t>
                      </a:r>
                      <a:endParaRPr lang="en-US" sz="1800" dirty="0"/>
                    </a:p>
                  </a:txBody>
                  <a:tcPr anchor="ctr"/>
                </a:tc>
                <a:tc>
                  <a:txBody>
                    <a:bodyPr/>
                    <a:lstStyle/>
                    <a:p>
                      <a:r>
                        <a:rPr lang="en-US" sz="1800" dirty="0"/>
                        <a:t>Online Git repository hosting</a:t>
                      </a:r>
                    </a:p>
                  </a:txBody>
                  <a:tcPr anchor="ctr"/>
                </a:tc>
                <a:tc>
                  <a:txBody>
                    <a:bodyPr/>
                    <a:lstStyle/>
                    <a:p>
                      <a:r>
                        <a:rPr lang="en-US" sz="1800" dirty="0"/>
                        <a:t>Repository hosting</a:t>
                      </a:r>
                      <a:br>
                        <a:rPr lang="en-US" sz="1800" dirty="0"/>
                      </a:br>
                      <a:r>
                        <a:rPr lang="en-US" sz="1800" dirty="0"/>
                        <a:t>Pull requests</a:t>
                      </a:r>
                      <a:br>
                        <a:rPr lang="en-US" sz="1800" dirty="0"/>
                      </a:br>
                      <a:r>
                        <a:rPr lang="en-US" sz="1800" dirty="0"/>
                        <a:t>Issue tracking</a:t>
                      </a:r>
                      <a:br>
                        <a:rPr lang="en-US" sz="1800" dirty="0"/>
                      </a:br>
                      <a:r>
                        <a:rPr lang="en-US" sz="1800" dirty="0"/>
                        <a:t>Code review</a:t>
                      </a:r>
                    </a:p>
                  </a:txBody>
                  <a:tcPr anchor="ctr"/>
                </a:tc>
                <a:extLst>
                  <a:ext uri="{0D108BD9-81ED-4DB2-BD59-A6C34878D82A}">
                    <a16:rowId xmlns:a16="http://schemas.microsoft.com/office/drawing/2014/main" val="2797594356"/>
                  </a:ext>
                </a:extLst>
              </a:tr>
              <a:tr h="739602">
                <a:tc>
                  <a:txBody>
                    <a:bodyPr/>
                    <a:lstStyle/>
                    <a:p>
                      <a:r>
                        <a:rPr lang="en-US" sz="1800" b="1" dirty="0"/>
                        <a:t>GitHub Classroom</a:t>
                      </a:r>
                      <a:endParaRPr lang="en-US" sz="1800" dirty="0"/>
                    </a:p>
                  </a:txBody>
                  <a:tcPr anchor="ctr"/>
                </a:tc>
                <a:tc>
                  <a:txBody>
                    <a:bodyPr/>
                    <a:lstStyle/>
                    <a:p>
                      <a:r>
                        <a:rPr lang="en-US" sz="1800" dirty="0"/>
                        <a:t>Education-focused GitHub extension</a:t>
                      </a:r>
                    </a:p>
                  </a:txBody>
                  <a:tcPr anchor="ctr"/>
                </a:tc>
                <a:tc>
                  <a:txBody>
                    <a:bodyPr/>
                    <a:lstStyle/>
                    <a:p>
                      <a:r>
                        <a:rPr lang="en-US" sz="1800" dirty="0"/>
                        <a:t>Assignment distribution</a:t>
                      </a:r>
                      <a:br>
                        <a:rPr lang="en-US" sz="1800" dirty="0"/>
                      </a:br>
                      <a:r>
                        <a:rPr lang="en-US" sz="1800" dirty="0"/>
                        <a:t>Automatic repository creation</a:t>
                      </a:r>
                      <a:br>
                        <a:rPr lang="en-US" sz="1800" dirty="0"/>
                      </a:br>
                      <a:r>
                        <a:rPr lang="en-US" sz="1800" dirty="0"/>
                        <a:t>Integrated feedback</a:t>
                      </a:r>
                    </a:p>
                  </a:txBody>
                  <a:tcPr anchor="ctr"/>
                </a:tc>
                <a:extLst>
                  <a:ext uri="{0D108BD9-81ED-4DB2-BD59-A6C34878D82A}">
                    <a16:rowId xmlns:a16="http://schemas.microsoft.com/office/drawing/2014/main" val="3164797737"/>
                  </a:ext>
                </a:extLst>
              </a:tr>
              <a:tr h="739602">
                <a:tc>
                  <a:txBody>
                    <a:bodyPr/>
                    <a:lstStyle/>
                    <a:p>
                      <a:r>
                        <a:rPr lang="en-US" sz="1800" b="1"/>
                        <a:t>GitHub Codespaces</a:t>
                      </a:r>
                      <a:endParaRPr lang="en-US" sz="1800"/>
                    </a:p>
                  </a:txBody>
                  <a:tcPr anchor="ctr"/>
                </a:tc>
                <a:tc>
                  <a:txBody>
                    <a:bodyPr/>
                    <a:lstStyle/>
                    <a:p>
                      <a:r>
                        <a:rPr lang="en-US" sz="1800"/>
                        <a:t>Cloud-based development environments</a:t>
                      </a:r>
                    </a:p>
                  </a:txBody>
                  <a:tcPr anchor="ctr"/>
                </a:tc>
                <a:tc>
                  <a:txBody>
                    <a:bodyPr/>
                    <a:lstStyle/>
                    <a:p>
                      <a:r>
                        <a:rPr lang="en-US" sz="1800" dirty="0"/>
                        <a:t>Pre-configured w customization options</a:t>
                      </a:r>
                    </a:p>
                    <a:p>
                      <a:r>
                        <a:rPr lang="en-US" sz="1800" dirty="0"/>
                        <a:t>Auto-save for 30 days</a:t>
                      </a:r>
                      <a:br>
                        <a:rPr lang="en-US" sz="1800" dirty="0"/>
                      </a:br>
                      <a:r>
                        <a:rPr lang="en-US" sz="1800" dirty="0"/>
                        <a:t>Accessible from anywhere</a:t>
                      </a:r>
                    </a:p>
                  </a:txBody>
                  <a:tcPr anchor="ctr"/>
                </a:tc>
                <a:extLst>
                  <a:ext uri="{0D108BD9-81ED-4DB2-BD59-A6C34878D82A}">
                    <a16:rowId xmlns:a16="http://schemas.microsoft.com/office/drawing/2014/main" val="181304736"/>
                  </a:ext>
                </a:extLst>
              </a:tr>
            </a:tbl>
          </a:graphicData>
        </a:graphic>
      </p:graphicFrame>
    </p:spTree>
    <p:extLst>
      <p:ext uri="{BB962C8B-B14F-4D97-AF65-F5344CB8AC3E}">
        <p14:creationId xmlns:p14="http://schemas.microsoft.com/office/powerpoint/2010/main" val="427576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D5EA-6DCB-F14E-CFF4-2A400A7D8167}"/>
              </a:ext>
            </a:extLst>
          </p:cNvPr>
          <p:cNvSpPr>
            <a:spLocks noGrp="1"/>
          </p:cNvSpPr>
          <p:nvPr>
            <p:ph type="title"/>
          </p:nvPr>
        </p:nvSpPr>
        <p:spPr/>
        <p:txBody>
          <a:bodyPr/>
          <a:lstStyle/>
          <a:p>
            <a:r>
              <a:rPr lang="en-US" dirty="0"/>
              <a:t>Terms you’ll hear a lot</a:t>
            </a:r>
          </a:p>
        </p:txBody>
      </p:sp>
      <p:graphicFrame>
        <p:nvGraphicFramePr>
          <p:cNvPr id="9" name="Content Placeholder 8">
            <a:extLst>
              <a:ext uri="{FF2B5EF4-FFF2-40B4-BE49-F238E27FC236}">
                <a16:creationId xmlns:a16="http://schemas.microsoft.com/office/drawing/2014/main" id="{CCE51BD6-EF1E-BD0C-DF69-E4C80CE1E146}"/>
              </a:ext>
            </a:extLst>
          </p:cNvPr>
          <p:cNvGraphicFramePr>
            <a:graphicFrameLocks noGrp="1"/>
          </p:cNvGraphicFramePr>
          <p:nvPr>
            <p:ph idx="1"/>
            <p:extLst>
              <p:ext uri="{D42A27DB-BD31-4B8C-83A1-F6EECF244321}">
                <p14:modId xmlns:p14="http://schemas.microsoft.com/office/powerpoint/2010/main" val="666919505"/>
              </p:ext>
            </p:extLst>
          </p:nvPr>
        </p:nvGraphicFramePr>
        <p:xfrm>
          <a:off x="602820" y="1985170"/>
          <a:ext cx="7938360" cy="3117042"/>
        </p:xfrm>
        <a:graphic>
          <a:graphicData uri="http://schemas.openxmlformats.org/drawingml/2006/table">
            <a:tbl>
              <a:tblPr firstRow="1" bandRow="1">
                <a:tableStyleId>{21E4AEA4-8DFA-4A89-87EB-49C32662AFE0}</a:tableStyleId>
              </a:tblPr>
              <a:tblGrid>
                <a:gridCol w="2646120">
                  <a:extLst>
                    <a:ext uri="{9D8B030D-6E8A-4147-A177-3AD203B41FA5}">
                      <a16:colId xmlns:a16="http://schemas.microsoft.com/office/drawing/2014/main" val="1005350099"/>
                    </a:ext>
                  </a:extLst>
                </a:gridCol>
                <a:gridCol w="2646120">
                  <a:extLst>
                    <a:ext uri="{9D8B030D-6E8A-4147-A177-3AD203B41FA5}">
                      <a16:colId xmlns:a16="http://schemas.microsoft.com/office/drawing/2014/main" val="831802747"/>
                    </a:ext>
                  </a:extLst>
                </a:gridCol>
                <a:gridCol w="2646120">
                  <a:extLst>
                    <a:ext uri="{9D8B030D-6E8A-4147-A177-3AD203B41FA5}">
                      <a16:colId xmlns:a16="http://schemas.microsoft.com/office/drawing/2014/main" val="1564030186"/>
                    </a:ext>
                  </a:extLst>
                </a:gridCol>
              </a:tblGrid>
              <a:tr h="739602">
                <a:tc>
                  <a:txBody>
                    <a:bodyPr/>
                    <a:lstStyle/>
                    <a:p>
                      <a:r>
                        <a:rPr lang="en-US" b="1" dirty="0">
                          <a:solidFill>
                            <a:schemeClr val="tx1">
                              <a:lumMod val="95000"/>
                              <a:lumOff val="5000"/>
                            </a:schemeClr>
                          </a:solidFill>
                        </a:rPr>
                        <a:t>Tool</a:t>
                      </a:r>
                      <a:endParaRPr lang="en-US" dirty="0">
                        <a:solidFill>
                          <a:schemeClr val="tx1">
                            <a:lumMod val="95000"/>
                            <a:lumOff val="5000"/>
                          </a:schemeClr>
                        </a:solidFill>
                      </a:endParaRPr>
                    </a:p>
                  </a:txBody>
                  <a:tcPr anchor="ctr"/>
                </a:tc>
                <a:tc>
                  <a:txBody>
                    <a:bodyPr/>
                    <a:lstStyle/>
                    <a:p>
                      <a:r>
                        <a:rPr lang="en-US" b="1" dirty="0">
                          <a:solidFill>
                            <a:schemeClr val="tx1">
                              <a:lumMod val="95000"/>
                              <a:lumOff val="5000"/>
                            </a:schemeClr>
                          </a:solidFill>
                        </a:rPr>
                        <a:t>Purpose</a:t>
                      </a:r>
                      <a:endParaRPr lang="en-US" dirty="0">
                        <a:solidFill>
                          <a:schemeClr val="tx1">
                            <a:lumMod val="95000"/>
                            <a:lumOff val="5000"/>
                          </a:schemeClr>
                        </a:solidFill>
                      </a:endParaRPr>
                    </a:p>
                  </a:txBody>
                  <a:tcPr anchor="ctr"/>
                </a:tc>
                <a:tc>
                  <a:txBody>
                    <a:bodyPr/>
                    <a:lstStyle/>
                    <a:p>
                      <a:r>
                        <a:rPr lang="en-US" b="1" dirty="0">
                          <a:solidFill>
                            <a:schemeClr val="tx1">
                              <a:lumMod val="95000"/>
                              <a:lumOff val="5000"/>
                            </a:schemeClr>
                          </a:solidFill>
                        </a:rPr>
                        <a:t>Key Features</a:t>
                      </a:r>
                      <a:endParaRPr lang="en-US" dirty="0">
                        <a:solidFill>
                          <a:schemeClr val="tx1">
                            <a:lumMod val="95000"/>
                            <a:lumOff val="5000"/>
                          </a:schemeClr>
                        </a:solidFill>
                      </a:endParaRPr>
                    </a:p>
                  </a:txBody>
                  <a:tcPr anchor="ctr"/>
                </a:tc>
                <a:extLst>
                  <a:ext uri="{0D108BD9-81ED-4DB2-BD59-A6C34878D82A}">
                    <a16:rowId xmlns:a16="http://schemas.microsoft.com/office/drawing/2014/main" val="113337079"/>
                  </a:ext>
                </a:extLst>
              </a:tr>
              <a:tr h="739602">
                <a:tc>
                  <a:txBody>
                    <a:bodyPr/>
                    <a:lstStyle/>
                    <a:p>
                      <a:r>
                        <a:rPr lang="en-US" sz="1800" b="1" dirty="0"/>
                        <a:t>Python</a:t>
                      </a:r>
                      <a:endParaRPr lang="en-US" sz="1800" dirty="0"/>
                    </a:p>
                  </a:txBody>
                  <a:tcPr anchor="ctr"/>
                </a:tc>
                <a:tc>
                  <a:txBody>
                    <a:bodyPr/>
                    <a:lstStyle/>
                    <a:p>
                      <a:r>
                        <a:rPr lang="en-US" sz="1800" dirty="0"/>
                        <a:t>General-purpose programming language</a:t>
                      </a:r>
                    </a:p>
                  </a:txBody>
                  <a:tcPr anchor="ctr"/>
                </a:tc>
                <a:tc>
                  <a:txBody>
                    <a:bodyPr/>
                    <a:lstStyle/>
                    <a:p>
                      <a:r>
                        <a:rPr lang="en-US" sz="1800" dirty="0"/>
                        <a:t>Simple syntax</a:t>
                      </a:r>
                      <a:br>
                        <a:rPr lang="en-US" sz="1800" dirty="0"/>
                      </a:br>
                      <a:r>
                        <a:rPr lang="en-US" sz="1800" dirty="0"/>
                        <a:t>Extensive libraries</a:t>
                      </a:r>
                      <a:br>
                        <a:rPr lang="en-US" sz="1800" dirty="0"/>
                      </a:br>
                      <a:r>
                        <a:rPr lang="en-US" sz="1800" dirty="0"/>
                        <a:t>Cross-platform compatibility</a:t>
                      </a:r>
                    </a:p>
                  </a:txBody>
                  <a:tcPr anchor="ctr"/>
                </a:tc>
                <a:extLst>
                  <a:ext uri="{0D108BD9-81ED-4DB2-BD59-A6C34878D82A}">
                    <a16:rowId xmlns:a16="http://schemas.microsoft.com/office/drawing/2014/main" val="2797594356"/>
                  </a:ext>
                </a:extLst>
              </a:tr>
              <a:tr h="739602">
                <a:tc>
                  <a:txBody>
                    <a:bodyPr/>
                    <a:lstStyle/>
                    <a:p>
                      <a:r>
                        <a:rPr lang="en-US" sz="1800" b="1"/>
                        <a:t>Jupyter</a:t>
                      </a:r>
                      <a:endParaRPr lang="en-US" sz="1800"/>
                    </a:p>
                  </a:txBody>
                  <a:tcPr anchor="ctr"/>
                </a:tc>
                <a:tc>
                  <a:txBody>
                    <a:bodyPr/>
                    <a:lstStyle/>
                    <a:p>
                      <a:r>
                        <a:rPr lang="en-US" sz="1800" dirty="0"/>
                        <a:t>Interactive coding environment</a:t>
                      </a:r>
                    </a:p>
                  </a:txBody>
                  <a:tcPr anchor="ctr"/>
                </a:tc>
                <a:tc>
                  <a:txBody>
                    <a:bodyPr/>
                    <a:lstStyle/>
                    <a:p>
                      <a:r>
                        <a:rPr lang="en-US" sz="1800" dirty="0"/>
                        <a:t>Code and Markdown cells</a:t>
                      </a:r>
                      <a:br>
                        <a:rPr lang="en-US" sz="1800" dirty="0"/>
                      </a:br>
                      <a:r>
                        <a:rPr lang="en-US" sz="1800" dirty="0"/>
                        <a:t>Inline visualizations</a:t>
                      </a:r>
                      <a:br>
                        <a:rPr lang="en-US" sz="1800" dirty="0"/>
                      </a:br>
                      <a:r>
                        <a:rPr lang="en-US" sz="1800" dirty="0"/>
                        <a:t>Support multiple languages, incl Python</a:t>
                      </a:r>
                    </a:p>
                  </a:txBody>
                  <a:tcPr anchor="ctr"/>
                </a:tc>
                <a:extLst>
                  <a:ext uri="{0D108BD9-81ED-4DB2-BD59-A6C34878D82A}">
                    <a16:rowId xmlns:a16="http://schemas.microsoft.com/office/drawing/2014/main" val="3164797737"/>
                  </a:ext>
                </a:extLst>
              </a:tr>
            </a:tbl>
          </a:graphicData>
        </a:graphic>
      </p:graphicFrame>
    </p:spTree>
    <p:extLst>
      <p:ext uri="{BB962C8B-B14F-4D97-AF65-F5344CB8AC3E}">
        <p14:creationId xmlns:p14="http://schemas.microsoft.com/office/powerpoint/2010/main" val="427829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832F-CC1E-5631-60F4-8238F34C0168}"/>
              </a:ext>
            </a:extLst>
          </p:cNvPr>
          <p:cNvSpPr>
            <a:spLocks noGrp="1"/>
          </p:cNvSpPr>
          <p:nvPr>
            <p:ph type="title"/>
          </p:nvPr>
        </p:nvSpPr>
        <p:spPr/>
        <p:txBody>
          <a:bodyPr/>
          <a:lstStyle/>
          <a:p>
            <a:r>
              <a:rPr lang="en-US" dirty="0"/>
              <a:t>Hidden: Remainder of Class</a:t>
            </a:r>
          </a:p>
        </p:txBody>
      </p:sp>
      <p:sp>
        <p:nvSpPr>
          <p:cNvPr id="3" name="Content Placeholder 2">
            <a:extLst>
              <a:ext uri="{FF2B5EF4-FFF2-40B4-BE49-F238E27FC236}">
                <a16:creationId xmlns:a16="http://schemas.microsoft.com/office/drawing/2014/main" id="{C9E9DAD6-08D8-1468-C073-7E27C4C1BBA4}"/>
              </a:ext>
            </a:extLst>
          </p:cNvPr>
          <p:cNvSpPr>
            <a:spLocks noGrp="1"/>
          </p:cNvSpPr>
          <p:nvPr>
            <p:ph idx="1"/>
          </p:nvPr>
        </p:nvSpPr>
        <p:spPr/>
        <p:txBody>
          <a:bodyPr>
            <a:normAutofit/>
          </a:bodyPr>
          <a:lstStyle/>
          <a:p>
            <a:r>
              <a:rPr lang="en-US" dirty="0"/>
              <a:t>Live GitHub tour</a:t>
            </a:r>
          </a:p>
          <a:p>
            <a:r>
              <a:rPr lang="en-US" dirty="0" err="1"/>
              <a:t>Codespaces</a:t>
            </a:r>
            <a:endParaRPr lang="en-US" dirty="0"/>
          </a:p>
          <a:p>
            <a:pPr lvl="2"/>
            <a:r>
              <a:rPr lang="en-US" dirty="0"/>
              <a:t>Kernels</a:t>
            </a:r>
          </a:p>
          <a:p>
            <a:pPr lvl="2"/>
            <a:r>
              <a:rPr lang="en-US" dirty="0"/>
              <a:t>Save/submit issues in GitHub classroom</a:t>
            </a:r>
          </a:p>
          <a:p>
            <a:pPr lvl="3"/>
            <a:r>
              <a:rPr lang="en-US" dirty="0"/>
              <a:t>Note that initial assignments we have auto commit/push configured</a:t>
            </a:r>
          </a:p>
          <a:p>
            <a:pPr lvl="3"/>
            <a:r>
              <a:rPr lang="en-US" dirty="0"/>
              <a:t>Commit issues from Ed</a:t>
            </a:r>
          </a:p>
          <a:p>
            <a:pPr lvl="1"/>
            <a:r>
              <a:rPr lang="en-US" dirty="0"/>
              <a:t>How to use during lecture and lab</a:t>
            </a:r>
          </a:p>
          <a:p>
            <a:pPr lvl="2"/>
            <a:r>
              <a:rPr lang="en-US" dirty="0"/>
              <a:t>AT THIS POINT, HAVE EVERYONE TEST IT OUT</a:t>
            </a:r>
          </a:p>
          <a:p>
            <a:r>
              <a:rPr lang="en-US" dirty="0"/>
              <a:t>Python expressions and types, variables, </a:t>
            </a:r>
            <a:r>
              <a:rPr lang="en-US" dirty="0" err="1"/>
              <a:t>booleans</a:t>
            </a:r>
            <a:endParaRPr lang="en-US" dirty="0"/>
          </a:p>
        </p:txBody>
      </p:sp>
    </p:spTree>
    <p:extLst>
      <p:ext uri="{BB962C8B-B14F-4D97-AF65-F5344CB8AC3E}">
        <p14:creationId xmlns:p14="http://schemas.microsoft.com/office/powerpoint/2010/main" val="192784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585496" y="113016"/>
            <a:ext cx="6424863" cy="6858000"/>
          </a:xfrm>
          <a:prstGeom prst="rect">
            <a:avLst/>
          </a:prstGeom>
        </p:spPr>
      </p:pic>
    </p:spTree>
    <p:extLst>
      <p:ext uri="{BB962C8B-B14F-4D97-AF65-F5344CB8AC3E}">
        <p14:creationId xmlns:p14="http://schemas.microsoft.com/office/powerpoint/2010/main" val="210872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7F79-E84B-74E0-596E-A9135659922A}"/>
              </a:ext>
            </a:extLst>
          </p:cNvPr>
          <p:cNvSpPr>
            <a:spLocks noGrp="1"/>
          </p:cNvSpPr>
          <p:nvPr>
            <p:ph type="title"/>
          </p:nvPr>
        </p:nvSpPr>
        <p:spPr/>
        <p:txBody>
          <a:bodyPr/>
          <a:lstStyle/>
          <a:p>
            <a:r>
              <a:rPr lang="en-US" dirty="0"/>
              <a:t>Course philosophy</a:t>
            </a:r>
          </a:p>
        </p:txBody>
      </p:sp>
      <p:sp>
        <p:nvSpPr>
          <p:cNvPr id="3" name="Content Placeholder 2">
            <a:extLst>
              <a:ext uri="{FF2B5EF4-FFF2-40B4-BE49-F238E27FC236}">
                <a16:creationId xmlns:a16="http://schemas.microsoft.com/office/drawing/2014/main" id="{40F5AF07-9E01-3C87-526D-C08B063E4D3A}"/>
              </a:ext>
            </a:extLst>
          </p:cNvPr>
          <p:cNvSpPr>
            <a:spLocks noGrp="1"/>
          </p:cNvSpPr>
          <p:nvPr>
            <p:ph idx="1"/>
          </p:nvPr>
        </p:nvSpPr>
        <p:spPr/>
        <p:txBody>
          <a:bodyPr/>
          <a:lstStyle/>
          <a:p>
            <a:r>
              <a:rPr lang="en-US" sz="2800" dirty="0"/>
              <a:t>Lawyers process information, but use inefficient tools for the job.</a:t>
            </a:r>
          </a:p>
          <a:p>
            <a:r>
              <a:rPr lang="en-US" sz="2800" dirty="0"/>
              <a:t>Coding is an emerging legal skill, like writing and research</a:t>
            </a:r>
          </a:p>
          <a:p>
            <a:pPr lvl="1"/>
            <a:r>
              <a:rPr lang="en-US" sz="2400" dirty="0"/>
              <a:t>Automate the ‘Boring Stuff’</a:t>
            </a:r>
          </a:p>
          <a:p>
            <a:pPr lvl="1"/>
            <a:r>
              <a:rPr lang="en-US" sz="2400" dirty="0"/>
              <a:t>Work at Scale</a:t>
            </a:r>
          </a:p>
          <a:p>
            <a:pPr lvl="1"/>
            <a:r>
              <a:rPr lang="en-US" sz="2400" dirty="0"/>
              <a:t>Have Fun!</a:t>
            </a:r>
          </a:p>
          <a:p>
            <a:endParaRPr lang="en-US" dirty="0"/>
          </a:p>
        </p:txBody>
      </p:sp>
    </p:spTree>
    <p:extLst>
      <p:ext uri="{BB962C8B-B14F-4D97-AF65-F5344CB8AC3E}">
        <p14:creationId xmlns:p14="http://schemas.microsoft.com/office/powerpoint/2010/main" val="148211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3FC1-0B3C-6F8E-04D1-CA55323FCBEE}"/>
              </a:ext>
            </a:extLst>
          </p:cNvPr>
          <p:cNvSpPr>
            <a:spLocks noGrp="1"/>
          </p:cNvSpPr>
          <p:nvPr>
            <p:ph type="title"/>
          </p:nvPr>
        </p:nvSpPr>
        <p:spPr/>
        <p:txBody>
          <a:bodyPr/>
          <a:lstStyle/>
          <a:p>
            <a:r>
              <a:rPr lang="en-US" dirty="0"/>
              <a:t>Goals and side-effects</a:t>
            </a:r>
          </a:p>
        </p:txBody>
      </p:sp>
      <p:sp>
        <p:nvSpPr>
          <p:cNvPr id="3" name="Content Placeholder 2">
            <a:extLst>
              <a:ext uri="{FF2B5EF4-FFF2-40B4-BE49-F238E27FC236}">
                <a16:creationId xmlns:a16="http://schemas.microsoft.com/office/drawing/2014/main" id="{F8965BC0-8602-35D0-E5EC-32771EBF85B0}"/>
              </a:ext>
            </a:extLst>
          </p:cNvPr>
          <p:cNvSpPr>
            <a:spLocks noGrp="1"/>
          </p:cNvSpPr>
          <p:nvPr>
            <p:ph idx="1"/>
          </p:nvPr>
        </p:nvSpPr>
        <p:spPr/>
        <p:txBody>
          <a:bodyPr>
            <a:normAutofit/>
          </a:bodyPr>
          <a:lstStyle/>
          <a:p>
            <a:r>
              <a:rPr lang="en-US" sz="2400" dirty="0"/>
              <a:t>Make you more efficient in ordinary legal practice</a:t>
            </a:r>
          </a:p>
          <a:p>
            <a:pPr lvl="2"/>
            <a:r>
              <a:rPr lang="en-US" sz="2000" dirty="0"/>
              <a:t>Text manipulation, search, summary</a:t>
            </a:r>
          </a:p>
          <a:p>
            <a:pPr lvl="2"/>
            <a:r>
              <a:rPr lang="en-US" sz="2000" dirty="0"/>
              <a:t>Document manipulation (pdf, docx, xlsx)</a:t>
            </a:r>
          </a:p>
          <a:p>
            <a:pPr lvl="2"/>
            <a:r>
              <a:rPr lang="en-US" sz="2000" dirty="0"/>
              <a:t>File manipulation</a:t>
            </a:r>
          </a:p>
          <a:p>
            <a:pPr lvl="2"/>
            <a:r>
              <a:rPr lang="en-US" sz="2000" dirty="0"/>
              <a:t>Application Programming Interfaces (APIs)</a:t>
            </a:r>
          </a:p>
          <a:p>
            <a:pPr lvl="2"/>
            <a:r>
              <a:rPr lang="en-US" sz="2000" dirty="0"/>
              <a:t>Scraping</a:t>
            </a:r>
          </a:p>
          <a:p>
            <a:pPr lvl="2"/>
            <a:r>
              <a:rPr lang="en-US" sz="2000" dirty="0"/>
              <a:t>Knowing how to work with AI to do... anything?!</a:t>
            </a:r>
          </a:p>
        </p:txBody>
      </p:sp>
    </p:spTree>
    <p:extLst>
      <p:ext uri="{BB962C8B-B14F-4D97-AF65-F5344CB8AC3E}">
        <p14:creationId xmlns:p14="http://schemas.microsoft.com/office/powerpoint/2010/main" val="19551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2309-5154-7CEF-D6AE-311B3A2565D7}"/>
              </a:ext>
            </a:extLst>
          </p:cNvPr>
          <p:cNvSpPr>
            <a:spLocks noGrp="1"/>
          </p:cNvSpPr>
          <p:nvPr>
            <p:ph type="title"/>
          </p:nvPr>
        </p:nvSpPr>
        <p:spPr/>
        <p:txBody>
          <a:bodyPr/>
          <a:lstStyle/>
          <a:p>
            <a:r>
              <a:rPr lang="en-US" dirty="0"/>
              <a:t>What this class is not</a:t>
            </a:r>
          </a:p>
        </p:txBody>
      </p:sp>
      <p:sp>
        <p:nvSpPr>
          <p:cNvPr id="3" name="Content Placeholder 2">
            <a:extLst>
              <a:ext uri="{FF2B5EF4-FFF2-40B4-BE49-F238E27FC236}">
                <a16:creationId xmlns:a16="http://schemas.microsoft.com/office/drawing/2014/main" id="{E76026AD-9F3A-9003-8759-D428D62C8BE4}"/>
              </a:ext>
            </a:extLst>
          </p:cNvPr>
          <p:cNvSpPr>
            <a:spLocks noGrp="1"/>
          </p:cNvSpPr>
          <p:nvPr>
            <p:ph idx="1"/>
          </p:nvPr>
        </p:nvSpPr>
        <p:spPr/>
        <p:txBody>
          <a:bodyPr/>
          <a:lstStyle/>
          <a:p>
            <a:r>
              <a:rPr lang="en-US" sz="2400" dirty="0"/>
              <a:t>A law class.</a:t>
            </a:r>
          </a:p>
          <a:p>
            <a:r>
              <a:rPr lang="en-US" sz="2400" dirty="0"/>
              <a:t>A class on cybersecurity, the internet, or any other specific technology.</a:t>
            </a:r>
          </a:p>
          <a:p>
            <a:r>
              <a:rPr lang="en-US" sz="2400" dirty="0"/>
              <a:t>A math-heavy class.</a:t>
            </a:r>
          </a:p>
          <a:p>
            <a:endParaRPr lang="en-US" sz="2400" dirty="0"/>
          </a:p>
          <a:p>
            <a:pPr marL="45720" indent="0">
              <a:buNone/>
            </a:pPr>
            <a:r>
              <a:rPr lang="en-US" sz="2400" dirty="0">
                <a:latin typeface="Segoe UI Black" panose="020B0A02040204020203" pitchFamily="34" charset="0"/>
                <a:ea typeface="Segoe UI Black" panose="020B0A02040204020203" pitchFamily="34" charset="0"/>
              </a:rPr>
              <a:t>This is a skills class, plain and simple. </a:t>
            </a:r>
          </a:p>
        </p:txBody>
      </p:sp>
    </p:spTree>
    <p:extLst>
      <p:ext uri="{BB962C8B-B14F-4D97-AF65-F5344CB8AC3E}">
        <p14:creationId xmlns:p14="http://schemas.microsoft.com/office/powerpoint/2010/main" val="5302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Beginners Only!</a:t>
            </a:r>
          </a:p>
        </p:txBody>
      </p:sp>
      <p:sp>
        <p:nvSpPr>
          <p:cNvPr id="3" name="Content Placeholder 2"/>
          <p:cNvSpPr>
            <a:spLocks noGrp="1"/>
          </p:cNvSpPr>
          <p:nvPr>
            <p:ph idx="1"/>
          </p:nvPr>
        </p:nvSpPr>
        <p:spPr/>
        <p:txBody>
          <a:bodyPr>
            <a:noAutofit/>
          </a:bodyPr>
          <a:lstStyle/>
          <a:p>
            <a:r>
              <a:rPr lang="en-US" sz="2800" dirty="0"/>
              <a:t>Ineligible if you have:</a:t>
            </a:r>
          </a:p>
          <a:p>
            <a:pPr lvl="1"/>
            <a:r>
              <a:rPr lang="en-US" sz="2400" dirty="0"/>
              <a:t>Taken a programming class in college or graduate school.</a:t>
            </a:r>
          </a:p>
          <a:p>
            <a:pPr lvl="1"/>
            <a:r>
              <a:rPr lang="en-US" sz="2400" dirty="0"/>
              <a:t>Mastered any programming language.</a:t>
            </a:r>
          </a:p>
          <a:p>
            <a:r>
              <a:rPr lang="en-US" sz="2800" dirty="0"/>
              <a:t>Must consult with instructors if you are unsure if you are eligible.</a:t>
            </a:r>
          </a:p>
        </p:txBody>
      </p:sp>
    </p:spTree>
    <p:extLst>
      <p:ext uri="{BB962C8B-B14F-4D97-AF65-F5344CB8AC3E}">
        <p14:creationId xmlns:p14="http://schemas.microsoft.com/office/powerpoint/2010/main" val="300161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Waitlisters</a:t>
            </a:r>
            <a:endParaRPr lang="en-US" dirty="0"/>
          </a:p>
        </p:txBody>
      </p:sp>
      <p:sp>
        <p:nvSpPr>
          <p:cNvPr id="3" name="Content Placeholder 2"/>
          <p:cNvSpPr>
            <a:spLocks noGrp="1"/>
          </p:cNvSpPr>
          <p:nvPr>
            <p:ph idx="1"/>
          </p:nvPr>
        </p:nvSpPr>
        <p:spPr/>
        <p:txBody>
          <a:bodyPr>
            <a:normAutofit/>
          </a:bodyPr>
          <a:lstStyle/>
          <a:p>
            <a:r>
              <a:rPr lang="en-US" sz="2800" dirty="0"/>
              <a:t>You must go to one lab on Wednesday to get off the list.</a:t>
            </a:r>
          </a:p>
          <a:p>
            <a:r>
              <a:rPr lang="en-US" sz="2800" dirty="0"/>
              <a:t>If you don’t submit PS1 and PS2 before add/drop deadline (</a:t>
            </a:r>
            <a:r>
              <a:rPr lang="en-US" sz="2800" dirty="0">
                <a:highlight>
                  <a:srgbClr val="FFFF00"/>
                </a:highlight>
              </a:rPr>
              <a:t>XXX</a:t>
            </a:r>
            <a:r>
              <a:rPr lang="en-US" sz="2800" dirty="0"/>
              <a:t>), you will be removed from the class.</a:t>
            </a:r>
          </a:p>
          <a:p>
            <a:r>
              <a:rPr lang="en-US" sz="2800" dirty="0"/>
              <a:t>No auditors.</a:t>
            </a:r>
          </a:p>
        </p:txBody>
      </p:sp>
    </p:spTree>
    <p:extLst>
      <p:ext uri="{BB962C8B-B14F-4D97-AF65-F5344CB8AC3E}">
        <p14:creationId xmlns:p14="http://schemas.microsoft.com/office/powerpoint/2010/main" val="36938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Logistics</a:t>
            </a:r>
          </a:p>
        </p:txBody>
      </p:sp>
    </p:spTree>
    <p:extLst>
      <p:ext uri="{BB962C8B-B14F-4D97-AF65-F5344CB8AC3E}">
        <p14:creationId xmlns:p14="http://schemas.microsoft.com/office/powerpoint/2010/main" val="68956807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{1FADB9DC-CB42-0547-8531-7CE72820706E}tf16401378</Template>
  <TotalTime>5370</TotalTime>
  <Words>3836</Words>
  <Application>Microsoft Office PowerPoint</Application>
  <PresentationFormat>On-screen Show (4:3)</PresentationFormat>
  <Paragraphs>269</Paragraphs>
  <Slides>27</Slides>
  <Notes>17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-apple-system</vt:lpstr>
      <vt:lpstr>Arial</vt:lpstr>
      <vt:lpstr>Calibri</vt:lpstr>
      <vt:lpstr>Cambria</vt:lpstr>
      <vt:lpstr>Courier New</vt:lpstr>
      <vt:lpstr>Segoe UI</vt:lpstr>
      <vt:lpstr>Segoe UI Black</vt:lpstr>
      <vt:lpstr>Wingdings</vt:lpstr>
      <vt:lpstr>Parcel</vt:lpstr>
      <vt:lpstr>Computer Programming for Lawyers</vt:lpstr>
      <vt:lpstr>PowerPoint Presentation</vt:lpstr>
      <vt:lpstr>PowerPoint Presentation</vt:lpstr>
      <vt:lpstr>Course philosophy</vt:lpstr>
      <vt:lpstr>Goals and side-effects</vt:lpstr>
      <vt:lpstr>What this class is not</vt:lpstr>
      <vt:lpstr>Beginners Only!</vt:lpstr>
      <vt:lpstr>Waitlisters</vt:lpstr>
      <vt:lpstr>Course Logistics</vt:lpstr>
      <vt:lpstr>Warning: This class is an experiment.</vt:lpstr>
      <vt:lpstr>Policy on use of AI</vt:lpstr>
      <vt:lpstr>Course Structure</vt:lpstr>
      <vt:lpstr>Weekly Schedule</vt:lpstr>
      <vt:lpstr>Course Readings</vt:lpstr>
      <vt:lpstr>PowerPoint Presentation</vt:lpstr>
      <vt:lpstr>Why are problem sets difficult?</vt:lpstr>
      <vt:lpstr>Collaboration Policy</vt:lpstr>
      <vt:lpstr>Ed</vt:lpstr>
      <vt:lpstr>Laptop Policy</vt:lpstr>
      <vt:lpstr>Pass/fail</vt:lpstr>
      <vt:lpstr>Programming Tools We’ll Use This Semester</vt:lpstr>
      <vt:lpstr>Terms you’ll hear a lot</vt:lpstr>
      <vt:lpstr>Terms you’ll hear a lot</vt:lpstr>
      <vt:lpstr>Terms you’ll hear a lot</vt:lpstr>
      <vt:lpstr>Terms you’ll hear a lot</vt:lpstr>
      <vt:lpstr>Terms you’ll hear a lot</vt:lpstr>
      <vt:lpstr>Hidden: Remainder of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 for Lawyers</dc:title>
  <dc:creator>profile</dc:creator>
  <cp:lastModifiedBy>Rachel Orey</cp:lastModifiedBy>
  <cp:revision>442</cp:revision>
  <dcterms:created xsi:type="dcterms:W3CDTF">2017-01-23T19:17:59Z</dcterms:created>
  <dcterms:modified xsi:type="dcterms:W3CDTF">2024-08-26T23:05:26Z</dcterms:modified>
</cp:coreProperties>
</file>