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12192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Slab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591"/>
  </p:normalViewPr>
  <p:slideViewPr>
    <p:cSldViewPr snapToGrid="0" snapToObjects="1">
      <p:cViewPr varScale="1">
        <p:scale>
          <a:sx n="93" d="100"/>
          <a:sy n="93" d="100"/>
        </p:scale>
        <p:origin x="208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03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eeksforgeeks.org/python-function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904" y="3318418"/>
            <a:ext cx="961784" cy="3809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380905" y="2413389"/>
            <a:ext cx="6536326" cy="73014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5751"/>
              </a:lnSpc>
              <a:buNone/>
            </a:pPr>
            <a:r>
              <a:rPr lang="en-US" sz="5063" kern="0" spc="203" dirty="0">
                <a:solidFill>
                  <a:srgbClr val="071023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 to Functions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380905" y="3558603"/>
            <a:ext cx="6536326" cy="31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444"/>
              </a:lnSpc>
              <a:spcBef>
                <a:spcPts val="3204"/>
              </a:spcBef>
              <a:buNone/>
            </a:pPr>
            <a:r>
              <a:rPr lang="en-US" sz="1721" kern="0" spc="35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Computer Programming for Lawyers, Fall 2024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380905" y="4130912"/>
            <a:ext cx="6536326" cy="2067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1629"/>
              </a:lnSpc>
              <a:spcBef>
                <a:spcPts val="2023"/>
              </a:spcBef>
              <a:buNone/>
            </a:pPr>
            <a:r>
              <a:rPr lang="en-US" sz="1208" b="1" kern="0" spc="121" dirty="0">
                <a:solidFill>
                  <a:srgbClr val="F66A2E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OCTOBER 7, 2024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82025" y="2857738"/>
            <a:ext cx="1885479" cy="828468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007765" y="3009029"/>
            <a:ext cx="1633165" cy="21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00"/>
              </a:lnSpc>
              <a:buNone/>
            </a:pPr>
            <a:r>
              <a:rPr lang="en-US" sz="2000" b="1" kern="0" spc="126" dirty="0">
                <a:solidFill>
                  <a:srgbClr val="07102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2007765" y="3300183"/>
            <a:ext cx="1633165" cy="2298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1"/>
              </a:lnSpc>
              <a:spcBef>
                <a:spcPts val="582"/>
              </a:spcBef>
              <a:buNone/>
            </a:pPr>
            <a:r>
              <a:rPr lang="en-US" sz="1600" kern="0" spc="26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cpl_hash</a:t>
            </a:r>
            <a:endParaRPr lang="en-US" sz="2400" dirty="0"/>
          </a:p>
        </p:txBody>
      </p:sp>
      <p:pic>
        <p:nvPicPr>
          <p:cNvPr id="5" name="Object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3903" y="1051155"/>
            <a:ext cx="3190077" cy="828468"/>
          </a:xfrm>
          <a:prstGeom prst="rect">
            <a:avLst/>
          </a:prstGeom>
        </p:spPr>
      </p:pic>
      <p:sp>
        <p:nvSpPr>
          <p:cNvPr id="6" name="Object 5"/>
          <p:cNvSpPr/>
          <p:nvPr/>
        </p:nvSpPr>
        <p:spPr>
          <a:xfrm>
            <a:off x="6334675" y="1202445"/>
            <a:ext cx="3062462" cy="21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FILE ONE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6334675" y="1493600"/>
            <a:ext cx="3062462" cy="2298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1"/>
              </a:lnSpc>
              <a:spcBef>
                <a:spcPts val="582"/>
              </a:spcBef>
              <a:buNone/>
            </a:pPr>
            <a:r>
              <a:rPr lang="en-US" sz="1275" kern="0" spc="26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 cpl_hash</a:t>
            </a:r>
            <a:endParaRPr lang="en-US" dirty="0"/>
          </a:p>
        </p:txBody>
      </p:sp>
      <p:pic>
        <p:nvPicPr>
          <p:cNvPr id="8" name="Object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50083" y="2898543"/>
            <a:ext cx="3190077" cy="828468"/>
          </a:xfrm>
          <a:prstGeom prst="rect">
            <a:avLst/>
          </a:prstGeom>
        </p:spPr>
      </p:pic>
      <p:sp>
        <p:nvSpPr>
          <p:cNvPr id="9" name="Object 8"/>
          <p:cNvSpPr/>
          <p:nvPr/>
        </p:nvSpPr>
        <p:spPr>
          <a:xfrm>
            <a:off x="6410855" y="3049834"/>
            <a:ext cx="3062462" cy="21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FILE TWO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6410855" y="3340988"/>
            <a:ext cx="3062462" cy="2298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1"/>
              </a:lnSpc>
              <a:spcBef>
                <a:spcPts val="582"/>
              </a:spcBef>
              <a:buNone/>
            </a:pPr>
            <a:r>
              <a:rPr lang="en-US" sz="1275" kern="0" spc="26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 cpl_hash</a:t>
            </a:r>
            <a:endParaRPr lang="en-US" dirty="0"/>
          </a:p>
        </p:txBody>
      </p:sp>
      <p:pic>
        <p:nvPicPr>
          <p:cNvPr id="11" name="Object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3903" y="4745931"/>
            <a:ext cx="3190077" cy="828468"/>
          </a:xfrm>
          <a:prstGeom prst="rect">
            <a:avLst/>
          </a:prstGeom>
        </p:spPr>
      </p:pic>
      <p:sp>
        <p:nvSpPr>
          <p:cNvPr id="12" name="Object 11"/>
          <p:cNvSpPr/>
          <p:nvPr/>
        </p:nvSpPr>
        <p:spPr>
          <a:xfrm>
            <a:off x="6334675" y="4897222"/>
            <a:ext cx="3062462" cy="21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STUDENT FILE THREE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6334675" y="5188376"/>
            <a:ext cx="3062462" cy="22985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1"/>
              </a:lnSpc>
              <a:spcBef>
                <a:spcPts val="582"/>
              </a:spcBef>
              <a:buNone/>
            </a:pPr>
            <a:r>
              <a:rPr lang="en-US" sz="1275" kern="0" spc="26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 cpl_hash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3272DB-FD42-AEA7-DB3A-7F96E47C3108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767504" y="1493600"/>
            <a:ext cx="2506399" cy="1778372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6ECDFD-654C-8702-097F-B300EF22F590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3767504" y="3271972"/>
            <a:ext cx="2582579" cy="40805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D1FA2-FFCA-16D9-A68C-0B3A4A465C9D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3767504" y="3271972"/>
            <a:ext cx="2506399" cy="1888193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710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5546" y="1378882"/>
            <a:ext cx="380905" cy="3809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644465" y="835151"/>
            <a:ext cx="10903069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876"/>
              </a:lnSpc>
              <a:buNone/>
            </a:pPr>
            <a:r>
              <a:rPr lang="en-US" sz="2800" b="1" kern="0" spc="101" dirty="0">
                <a:solidFill>
                  <a:srgbClr val="F5F6F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Difference between .py and .ipynb files for Modules</a:t>
            </a:r>
            <a:endParaRPr lang="en-US" sz="2000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3F7E65-749E-0A89-31AD-75347FA2F262}"/>
              </a:ext>
            </a:extLst>
          </p:cNvPr>
          <p:cNvGrpSpPr/>
          <p:nvPr/>
        </p:nvGrpSpPr>
        <p:grpSpPr>
          <a:xfrm>
            <a:off x="476131" y="2139437"/>
            <a:ext cx="2425411" cy="3102989"/>
            <a:chOff x="476131" y="2139437"/>
            <a:chExt cx="2425411" cy="3102989"/>
          </a:xfrm>
        </p:grpSpPr>
        <p:sp>
          <p:nvSpPr>
            <p:cNvPr id="4" name="Object 3"/>
            <p:cNvSpPr/>
            <p:nvPr/>
          </p:nvSpPr>
          <p:spPr>
            <a:xfrm>
              <a:off x="502794" y="2139437"/>
              <a:ext cx="2398748" cy="21580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700"/>
                </a:lnSpc>
                <a:buNone/>
              </a:pPr>
              <a:r>
                <a:rPr lang="en-US" sz="2000" b="1" kern="0" spc="126" dirty="0">
                  <a:solidFill>
                    <a:srgbClr val="B9D5B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FILE EXTENSION</a:t>
              </a:r>
              <a:endParaRPr lang="en-US" sz="3200" dirty="0">
                <a:solidFill>
                  <a:srgbClr val="B9D5B1"/>
                </a:solidFill>
              </a:endParaRPr>
            </a:p>
          </p:txBody>
        </p:sp>
        <p:sp>
          <p:nvSpPr>
            <p:cNvPr id="5" name="Object 4"/>
            <p:cNvSpPr/>
            <p:nvPr/>
          </p:nvSpPr>
          <p:spPr>
            <a:xfrm>
              <a:off x="476131" y="2826831"/>
              <a:ext cx="2398748" cy="241559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spcBef>
                  <a:spcPts val="582"/>
                </a:spcBef>
                <a:buNone/>
              </a:pP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Python files end in </a:t>
              </a: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</a:t>
              </a:r>
              <a:r>
                <a:rPr lang="en-US" sz="2000" b="1" kern="0" spc="26" dirty="0" err="1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py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 while </a:t>
              </a:r>
              <a:r>
                <a:rPr lang="en-US" sz="2000" kern="0" spc="26" dirty="0" err="1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Jupyter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 Notebooks end in </a:t>
              </a: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</a:t>
              </a:r>
              <a:r>
                <a:rPr lang="en-US" sz="2000" b="1" kern="0" spc="26" dirty="0" err="1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ipynb</a:t>
              </a:r>
              <a:endParaRPr lang="en-US" sz="3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7876D5-4BBA-AE72-0B9A-75FA20EB8BF4}"/>
              </a:ext>
            </a:extLst>
          </p:cNvPr>
          <p:cNvGrpSpPr/>
          <p:nvPr/>
        </p:nvGrpSpPr>
        <p:grpSpPr>
          <a:xfrm>
            <a:off x="3268163" y="2139437"/>
            <a:ext cx="2697758" cy="3193876"/>
            <a:chOff x="3268163" y="2139437"/>
            <a:chExt cx="2697758" cy="3193876"/>
          </a:xfrm>
        </p:grpSpPr>
        <p:sp>
          <p:nvSpPr>
            <p:cNvPr id="6" name="Object 5"/>
            <p:cNvSpPr/>
            <p:nvPr/>
          </p:nvSpPr>
          <p:spPr>
            <a:xfrm>
              <a:off x="3294826" y="2139437"/>
              <a:ext cx="2671095" cy="21580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700"/>
                </a:lnSpc>
                <a:buNone/>
              </a:pPr>
              <a:r>
                <a:rPr lang="en-US" sz="2000" b="1" kern="0" spc="126" dirty="0">
                  <a:solidFill>
                    <a:srgbClr val="B9D5B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PURPOSE</a:t>
              </a:r>
              <a:endParaRPr lang="en-US" sz="3200" dirty="0">
                <a:solidFill>
                  <a:srgbClr val="B9D5B1"/>
                </a:solidFill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3268163" y="2826830"/>
              <a:ext cx="2671095" cy="250648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spcBef>
                  <a:spcPts val="582"/>
                </a:spcBef>
                <a:buNone/>
              </a:pP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</a:t>
              </a:r>
              <a:r>
                <a:rPr lang="en-US" sz="2000" b="1" kern="0" spc="26" dirty="0" err="1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py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 files are Python script files, while </a:t>
              </a: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</a:t>
              </a:r>
              <a:r>
                <a:rPr lang="en-US" sz="2000" b="1" kern="0" spc="26" dirty="0" err="1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ipynb</a:t>
              </a: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 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files are </a:t>
              </a:r>
              <a:r>
                <a:rPr lang="en-US" sz="2000" kern="0" spc="26" dirty="0" err="1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Jupyter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 Notebook files that can contain both code and text.</a:t>
              </a:r>
              <a:endParaRPr lang="en-US" sz="32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8E4973-6888-72BB-53FF-5EC95D8FF8D2}"/>
              </a:ext>
            </a:extLst>
          </p:cNvPr>
          <p:cNvGrpSpPr/>
          <p:nvPr/>
        </p:nvGrpSpPr>
        <p:grpSpPr>
          <a:xfrm>
            <a:off x="6212081" y="2139437"/>
            <a:ext cx="2666333" cy="3193876"/>
            <a:chOff x="6212081" y="2139437"/>
            <a:chExt cx="2666333" cy="3193876"/>
          </a:xfrm>
        </p:grpSpPr>
        <p:sp>
          <p:nvSpPr>
            <p:cNvPr id="8" name="Object 7"/>
            <p:cNvSpPr/>
            <p:nvPr/>
          </p:nvSpPr>
          <p:spPr>
            <a:xfrm>
              <a:off x="6238744" y="2139437"/>
              <a:ext cx="2639670" cy="21580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700"/>
                </a:lnSpc>
                <a:buNone/>
              </a:pPr>
              <a:r>
                <a:rPr lang="en-US" sz="2000" b="1" kern="0" spc="126" dirty="0">
                  <a:solidFill>
                    <a:srgbClr val="B9D5B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EXECUTION</a:t>
              </a:r>
              <a:endParaRPr lang="en-US" sz="3200" dirty="0">
                <a:solidFill>
                  <a:srgbClr val="B9D5B1"/>
                </a:solidFill>
              </a:endParaRPr>
            </a:p>
          </p:txBody>
        </p:sp>
        <p:sp>
          <p:nvSpPr>
            <p:cNvPr id="9" name="Object 8"/>
            <p:cNvSpPr/>
            <p:nvPr/>
          </p:nvSpPr>
          <p:spPr>
            <a:xfrm>
              <a:off x="6212081" y="2826830"/>
              <a:ext cx="2639670" cy="250648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spcBef>
                  <a:spcPts val="582"/>
                </a:spcBef>
                <a:buNone/>
              </a:pP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.py 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files are executed directly from the command line, while </a:t>
              </a: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.ipynb 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files are run within a Jupyter Notebook environment.</a:t>
              </a:r>
              <a:endParaRPr lang="en-US" sz="3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569E9D-72EE-5BF1-40B0-8A66C0D36285}"/>
              </a:ext>
            </a:extLst>
          </p:cNvPr>
          <p:cNvGrpSpPr/>
          <p:nvPr/>
        </p:nvGrpSpPr>
        <p:grpSpPr>
          <a:xfrm>
            <a:off x="9166473" y="2139437"/>
            <a:ext cx="2613959" cy="3193876"/>
            <a:chOff x="9166473" y="2139437"/>
            <a:chExt cx="2613959" cy="3193876"/>
          </a:xfrm>
        </p:grpSpPr>
        <p:sp>
          <p:nvSpPr>
            <p:cNvPr id="10" name="Object 9"/>
            <p:cNvSpPr/>
            <p:nvPr/>
          </p:nvSpPr>
          <p:spPr>
            <a:xfrm>
              <a:off x="9193136" y="2139437"/>
              <a:ext cx="2587296" cy="21580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lnSpc>
                  <a:spcPts val="1700"/>
                </a:lnSpc>
                <a:buNone/>
              </a:pPr>
              <a:r>
                <a:rPr lang="en-US" sz="2000" b="1" kern="0" spc="126" dirty="0">
                  <a:solidFill>
                    <a:srgbClr val="B9D5B1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MODULES</a:t>
              </a:r>
              <a:endParaRPr lang="en-US" sz="3200" dirty="0">
                <a:solidFill>
                  <a:srgbClr val="B9D5B1"/>
                </a:solidFill>
              </a:endParaRPr>
            </a:p>
          </p:txBody>
        </p:sp>
        <p:sp>
          <p:nvSpPr>
            <p:cNvPr id="11" name="Object 10"/>
            <p:cNvSpPr/>
            <p:nvPr/>
          </p:nvSpPr>
          <p:spPr>
            <a:xfrm>
              <a:off x="9166473" y="2826830"/>
              <a:ext cx="2587296" cy="250648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ctr">
                <a:spcBef>
                  <a:spcPts val="582"/>
                </a:spcBef>
                <a:buNone/>
              </a:pP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.py 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files can be imported as modules in other Python scripts, while </a:t>
              </a:r>
              <a:r>
                <a:rPr lang="en-US" sz="2000" b="1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.ipynb </a:t>
              </a:r>
              <a:r>
                <a:rPr lang="en-US" sz="2000" kern="0" spc="26" dirty="0">
                  <a:solidFill>
                    <a:srgbClr val="FFFFFF">
                      <a:alpha val="80000"/>
                    </a:srgbClr>
                  </a:solidFill>
                  <a:latin typeface="Roboto Slab" pitchFamily="34" charset="0"/>
                  <a:ea typeface="Roboto Slab" pitchFamily="34" charset="-122"/>
                  <a:cs typeface="Roboto Slab" pitchFamily="34" charset="-120"/>
                </a:rPr>
                <a:t>files can be used to import and run reproducible modules.</a:t>
              </a:r>
              <a:endParaRPr 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710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27" y="910315"/>
            <a:ext cx="390427" cy="3809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9712"/>
            <a:ext cx="12188952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76"/>
              </a:lnSpc>
              <a:buNone/>
            </a:pPr>
            <a:r>
              <a:rPr lang="en-US" sz="2531" kern="0" spc="101" dirty="0">
                <a:solidFill>
                  <a:srgbClr val="F5F6F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Recap: Conditionals and For Loops</a:t>
            </a:r>
            <a:endParaRPr lang="en-US" dirty="0"/>
          </a:p>
        </p:txBody>
      </p:sp>
      <p:pic>
        <p:nvPicPr>
          <p:cNvPr id="4" name="Object 3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66141" y="2540635"/>
            <a:ext cx="847513" cy="714196"/>
          </a:xfrm>
          <a:prstGeom prst="rect">
            <a:avLst/>
          </a:prstGeom>
        </p:spPr>
      </p:pic>
      <p:sp>
        <p:nvSpPr>
          <p:cNvPr id="5" name="Object 4"/>
          <p:cNvSpPr/>
          <p:nvPr/>
        </p:nvSpPr>
        <p:spPr>
          <a:xfrm>
            <a:off x="472322" y="3706084"/>
            <a:ext cx="3435761" cy="21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STATEMENTS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72322" y="3997238"/>
            <a:ext cx="3435761" cy="6895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1"/>
              </a:lnSpc>
              <a:spcBef>
                <a:spcPts val="582"/>
              </a:spcBef>
              <a:buNone/>
            </a:pPr>
            <a:r>
              <a:rPr lang="en-US" sz="1275" kern="0" spc="26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Conditional statements that execute a block of code if a specified condition is true.</a:t>
            </a:r>
            <a:endParaRPr lang="en-US" dirty="0"/>
          </a:p>
        </p:txBody>
      </p:sp>
      <p:pic>
        <p:nvPicPr>
          <p:cNvPr id="7" name="Object 6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25784" y="2618750"/>
            <a:ext cx="933217" cy="571357"/>
          </a:xfrm>
          <a:prstGeom prst="rect">
            <a:avLst/>
          </a:prstGeom>
        </p:spPr>
      </p:pic>
      <p:sp>
        <p:nvSpPr>
          <p:cNvPr id="8" name="Object 7"/>
          <p:cNvSpPr/>
          <p:nvPr/>
        </p:nvSpPr>
        <p:spPr>
          <a:xfrm>
            <a:off x="4329459" y="3706084"/>
            <a:ext cx="3530035" cy="21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WHILE LOOPS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4329459" y="3997238"/>
            <a:ext cx="3530035" cy="6895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1"/>
              </a:lnSpc>
              <a:spcBef>
                <a:spcPts val="582"/>
              </a:spcBef>
              <a:buNone/>
            </a:pPr>
            <a:r>
              <a:rPr lang="en-US" sz="1275" kern="0" spc="26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Loops that repeatedly execute a block of code as long as a specified condition is true.</a:t>
            </a:r>
            <a:endParaRPr lang="en-US" dirty="0"/>
          </a:p>
        </p:txBody>
      </p:sp>
      <p:pic>
        <p:nvPicPr>
          <p:cNvPr id="10" name="Object 9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6583" y="2596435"/>
            <a:ext cx="1009398" cy="618970"/>
          </a:xfrm>
          <a:prstGeom prst="rect">
            <a:avLst/>
          </a:prstGeom>
        </p:spPr>
      </p:pic>
      <p:sp>
        <p:nvSpPr>
          <p:cNvPr id="11" name="Object 10"/>
          <p:cNvSpPr/>
          <p:nvPr/>
        </p:nvSpPr>
        <p:spPr>
          <a:xfrm>
            <a:off x="8291344" y="3706084"/>
            <a:ext cx="3414811" cy="2158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700"/>
              </a:lnSpc>
              <a:buNone/>
            </a:pPr>
            <a:r>
              <a:rPr lang="en-US" sz="1260" b="1" kern="0" spc="126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LOOPS</a:t>
            </a:r>
            <a:endParaRPr lang="en-US" dirty="0"/>
          </a:p>
        </p:txBody>
      </p:sp>
      <p:sp>
        <p:nvSpPr>
          <p:cNvPr id="12" name="Object 11"/>
          <p:cNvSpPr/>
          <p:nvPr/>
        </p:nvSpPr>
        <p:spPr>
          <a:xfrm>
            <a:off x="8291344" y="3997238"/>
            <a:ext cx="3414811" cy="68955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1811"/>
              </a:lnSpc>
              <a:spcBef>
                <a:spcPts val="582"/>
              </a:spcBef>
              <a:buNone/>
            </a:pPr>
            <a:r>
              <a:rPr lang="en-US" sz="1275" kern="0" spc="26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Loops that execute a block of code a specific number of times, often used to iterate over a collection.</a:t>
            </a:r>
            <a:endParaRPr lang="en-US" dirty="0"/>
          </a:p>
        </p:txBody>
      </p:sp>
      <p:sp>
        <p:nvSpPr>
          <p:cNvPr id="13" name="Object 12"/>
          <p:cNvSpPr/>
          <p:nvPr/>
        </p:nvSpPr>
        <p:spPr>
          <a:xfrm>
            <a:off x="0" y="5942114"/>
            <a:ext cx="12188952" cy="914171"/>
          </a:xfrm>
          <a:prstGeom prst="rect">
            <a:avLst/>
          </a:prstGeom>
          <a:solidFill>
            <a:srgbClr val="EFF1EB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867511" y="2843573"/>
            <a:ext cx="10453931" cy="11408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93"/>
              </a:lnSpc>
              <a:buNone/>
            </a:pPr>
            <a:r>
              <a:rPr lang="en-US" sz="4219" kern="0" spc="169" dirty="0">
                <a:solidFill>
                  <a:srgbClr val="071023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 function is a reusable block of code that performs a specific task.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3" y="910315"/>
            <a:ext cx="390427" cy="3809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9712"/>
            <a:ext cx="12188952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76"/>
              </a:lnSpc>
              <a:buNone/>
            </a:pPr>
            <a:r>
              <a:rPr lang="en-US" sz="2531" kern="0" spc="101" dirty="0">
                <a:solidFill>
                  <a:srgbClr val="071023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Motivating Functions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59222" y="1381574"/>
            <a:ext cx="3203178" cy="42981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890" b="1" kern="0" spc="189" dirty="0">
                <a:solidFill>
                  <a:srgbClr val="07102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REUSE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466" kern="0" spc="29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Functions allow developers to write code once and reuse it multiple times, saving time and effort.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466" kern="0" spc="29" dirty="0">
              <a:solidFill>
                <a:srgbClr val="000000">
                  <a:alpha val="80000"/>
                </a:srgb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890" b="1" kern="0" spc="189" dirty="0">
                <a:solidFill>
                  <a:srgbClr val="07102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EASE OF MODIFICATION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466" kern="0" spc="29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When a function is used throughout the code, modifying it in one place updates the behavior everywhere it is used.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4314333" y="1381574"/>
            <a:ext cx="3491540" cy="456240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890" b="1" kern="0" spc="189" dirty="0">
                <a:solidFill>
                  <a:srgbClr val="07102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DEBUGGING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466" kern="0" spc="29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Isolating functionality in a function makes it easier to identify and fix issues, as the code is more modular and easier to reason about.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466" kern="0" spc="29" dirty="0">
              <a:solidFill>
                <a:srgbClr val="000000">
                  <a:alpha val="80000"/>
                </a:srgb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890" b="1" kern="0" spc="189" dirty="0">
                <a:solidFill>
                  <a:srgbClr val="07102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MODULARITY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466" kern="0" spc="29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Functions help break down a larger problem into smaller, more manageable pieces, which can be solved independently and then combined to solve the original problem.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8207502" y="1381574"/>
            <a:ext cx="3164316" cy="423875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ct val="150000"/>
              </a:lnSpc>
              <a:buSzPct val="100000"/>
            </a:pPr>
            <a:r>
              <a:rPr lang="en-US" sz="1890" b="1" kern="0" spc="189" dirty="0">
                <a:solidFill>
                  <a:srgbClr val="07102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ABSTRACTION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466" kern="0" spc="29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Functions add new "commands" to the Python language, enabling you to tackle increasingly complex problems.</a:t>
            </a:r>
          </a:p>
          <a:p>
            <a:pPr algn="l">
              <a:lnSpc>
                <a:spcPct val="150000"/>
              </a:lnSpc>
              <a:buSzPct val="100000"/>
            </a:pPr>
            <a:endParaRPr lang="en-US" sz="1466" kern="0" spc="29" dirty="0">
              <a:solidFill>
                <a:srgbClr val="000000">
                  <a:alpha val="80000"/>
                </a:srgbClr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 algn="l">
              <a:lnSpc>
                <a:spcPct val="150000"/>
              </a:lnSpc>
              <a:buSzPct val="100000"/>
            </a:pPr>
            <a:r>
              <a:rPr lang="en-US" sz="1890" b="1" kern="0" spc="189" dirty="0">
                <a:solidFill>
                  <a:srgbClr val="07102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ENCAPSULATION</a:t>
            </a:r>
          </a:p>
          <a:p>
            <a:pPr algn="l">
              <a:lnSpc>
                <a:spcPct val="150000"/>
              </a:lnSpc>
              <a:buSzPct val="100000"/>
            </a:pPr>
            <a:r>
              <a:rPr lang="en-US" sz="1466" kern="0" spc="29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Functions provide a contract that, when given properly-formed input, will produce the correct output, without the need to understand the underlying implementation details.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710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130" y="910315"/>
            <a:ext cx="390427" cy="38090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476131" y="399712"/>
            <a:ext cx="12188952" cy="3650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>
              <a:lnSpc>
                <a:spcPts val="2876"/>
              </a:lnSpc>
              <a:buNone/>
            </a:pPr>
            <a:r>
              <a:rPr lang="en-US" sz="2531" kern="0" spc="101" dirty="0">
                <a:solidFill>
                  <a:srgbClr val="F5F6F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Function Structure</a:t>
            </a:r>
            <a:endParaRPr lang="en-US" dirty="0"/>
          </a:p>
        </p:txBody>
      </p:sp>
      <p:sp>
        <p:nvSpPr>
          <p:cNvPr id="4" name="Object 3"/>
          <p:cNvSpPr/>
          <p:nvPr/>
        </p:nvSpPr>
        <p:spPr>
          <a:xfrm>
            <a:off x="749157" y="2522661"/>
            <a:ext cx="3207409" cy="2568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24"/>
              </a:lnSpc>
              <a:buNone/>
            </a:pPr>
            <a:r>
              <a:rPr lang="en-US" sz="1500" b="1" kern="0" spc="150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INPUTS (PARAMETERS)</a:t>
            </a:r>
            <a:endParaRPr lang="en-US" dirty="0"/>
          </a:p>
        </p:txBody>
      </p:sp>
      <p:sp>
        <p:nvSpPr>
          <p:cNvPr id="5" name="Object 4"/>
          <p:cNvSpPr/>
          <p:nvPr/>
        </p:nvSpPr>
        <p:spPr>
          <a:xfrm>
            <a:off x="749157" y="2833812"/>
            <a:ext cx="3207409" cy="10817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30"/>
              </a:lnSpc>
              <a:spcBef>
                <a:spcPts val="420"/>
              </a:spcBef>
              <a:buNone/>
            </a:pPr>
            <a:r>
              <a:rPr lang="en-US" sz="1500" kern="0" spc="3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Functions can take in one or more inputs, called parameters, to use in their operations.</a:t>
            </a:r>
            <a:endParaRPr lang="en-US" dirty="0"/>
          </a:p>
        </p:txBody>
      </p:sp>
      <p:sp>
        <p:nvSpPr>
          <p:cNvPr id="6" name="Object 5"/>
          <p:cNvSpPr/>
          <p:nvPr/>
        </p:nvSpPr>
        <p:spPr>
          <a:xfrm>
            <a:off x="4471286" y="2522661"/>
            <a:ext cx="3234119" cy="2568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24"/>
              </a:lnSpc>
              <a:buNone/>
            </a:pPr>
            <a:r>
              <a:rPr lang="en-US" sz="1500" b="1" kern="0" spc="150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OUTPUTS (RETURN VALUES)</a:t>
            </a:r>
            <a:endParaRPr lang="en-US" dirty="0"/>
          </a:p>
        </p:txBody>
      </p:sp>
      <p:sp>
        <p:nvSpPr>
          <p:cNvPr id="7" name="Object 6"/>
          <p:cNvSpPr/>
          <p:nvPr/>
        </p:nvSpPr>
        <p:spPr>
          <a:xfrm>
            <a:off x="4471286" y="2833812"/>
            <a:ext cx="3234119" cy="8113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30"/>
              </a:lnSpc>
              <a:spcBef>
                <a:spcPts val="420"/>
              </a:spcBef>
              <a:buNone/>
            </a:pPr>
            <a:r>
              <a:rPr lang="en-US" sz="1500" kern="0" spc="3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Functions can return a value after processing the inputs, called the return value.</a:t>
            </a:r>
            <a:endParaRPr lang="en-US" dirty="0"/>
          </a:p>
        </p:txBody>
      </p:sp>
      <p:sp>
        <p:nvSpPr>
          <p:cNvPr id="8" name="Object 7"/>
          <p:cNvSpPr/>
          <p:nvPr/>
        </p:nvSpPr>
        <p:spPr>
          <a:xfrm>
            <a:off x="8194023" y="2522661"/>
            <a:ext cx="3247475" cy="25687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024"/>
              </a:lnSpc>
              <a:buNone/>
            </a:pPr>
            <a:r>
              <a:rPr lang="en-US" sz="1500" b="1" kern="0" spc="150" dirty="0">
                <a:solidFill>
                  <a:srgbClr val="F5F6F2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CALLING A FUNCTION</a:t>
            </a:r>
            <a:endParaRPr lang="en-US" dirty="0"/>
          </a:p>
        </p:txBody>
      </p:sp>
      <p:sp>
        <p:nvSpPr>
          <p:cNvPr id="9" name="Object 8"/>
          <p:cNvSpPr/>
          <p:nvPr/>
        </p:nvSpPr>
        <p:spPr>
          <a:xfrm>
            <a:off x="8194023" y="2833812"/>
            <a:ext cx="3247475" cy="81132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30"/>
              </a:lnSpc>
              <a:spcBef>
                <a:spcPts val="420"/>
              </a:spcBef>
              <a:buNone/>
            </a:pPr>
            <a:r>
              <a:rPr lang="en-US" sz="1500" kern="0" spc="30" dirty="0">
                <a:solidFill>
                  <a:srgbClr val="FFFFFF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To use a function, you 'call' it and pass in any required parameters.</a:t>
            </a:r>
            <a:endParaRPr lang="en-US" dirty="0"/>
          </a:p>
        </p:txBody>
      </p:sp>
      <p:sp>
        <p:nvSpPr>
          <p:cNvPr id="10" name="Object 9"/>
          <p:cNvSpPr/>
          <p:nvPr/>
        </p:nvSpPr>
        <p:spPr>
          <a:xfrm>
            <a:off x="0" y="5942115"/>
            <a:ext cx="12188951" cy="914171"/>
          </a:xfrm>
          <a:prstGeom prst="rect">
            <a:avLst/>
          </a:prstGeom>
          <a:solidFill>
            <a:srgbClr val="EFF1EB"/>
          </a:solid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573" y="438040"/>
            <a:ext cx="12039807" cy="5454032"/>
          </a:xfrm>
          <a:prstGeom prst="rect">
            <a:avLst/>
          </a:prstGeom>
        </p:spPr>
      </p:pic>
      <p:sp>
        <p:nvSpPr>
          <p:cNvPr id="3" name="Object 2"/>
          <p:cNvSpPr/>
          <p:nvPr/>
        </p:nvSpPr>
        <p:spPr>
          <a:xfrm>
            <a:off x="2926563" y="6068289"/>
            <a:ext cx="6335732" cy="2757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2173"/>
              </a:lnSpc>
              <a:buNone/>
            </a:pPr>
            <a:r>
              <a:rPr lang="en-US" sz="1530" kern="0" spc="31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Image source: </a:t>
            </a:r>
            <a:r>
              <a:rPr lang="en-US" sz="1530" u="sng" kern="0" spc="31" dirty="0">
                <a:solidFill>
                  <a:srgbClr val="11A9E2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  <a:hlinkClick r:id="rId4"/>
              </a:rPr>
              <a:t>Python Functions, GeeksforGeeks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19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B9D5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2894400" y="3124490"/>
            <a:ext cx="6400152" cy="5704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93"/>
              </a:lnSpc>
              <a:buNone/>
            </a:pPr>
            <a:r>
              <a:rPr lang="en-US" sz="4219" kern="0" spc="169" dirty="0">
                <a:solidFill>
                  <a:srgbClr val="071023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Modules and Imports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A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939525" y="1886550"/>
            <a:ext cx="10309901" cy="17112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4493"/>
              </a:lnSpc>
              <a:buNone/>
            </a:pPr>
            <a:r>
              <a:rPr lang="en-US" sz="4219" kern="0" spc="169" dirty="0">
                <a:solidFill>
                  <a:srgbClr val="071023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 module is a collection of related functions or definitions you can use in your Python programs.</a:t>
            </a:r>
            <a:endParaRPr lang="en-US" dirty="0"/>
          </a:p>
        </p:txBody>
      </p:sp>
      <p:sp>
        <p:nvSpPr>
          <p:cNvPr id="3" name="Object 2"/>
          <p:cNvSpPr/>
          <p:nvPr/>
        </p:nvSpPr>
        <p:spPr>
          <a:xfrm>
            <a:off x="476131" y="3801668"/>
            <a:ext cx="11236690" cy="0"/>
          </a:xfrm>
          <a:prstGeom prst="line">
            <a:avLst/>
          </a:prstGeom>
          <a:noFill/>
          <a:ln w="12700">
            <a:solidFill>
              <a:srgbClr val="000000">
                <a:alpha val="20000"/>
              </a:srgbClr>
            </a:solidFill>
            <a:prstDash val="solid"/>
            <a:miter lim="800000"/>
          </a:ln>
        </p:spPr>
        <p:txBody>
          <a:bodyPr/>
          <a:lstStyle/>
          <a:p>
            <a:endParaRPr lang="en-US"/>
          </a:p>
        </p:txBody>
      </p:sp>
      <p:sp>
        <p:nvSpPr>
          <p:cNvPr id="4" name="Object 3"/>
          <p:cNvSpPr/>
          <p:nvPr/>
        </p:nvSpPr>
        <p:spPr>
          <a:xfrm>
            <a:off x="0" y="4174359"/>
            <a:ext cx="12188952" cy="7722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ts val="3042"/>
              </a:lnSpc>
              <a:spcBef>
                <a:spcPts val="1407"/>
              </a:spcBef>
              <a:buNone/>
            </a:pPr>
            <a:r>
              <a:rPr lang="en-US" sz="2142" kern="0" spc="43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Other terms you might hear: </a:t>
            </a:r>
            <a:r>
              <a:rPr lang="en-US" sz="2142" b="1" kern="0" spc="43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Libraries </a:t>
            </a:r>
            <a:r>
              <a:rPr lang="en-US" sz="2142" kern="0" spc="43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or </a:t>
            </a:r>
            <a:r>
              <a:rPr lang="en-US" sz="2142" b="1" kern="0" spc="43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Packages </a:t>
            </a:r>
            <a:r>
              <a:rPr lang="en-US" sz="2142" kern="0" spc="43" dirty="0">
                <a:solidFill>
                  <a:srgbClr val="000000">
                    <a:alpha val="80000"/>
                  </a:srgbClr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— for our purposes, these terms are interchangeable.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491</Words>
  <Application>Microsoft Macintosh PowerPoint</Application>
  <PresentationFormat>Widescreen</PresentationFormat>
  <Paragraphs>65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 Slab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Beautiful.ai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Functions in Computer Programming for Lawyers</dc:title>
  <dc:subject>Introduction to Functions in Computer Programming for Lawyers</dc:subject>
  <dc:creator>Rachel Orey</dc:creator>
  <cp:lastModifiedBy>Rachel Orey</cp:lastModifiedBy>
  <cp:revision>4</cp:revision>
  <dcterms:created xsi:type="dcterms:W3CDTF">2024-10-07T19:39:03Z</dcterms:created>
  <dcterms:modified xsi:type="dcterms:W3CDTF">2025-03-17T18:12:28Z</dcterms:modified>
</cp:coreProperties>
</file>