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6"/>
  </p:notesMasterIdLst>
  <p:sldIdLst>
    <p:sldId id="256" r:id="rId2"/>
    <p:sldId id="257" r:id="rId3"/>
    <p:sldId id="258" r:id="rId4"/>
    <p:sldId id="259" r:id="rId5"/>
    <p:sldId id="268" r:id="rId6"/>
    <p:sldId id="278" r:id="rId7"/>
    <p:sldId id="264" r:id="rId8"/>
    <p:sldId id="271" r:id="rId9"/>
    <p:sldId id="270" r:id="rId10"/>
    <p:sldId id="274" r:id="rId11"/>
    <p:sldId id="273" r:id="rId12"/>
    <p:sldId id="275" r:id="rId13"/>
    <p:sldId id="276" r:id="rId14"/>
    <p:sldId id="279" r:id="rId15"/>
  </p:sldIdLst>
  <p:sldSz cx="12192000" cy="6858000"/>
  <p:notesSz cx="6858000" cy="12192000"/>
  <p:embeddedFontLst>
    <p:embeddedFont>
      <p:font typeface="Consolas" panose="020B0609020204030204" pitchFamily="49"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Roboto Slab" pitchFamily="2" charset="0"/>
      <p:regular r:id="rId25"/>
      <p:bold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6644574-8CAE-4FA5-AF84-AF859DF12417}">
          <p14:sldIdLst>
            <p14:sldId id="256"/>
            <p14:sldId id="257"/>
            <p14:sldId id="258"/>
            <p14:sldId id="259"/>
            <p14:sldId id="268"/>
            <p14:sldId id="278"/>
            <p14:sldId id="264"/>
            <p14:sldId id="271"/>
            <p14:sldId id="270"/>
            <p14:sldId id="274"/>
            <p14:sldId id="273"/>
            <p14:sldId id="275"/>
            <p14:sldId id="276"/>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2" autoAdjust="0"/>
    <p:restoredTop sz="83768" autoAdjust="0"/>
  </p:normalViewPr>
  <p:slideViewPr>
    <p:cSldViewPr snapToGrid="0" snapToObjects="1">
      <p:cViewPr varScale="1">
        <p:scale>
          <a:sx n="93" d="100"/>
          <a:sy n="93" d="100"/>
        </p:scale>
        <p:origin x="23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303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7445E-8BCF-9B88-6FE3-12145B20A2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84E7C0-6DEE-0583-2953-9C506B9436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1BA901-E038-1CB7-DCBE-424A194DAC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6D7521-0A10-168E-8F8B-F9C1F1560DF6}"/>
              </a:ext>
            </a:extLst>
          </p:cNvPr>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305361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68513-06C2-3309-8792-0AA545DD7D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8EF836-464F-794A-DA91-79D4198BD1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C3F275-79FD-53C8-1242-2BFAAA329AFA}"/>
              </a:ext>
            </a:extLst>
          </p:cNvPr>
          <p:cNvSpPr>
            <a:spLocks noGrp="1"/>
          </p:cNvSpPr>
          <p:nvPr>
            <p:ph type="body" idx="1"/>
          </p:nvPr>
        </p:nvSpPr>
        <p:spPr/>
        <p:txBody>
          <a:bodyPr/>
          <a:lstStyle/>
          <a:p>
            <a:r>
              <a:rPr lang="en-US" dirty="0"/>
              <a:t>Demo inspect</a:t>
            </a:r>
          </a:p>
        </p:txBody>
      </p:sp>
      <p:sp>
        <p:nvSpPr>
          <p:cNvPr id="4" name="Slide Number Placeholder 3">
            <a:extLst>
              <a:ext uri="{FF2B5EF4-FFF2-40B4-BE49-F238E27FC236}">
                <a16:creationId xmlns:a16="http://schemas.microsoft.com/office/drawing/2014/main" id="{CD3ADCBD-9257-FA65-BFC9-84246BFB25A7}"/>
              </a:ext>
            </a:extLst>
          </p:cNvPr>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2900755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029B1-3967-5E26-4C08-936FB3E1ED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7FF51D-09AF-91D6-2B81-6CABAD2FDD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7026F2-ED26-5C7A-C935-C5B222A5DD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BBDB18-6C1C-9BB8-3D90-52C91427805B}"/>
              </a:ext>
            </a:extLst>
          </p:cNvPr>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426808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09B84-B75C-E7D8-2550-1A1F4026F3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B22488-7F1F-FD70-E9B7-00E1ECE8E6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FC88C2-7212-BC8B-987E-90C8142153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1EEFC3-B158-87B9-5C05-0A4A7827DF6C}"/>
              </a:ext>
            </a:extLst>
          </p:cNvPr>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405611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43FA2-6E14-6C3C-C7B3-D0FD39B563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1B379-8073-8B7C-2F91-C4B28CA8EA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FF090B-2D3F-832E-C965-026E4FCC8C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D34E90-06EE-773B-834B-6A5306335513}"/>
              </a:ext>
            </a:extLst>
          </p:cNvPr>
          <p:cNvSpPr>
            <a:spLocks noGrp="1"/>
          </p:cNvSpPr>
          <p:nvPr>
            <p:ph type="sldNum" sz="quarter" idx="10"/>
          </p:nvPr>
        </p:nvSpPr>
        <p:spPr/>
        <p:txBody>
          <a:bodyPr/>
          <a:lstStyle/>
          <a:p>
            <a:fld id="{F7021451-1387-4CA6-816F-3879F97B5CBC}" type="slidenum">
              <a:rPr lang="en-US" smtClean="0"/>
              <a:t>14</a:t>
            </a:fld>
            <a:endParaRPr lang="en-US"/>
          </a:p>
        </p:txBody>
      </p:sp>
    </p:spTree>
    <p:extLst>
      <p:ext uri="{BB962C8B-B14F-4D97-AF65-F5344CB8AC3E}">
        <p14:creationId xmlns:p14="http://schemas.microsoft.com/office/powerpoint/2010/main" val="1047336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953800"/>
                </a:solidFill>
                <a:effectLst/>
                <a:latin typeface="Consolas" panose="020B0609020204030204" pitchFamily="49" charset="0"/>
              </a:rPr>
              <a:t>-</a:t>
            </a:r>
            <a:r>
              <a:rPr lang="en-US" b="0" dirty="0">
                <a:solidFill>
                  <a:srgbClr val="1F2328"/>
                </a:solidFill>
                <a:effectLst/>
                <a:latin typeface="Consolas" panose="020B0609020204030204" pitchFamily="49" charset="0"/>
              </a:rPr>
              <a:t> You likely won't get the same results each time. Sometimes it might produce really good work and sometimes it might not. That's because LLMs are usually non-deterministic. What do I mean by that?</a:t>
            </a:r>
          </a:p>
          <a:p>
            <a:r>
              <a:rPr lang="en-US" b="0" dirty="0">
                <a:solidFill>
                  <a:srgbClr val="1F2328"/>
                </a:solidFill>
                <a:effectLst/>
                <a:latin typeface="Consolas" panose="020B0609020204030204" pitchFamily="49" charset="0"/>
              </a:rPr>
              <a:t>  </a:t>
            </a:r>
            <a:r>
              <a:rPr lang="en-US" b="0" dirty="0">
                <a:solidFill>
                  <a:srgbClr val="953800"/>
                </a:solidFill>
                <a:effectLst/>
                <a:latin typeface="Consolas" panose="020B0609020204030204" pitchFamily="49" charset="0"/>
              </a:rPr>
              <a:t>-</a:t>
            </a:r>
            <a:r>
              <a:rPr lang="en-US" b="0" dirty="0">
                <a:solidFill>
                  <a:srgbClr val="1F2328"/>
                </a:solidFill>
                <a:effectLst/>
                <a:latin typeface="Consolas" panose="020B0609020204030204" pitchFamily="49" charset="0"/>
              </a:rPr>
              <a:t> It's random.</a:t>
            </a:r>
          </a:p>
          <a:p>
            <a:r>
              <a:rPr lang="en-US" b="0" dirty="0">
                <a:solidFill>
                  <a:srgbClr val="1F2328"/>
                </a:solidFill>
                <a:effectLst/>
                <a:latin typeface="Consolas" panose="020B0609020204030204" pitchFamily="49" charset="0"/>
              </a:rPr>
              <a:t>  </a:t>
            </a:r>
            <a:r>
              <a:rPr lang="en-US" b="0" dirty="0">
                <a:solidFill>
                  <a:srgbClr val="953800"/>
                </a:solidFill>
                <a:effectLst/>
                <a:latin typeface="Consolas" panose="020B0609020204030204" pitchFamily="49" charset="0"/>
              </a:rPr>
              <a:t>-</a:t>
            </a:r>
            <a:r>
              <a:rPr lang="en-US" b="0" dirty="0">
                <a:solidFill>
                  <a:srgbClr val="1F2328"/>
                </a:solidFill>
                <a:effectLst/>
                <a:latin typeface="Consolas" panose="020B0609020204030204" pitchFamily="49" charset="0"/>
              </a:rPr>
              <a:t> I'm not really going to get into how LLM's work too much here because from a practical perspective if you are using it as a co-programmer it doesn't matter much. But I can give you a sense of what it means for it to be random.</a:t>
            </a:r>
          </a:p>
          <a:p>
            <a:r>
              <a:rPr lang="en-US" b="0" dirty="0">
                <a:solidFill>
                  <a:srgbClr val="1F2328"/>
                </a:solidFill>
                <a:effectLst/>
                <a:latin typeface="Consolas" panose="020B0609020204030204" pitchFamily="49" charset="0"/>
              </a:rPr>
              <a:t>  </a:t>
            </a:r>
            <a:r>
              <a:rPr lang="en-US" b="0" dirty="0">
                <a:solidFill>
                  <a:srgbClr val="953800"/>
                </a:solidFill>
                <a:effectLst/>
                <a:latin typeface="Consolas" panose="020B0609020204030204" pitchFamily="49" charset="0"/>
              </a:rPr>
              <a:t>-</a:t>
            </a:r>
            <a:r>
              <a:rPr lang="en-US" b="0" dirty="0">
                <a:solidFill>
                  <a:srgbClr val="1F2328"/>
                </a:solidFill>
                <a:effectLst/>
                <a:latin typeface="Consolas" panose="020B0609020204030204" pitchFamily="49" charset="0"/>
              </a:rPr>
              <a:t> But basically, the way these models work is they are first "trained" on a huge set of text data. Then the models learn patterns in the order that these words appear. So it will learn that the word "law" is sometimes followed by the word "school," let's say 15% of the time. But it will also learn patterns across many words. So it will learn that the phrase "Lawyers attend law" is almost always followed by the word "school."</a:t>
            </a:r>
          </a:p>
          <a:p>
            <a:r>
              <a:rPr lang="en-US" b="0" dirty="0">
                <a:solidFill>
                  <a:srgbClr val="1F2328"/>
                </a:solidFill>
                <a:effectLst/>
                <a:latin typeface="Consolas" panose="020B0609020204030204" pitchFamily="49" charset="0"/>
              </a:rPr>
              <a:t>  </a:t>
            </a:r>
            <a:r>
              <a:rPr lang="en-US" b="0" dirty="0">
                <a:solidFill>
                  <a:srgbClr val="953800"/>
                </a:solidFill>
                <a:effectLst/>
                <a:latin typeface="Consolas" panose="020B0609020204030204" pitchFamily="49" charset="0"/>
              </a:rPr>
              <a:t>-</a:t>
            </a:r>
            <a:r>
              <a:rPr lang="en-US" b="0" dirty="0">
                <a:solidFill>
                  <a:srgbClr val="1F2328"/>
                </a:solidFill>
                <a:effectLst/>
                <a:latin typeface="Consolas" panose="020B0609020204030204" pitchFamily="49" charset="0"/>
              </a:rPr>
              <a:t> These models are basically fancy autocomplete programs. So if you put in a few words, it will try to figure out, based on the probabilities observed in the data they are trained on, the probabilities of various words. And then it will randomly select one of those words, making it more likely to pick some words. So that's where the randomness comes in.</a:t>
            </a:r>
          </a:p>
          <a:p>
            <a:r>
              <a:rPr lang="en-US" b="0" dirty="0">
                <a:solidFill>
                  <a:srgbClr val="1F2328"/>
                </a:solidFill>
                <a:effectLst/>
                <a:latin typeface="Consolas" panose="020B0609020204030204" pitchFamily="49" charset="0"/>
              </a:rPr>
              <a:t>  </a:t>
            </a:r>
            <a:r>
              <a:rPr lang="en-US" b="0" dirty="0">
                <a:solidFill>
                  <a:srgbClr val="953800"/>
                </a:solidFill>
                <a:effectLst/>
                <a:latin typeface="Consolas" panose="020B0609020204030204" pitchFamily="49" charset="0"/>
              </a:rPr>
              <a:t>-</a:t>
            </a:r>
            <a:r>
              <a:rPr lang="en-US" b="0" dirty="0">
                <a:solidFill>
                  <a:srgbClr val="1F2328"/>
                </a:solidFill>
                <a:effectLst/>
                <a:latin typeface="Consolas" panose="020B0609020204030204" pitchFamily="49" charset="0"/>
              </a:rPr>
              <a:t> (As an aside they don't have to be random. AI models sometimes have a setting called "temperature" which you can dial down to zero. When you have a zero temperature, the model just chooses the most likely word rather than randomly selecting from the available words. But with the standard ChatGPT interface you can't control this.</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B09E6-3D05-6253-5392-77CFADA29B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B0EB35-46DA-9F44-90FD-4ACEB0409B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AD0854-6E48-7E24-A8A1-5292190E4F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E75471-6A21-CBCC-A745-58BDFA12F55C}"/>
              </a:ext>
            </a:extLst>
          </p:cNvPr>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336271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C96D0-0CF8-9952-CF19-212B2BA16A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15C0D8-B98F-98DC-16E0-A0D88DBEF4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A0CA21-8E54-49E8-3427-CB2570C61BCE}"/>
              </a:ext>
            </a:extLst>
          </p:cNvPr>
          <p:cNvSpPr>
            <a:spLocks noGrp="1"/>
          </p:cNvSpPr>
          <p:nvPr>
            <p:ph type="body" idx="1"/>
          </p:nvPr>
        </p:nvSpPr>
        <p:spPr/>
        <p:txBody>
          <a:bodyPr/>
          <a:lstStyle/>
          <a:p>
            <a:r>
              <a:rPr lang="en-US" b="0" dirty="0">
                <a:solidFill>
                  <a:srgbClr val="953800"/>
                </a:solidFill>
                <a:effectLst/>
                <a:latin typeface="Consolas" panose="020B0609020204030204" pitchFamily="49" charset="0"/>
              </a:rPr>
              <a:t>*</a:t>
            </a:r>
            <a:r>
              <a:rPr lang="en-US" b="0" dirty="0">
                <a:solidFill>
                  <a:srgbClr val="1F2328"/>
                </a:solidFill>
                <a:effectLst/>
                <a:latin typeface="Consolas" panose="020B0609020204030204" pitchFamily="49" charset="0"/>
              </a:rPr>
              <a:t> AI isn't good at solving big problems</a:t>
            </a:r>
          </a:p>
          <a:p>
            <a:r>
              <a:rPr lang="en-US" b="0" dirty="0">
                <a:solidFill>
                  <a:srgbClr val="953800"/>
                </a:solidFill>
                <a:effectLst/>
                <a:latin typeface="Consolas" panose="020B0609020204030204" pitchFamily="49" charset="0"/>
              </a:rPr>
              <a:t>*</a:t>
            </a:r>
            <a:r>
              <a:rPr lang="en-US" b="0" dirty="0">
                <a:solidFill>
                  <a:srgbClr val="1F2328"/>
                </a:solidFill>
                <a:effectLst/>
                <a:latin typeface="Consolas" panose="020B0609020204030204" pitchFamily="49" charset="0"/>
              </a:rPr>
              <a:t> Instead, feed small subproblems to your LLM and assemble those solutions into a program of your own.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0" dirty="0">
                <a:solidFill>
                  <a:srgbClr val="1F2328"/>
                </a:solidFill>
                <a:effectLst/>
                <a:latin typeface="Consolas" panose="020B0609020204030204" pitchFamily="49" charset="0"/>
              </a:rPr>
              <a:t>Think about the last problem set. </a:t>
            </a:r>
          </a:p>
          <a:p>
            <a:endParaRPr lang="en-US" dirty="0"/>
          </a:p>
        </p:txBody>
      </p:sp>
      <p:sp>
        <p:nvSpPr>
          <p:cNvPr id="4" name="Slide Number Placeholder 3">
            <a:extLst>
              <a:ext uri="{FF2B5EF4-FFF2-40B4-BE49-F238E27FC236}">
                <a16:creationId xmlns:a16="http://schemas.microsoft.com/office/drawing/2014/main" id="{6ED690E9-31C8-44E6-1264-37964424AC47}"/>
              </a:ext>
            </a:extLst>
          </p:cNvPr>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2123368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1F2328"/>
                </a:solidFill>
                <a:effectLst/>
                <a:latin typeface="Consolas" panose="020B0609020204030204" pitchFamily="49" charset="0"/>
              </a:rPr>
              <a:t>Redacting a series of PDFs is a bigger task. Rather than try and solve it all at once, we provided a series of functions that each addressed a part of the task.</a:t>
            </a:r>
            <a:endParaRPr lang="en-US" b="0" dirty="0">
              <a:solidFill>
                <a:srgbClr val="953800"/>
              </a:solidFill>
              <a:effectLst/>
              <a:latin typeface="Consolas" panose="020B0609020204030204" pitchFamily="49" charset="0"/>
            </a:endParaRPr>
          </a:p>
          <a:p>
            <a:r>
              <a:rPr lang="en-US" b="0" dirty="0">
                <a:solidFill>
                  <a:srgbClr val="1F2328"/>
                </a:solidFill>
                <a:effectLst/>
                <a:latin typeface="Consolas" panose="020B0609020204030204" pitchFamily="49" charset="0"/>
              </a:rPr>
              <a:t>That's actually one great way to use AI to program: write your own function signature and docstring, and have Copilot fill in the details.</a:t>
            </a:r>
          </a:p>
          <a:p>
            <a:br>
              <a:rPr lang="en-US" b="0" dirty="0">
                <a:solidFill>
                  <a:srgbClr val="1F2328"/>
                </a:solidFill>
                <a:effectLst/>
                <a:latin typeface="Consolas" panose="020B0609020204030204" pitchFamily="49" charset="0"/>
              </a:rPr>
            </a:br>
            <a:endParaRPr lang="en-US" b="0" dirty="0">
              <a:solidFill>
                <a:srgbClr val="1F2328"/>
              </a:solidFill>
              <a:effectLst/>
              <a:latin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C18B3-516F-1EDB-974E-A378B7556F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ACA655-E74A-A1CA-8ED0-63178AE48D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E2615B-54DE-C43C-4958-0081DF34D1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C16F25-86D4-7E52-4CD1-1E8B96E9A0D0}"/>
              </a:ext>
            </a:extLst>
          </p:cNvPr>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910725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D0F1C-5A24-84C4-4602-B5C313B85D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7B4715-884A-AB51-44CC-547EBC741E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8994A2-88EC-54E9-A555-14BC4754D2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FF6CF8-CFB0-C997-C9AE-BC28AAC19479}"/>
              </a:ext>
            </a:extLst>
          </p:cNvPr>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71337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AFBF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0904" y="3674018"/>
            <a:ext cx="961784" cy="38090"/>
          </a:xfrm>
          <a:prstGeom prst="rect">
            <a:avLst/>
          </a:prstGeom>
        </p:spPr>
      </p:pic>
      <p:sp>
        <p:nvSpPr>
          <p:cNvPr id="3" name="Object 2"/>
          <p:cNvSpPr/>
          <p:nvPr/>
        </p:nvSpPr>
        <p:spPr>
          <a:xfrm>
            <a:off x="380904" y="2001521"/>
            <a:ext cx="9799415" cy="1497616"/>
          </a:xfrm>
          <a:prstGeom prst="rect">
            <a:avLst/>
          </a:prstGeom>
          <a:noFill/>
        </p:spPr>
        <p:txBody>
          <a:bodyPr wrap="square" lIns="0" tIns="0" rIns="0" bIns="0" rtlCol="0" anchor="t"/>
          <a:lstStyle/>
          <a:p>
            <a:pPr algn="l">
              <a:lnSpc>
                <a:spcPts val="5751"/>
              </a:lnSpc>
              <a:buNone/>
            </a:pPr>
            <a:r>
              <a:rPr lang="en-US" sz="5063" kern="0" spc="203" dirty="0">
                <a:solidFill>
                  <a:srgbClr val="071023"/>
                </a:solidFill>
                <a:latin typeface="Roboto Slab" pitchFamily="34" charset="0"/>
                <a:ea typeface="Roboto Slab" pitchFamily="34" charset="-122"/>
                <a:cs typeface="Roboto Slab" pitchFamily="34" charset="-120"/>
              </a:rPr>
              <a:t>Intro to Web Scraping and AI-Assisted Programming</a:t>
            </a:r>
            <a:endParaRPr lang="en-US" dirty="0"/>
          </a:p>
        </p:txBody>
      </p:sp>
      <p:sp>
        <p:nvSpPr>
          <p:cNvPr id="4" name="Object 3"/>
          <p:cNvSpPr/>
          <p:nvPr/>
        </p:nvSpPr>
        <p:spPr>
          <a:xfrm>
            <a:off x="380905" y="3914203"/>
            <a:ext cx="6536326" cy="310318"/>
          </a:xfrm>
          <a:prstGeom prst="rect">
            <a:avLst/>
          </a:prstGeom>
          <a:noFill/>
        </p:spPr>
        <p:txBody>
          <a:bodyPr wrap="square" lIns="0" tIns="0" rIns="0" bIns="0" rtlCol="0" anchor="t"/>
          <a:lstStyle/>
          <a:p>
            <a:pPr algn="l">
              <a:lnSpc>
                <a:spcPts val="2444"/>
              </a:lnSpc>
              <a:spcBef>
                <a:spcPts val="3204"/>
              </a:spcBef>
              <a:buNone/>
            </a:pPr>
            <a:r>
              <a:rPr lang="en-US" sz="1721" kern="0" spc="35" dirty="0">
                <a:solidFill>
                  <a:srgbClr val="000000">
                    <a:alpha val="80000"/>
                  </a:srgbClr>
                </a:solidFill>
                <a:latin typeface="Roboto Slab" pitchFamily="34" charset="0"/>
                <a:ea typeface="Roboto Slab" pitchFamily="34" charset="-122"/>
                <a:cs typeface="Roboto Slab" pitchFamily="34" charset="-120"/>
              </a:rPr>
              <a:t>Computer Programming for Lawyers, Spring 2025</a:t>
            </a:r>
            <a:endParaRPr lang="en-US" dirty="0"/>
          </a:p>
        </p:txBody>
      </p:sp>
      <p:sp>
        <p:nvSpPr>
          <p:cNvPr id="5" name="Object 4"/>
          <p:cNvSpPr/>
          <p:nvPr/>
        </p:nvSpPr>
        <p:spPr>
          <a:xfrm>
            <a:off x="380905" y="4486512"/>
            <a:ext cx="6536326" cy="206760"/>
          </a:xfrm>
          <a:prstGeom prst="rect">
            <a:avLst/>
          </a:prstGeom>
          <a:noFill/>
        </p:spPr>
        <p:txBody>
          <a:bodyPr wrap="square" lIns="0" tIns="0" rIns="0" bIns="0" rtlCol="0" anchor="t"/>
          <a:lstStyle/>
          <a:p>
            <a:pPr algn="l">
              <a:lnSpc>
                <a:spcPts val="1629"/>
              </a:lnSpc>
              <a:spcBef>
                <a:spcPts val="2023"/>
              </a:spcBef>
              <a:buNone/>
            </a:pPr>
            <a:r>
              <a:rPr lang="en-US" sz="1208" b="1" kern="0" spc="121" dirty="0">
                <a:solidFill>
                  <a:srgbClr val="F66A2E"/>
                </a:solidFill>
                <a:latin typeface="Roboto" pitchFamily="34" charset="0"/>
                <a:ea typeface="Roboto" pitchFamily="34" charset="-122"/>
                <a:cs typeface="Roboto" pitchFamily="34" charset="-120"/>
              </a:rPr>
              <a:t>March 31, 2025</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714EB-E0D9-3614-29C5-391462ACDF24}"/>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CA5DB297-28DB-78AD-D10C-A82C5E4636E3}"/>
              </a:ext>
            </a:extLst>
          </p:cNvPr>
          <p:cNvSpPr/>
          <p:nvPr/>
        </p:nvSpPr>
        <p:spPr>
          <a:xfrm>
            <a:off x="2894400" y="3124490"/>
            <a:ext cx="6400152" cy="570405"/>
          </a:xfrm>
          <a:prstGeom prst="rect">
            <a:avLst/>
          </a:prstGeom>
          <a:noFill/>
        </p:spPr>
        <p:txBody>
          <a:bodyPr wrap="square" lIns="0" tIns="0" rIns="0" bIns="0" rtlCol="0" anchor="t"/>
          <a:lstStyle/>
          <a:p>
            <a:pPr algn="ctr">
              <a:lnSpc>
                <a:spcPts val="4493"/>
              </a:lnSpc>
              <a:buNone/>
            </a:pPr>
            <a:r>
              <a:rPr lang="en-US" sz="4219" kern="0" spc="169" dirty="0">
                <a:solidFill>
                  <a:srgbClr val="071023"/>
                </a:solidFill>
                <a:latin typeface="Roboto Slab" pitchFamily="34" charset="0"/>
                <a:ea typeface="Roboto Slab" pitchFamily="34" charset="-122"/>
                <a:cs typeface="Roboto Slab" pitchFamily="34" charset="-120"/>
              </a:rPr>
              <a:t>Navigating HTML</a:t>
            </a:r>
            <a:endParaRPr lang="en-US" dirty="0"/>
          </a:p>
        </p:txBody>
      </p:sp>
    </p:spTree>
    <p:extLst>
      <p:ext uri="{BB962C8B-B14F-4D97-AF65-F5344CB8AC3E}">
        <p14:creationId xmlns:p14="http://schemas.microsoft.com/office/powerpoint/2010/main" val="236919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71023"/>
        </a:solidFill>
        <a:effectLst/>
      </p:bgPr>
    </p:bg>
    <p:spTree>
      <p:nvGrpSpPr>
        <p:cNvPr id="1" name="">
          <a:extLst>
            <a:ext uri="{FF2B5EF4-FFF2-40B4-BE49-F238E27FC236}">
              <a16:creationId xmlns:a16="http://schemas.microsoft.com/office/drawing/2014/main" id="{5D993E1E-B42D-B8FD-FAE4-96DDD6E54BD7}"/>
            </a:ext>
          </a:extLst>
        </p:cNvPr>
        <p:cNvGrpSpPr/>
        <p:nvPr/>
      </p:nvGrpSpPr>
      <p:grpSpPr>
        <a:xfrm>
          <a:off x="0" y="0"/>
          <a:ext cx="0" cy="0"/>
          <a:chOff x="0" y="0"/>
          <a:chExt cx="0" cy="0"/>
        </a:xfrm>
      </p:grpSpPr>
      <p:pic>
        <p:nvPicPr>
          <p:cNvPr id="2" name="Object 1" descr="preencoded.png">
            <a:extLst>
              <a:ext uri="{FF2B5EF4-FFF2-40B4-BE49-F238E27FC236}">
                <a16:creationId xmlns:a16="http://schemas.microsoft.com/office/drawing/2014/main" id="{52FD2477-BA7B-E368-BB09-0F1C40AA20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1225275"/>
            <a:ext cx="390427" cy="38090"/>
          </a:xfrm>
          <a:prstGeom prst="rect">
            <a:avLst/>
          </a:prstGeom>
        </p:spPr>
      </p:pic>
      <p:sp>
        <p:nvSpPr>
          <p:cNvPr id="3" name="Object 2">
            <a:extLst>
              <a:ext uri="{FF2B5EF4-FFF2-40B4-BE49-F238E27FC236}">
                <a16:creationId xmlns:a16="http://schemas.microsoft.com/office/drawing/2014/main" id="{9231E9C3-D503-3F4C-CB98-5122C1AE4BA4}"/>
              </a:ext>
            </a:extLst>
          </p:cNvPr>
          <p:cNvSpPr/>
          <p:nvPr/>
        </p:nvSpPr>
        <p:spPr>
          <a:xfrm>
            <a:off x="476131" y="582248"/>
            <a:ext cx="12188952" cy="365073"/>
          </a:xfrm>
          <a:prstGeom prst="rect">
            <a:avLst/>
          </a:prstGeom>
          <a:noFill/>
        </p:spPr>
        <p:txBody>
          <a:bodyPr wrap="square" lIns="0" tIns="0" rIns="0" bIns="0" rtlCol="0" anchor="t"/>
          <a:lstStyle/>
          <a:p>
            <a:pPr algn="l">
              <a:lnSpc>
                <a:spcPts val="2876"/>
              </a:lnSpc>
              <a:buNone/>
            </a:pPr>
            <a:r>
              <a:rPr lang="en-US" sz="2531" b="1" kern="0" spc="101" dirty="0">
                <a:solidFill>
                  <a:srgbClr val="F5F6F2"/>
                </a:solidFill>
                <a:latin typeface="Roboto Slab" pitchFamily="34" charset="0"/>
                <a:ea typeface="Roboto Slab" pitchFamily="34" charset="-122"/>
                <a:cs typeface="Roboto Slab" pitchFamily="34" charset="-120"/>
              </a:rPr>
              <a:t>Inspecting Elements and Understanding HTML Structure</a:t>
            </a:r>
            <a:endParaRPr lang="en-US" b="1" dirty="0"/>
          </a:p>
        </p:txBody>
      </p:sp>
      <p:sp>
        <p:nvSpPr>
          <p:cNvPr id="13" name="Object 12">
            <a:extLst>
              <a:ext uri="{FF2B5EF4-FFF2-40B4-BE49-F238E27FC236}">
                <a16:creationId xmlns:a16="http://schemas.microsoft.com/office/drawing/2014/main" id="{2F248375-61FF-5F18-1C1A-806583A61929}"/>
              </a:ext>
            </a:extLst>
          </p:cNvPr>
          <p:cNvSpPr/>
          <p:nvPr/>
        </p:nvSpPr>
        <p:spPr>
          <a:xfrm>
            <a:off x="0" y="6428112"/>
            <a:ext cx="12188952" cy="428173"/>
          </a:xfrm>
          <a:prstGeom prst="rect">
            <a:avLst/>
          </a:prstGeom>
          <a:solidFill>
            <a:srgbClr val="EFF1EB"/>
          </a:solidFill>
        </p:spPr>
        <p:txBody>
          <a:bodyPr/>
          <a:lstStyle/>
          <a:p>
            <a:endParaRPr lang="en-US"/>
          </a:p>
        </p:txBody>
      </p:sp>
      <p:sp>
        <p:nvSpPr>
          <p:cNvPr id="14" name="TextBox 13">
            <a:extLst>
              <a:ext uri="{FF2B5EF4-FFF2-40B4-BE49-F238E27FC236}">
                <a16:creationId xmlns:a16="http://schemas.microsoft.com/office/drawing/2014/main" id="{E692C71C-BD7F-BF1F-F639-821DD5C11C8F}"/>
              </a:ext>
            </a:extLst>
          </p:cNvPr>
          <p:cNvSpPr txBox="1"/>
          <p:nvPr/>
        </p:nvSpPr>
        <p:spPr>
          <a:xfrm>
            <a:off x="476131" y="1541318"/>
            <a:ext cx="11299309" cy="3281604"/>
          </a:xfrm>
          <a:prstGeom prst="rect">
            <a:avLst/>
          </a:prstGeom>
          <a:noFill/>
        </p:spPr>
        <p:txBody>
          <a:bodyPr wrap="square" rtlCol="0">
            <a:spAutoFit/>
          </a:bodyPr>
          <a:lstStyle/>
          <a:p>
            <a:pPr marL="285750" indent="-285750">
              <a:lnSpc>
                <a:spcPct val="114000"/>
              </a:lnSpc>
              <a:spcAft>
                <a:spcPts val="1800"/>
              </a:spcAft>
              <a:buFont typeface="Arial" panose="020B0604020202020204" pitchFamily="34" charset="0"/>
              <a:buChar char="•"/>
            </a:pPr>
            <a:r>
              <a:rPr lang="en-US" sz="2400" dirty="0">
                <a:solidFill>
                  <a:schemeClr val="bg1">
                    <a:lumMod val="95000"/>
                  </a:schemeClr>
                </a:solidFill>
                <a:latin typeface="Roboto Slab" pitchFamily="2" charset="0"/>
                <a:ea typeface="Roboto Slab" pitchFamily="2" charset="0"/>
                <a:cs typeface="Roboto Slab" pitchFamily="2" charset="0"/>
              </a:rPr>
              <a:t>The webpages you see in your browser are made up of HTML elements.</a:t>
            </a:r>
          </a:p>
          <a:p>
            <a:pPr marL="285750" indent="-285750">
              <a:lnSpc>
                <a:spcPct val="114000"/>
              </a:lnSpc>
              <a:spcAft>
                <a:spcPts val="1800"/>
              </a:spcAft>
              <a:buFont typeface="Arial" panose="020B0604020202020204" pitchFamily="34" charset="0"/>
              <a:buChar char="•"/>
            </a:pPr>
            <a:r>
              <a:rPr lang="en-US" sz="2400" dirty="0">
                <a:solidFill>
                  <a:schemeClr val="bg1">
                    <a:lumMod val="95000"/>
                  </a:schemeClr>
                </a:solidFill>
                <a:latin typeface="Roboto Slab" pitchFamily="2" charset="0"/>
                <a:ea typeface="Roboto Slab" pitchFamily="2" charset="0"/>
                <a:cs typeface="Roboto Slab" pitchFamily="2" charset="0"/>
              </a:rPr>
              <a:t>To effectively scrape web pages, it’s essential to understand how HTML structures content.</a:t>
            </a:r>
          </a:p>
          <a:p>
            <a:pPr marL="285750" indent="-285750">
              <a:lnSpc>
                <a:spcPct val="114000"/>
              </a:lnSpc>
              <a:spcAft>
                <a:spcPts val="1800"/>
              </a:spcAft>
              <a:buFont typeface="Arial" panose="020B0604020202020204" pitchFamily="34" charset="0"/>
              <a:buChar char="•"/>
            </a:pPr>
            <a:r>
              <a:rPr lang="en-US" sz="2400" dirty="0">
                <a:solidFill>
                  <a:schemeClr val="bg1">
                    <a:lumMod val="95000"/>
                  </a:schemeClr>
                </a:solidFill>
                <a:latin typeface="Roboto Slab" pitchFamily="2" charset="0"/>
                <a:ea typeface="Roboto Slab" pitchFamily="2" charset="0"/>
                <a:cs typeface="Roboto Slab" pitchFamily="2" charset="0"/>
              </a:rPr>
              <a:t>These elements define the structure and content of the page. They are enclosed within tags like &lt;div&gt;, &lt;a&gt;, &lt;p&gt;, &lt;h1&gt;, etc.</a:t>
            </a:r>
          </a:p>
          <a:p>
            <a:pPr marL="285750" indent="-285750">
              <a:lnSpc>
                <a:spcPct val="114000"/>
              </a:lnSpc>
              <a:spcAft>
                <a:spcPts val="1800"/>
              </a:spcAft>
              <a:buFont typeface="Arial" panose="020B0604020202020204" pitchFamily="34" charset="0"/>
              <a:buChar char="•"/>
            </a:pPr>
            <a:r>
              <a:rPr lang="en-US" sz="2400" b="1" dirty="0">
                <a:solidFill>
                  <a:schemeClr val="bg1">
                    <a:lumMod val="95000"/>
                  </a:schemeClr>
                </a:solidFill>
                <a:latin typeface="Roboto Slab" pitchFamily="2" charset="0"/>
                <a:ea typeface="Roboto Slab" pitchFamily="2" charset="0"/>
                <a:cs typeface="Roboto Slab" pitchFamily="2" charset="0"/>
              </a:rPr>
              <a:t>Modern browsers have built-in tools to help inspect the HTML structure.</a:t>
            </a:r>
          </a:p>
        </p:txBody>
      </p:sp>
    </p:spTree>
    <p:extLst>
      <p:ext uri="{BB962C8B-B14F-4D97-AF65-F5344CB8AC3E}">
        <p14:creationId xmlns:p14="http://schemas.microsoft.com/office/powerpoint/2010/main" val="1304017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71023"/>
        </a:solidFill>
        <a:effectLst/>
      </p:bgPr>
    </p:bg>
    <p:spTree>
      <p:nvGrpSpPr>
        <p:cNvPr id="1" name="">
          <a:extLst>
            <a:ext uri="{FF2B5EF4-FFF2-40B4-BE49-F238E27FC236}">
              <a16:creationId xmlns:a16="http://schemas.microsoft.com/office/drawing/2014/main" id="{B396DC14-0975-4B80-A1BB-F417066767F7}"/>
            </a:ext>
          </a:extLst>
        </p:cNvPr>
        <p:cNvGrpSpPr/>
        <p:nvPr/>
      </p:nvGrpSpPr>
      <p:grpSpPr>
        <a:xfrm>
          <a:off x="0" y="0"/>
          <a:ext cx="0" cy="0"/>
          <a:chOff x="0" y="0"/>
          <a:chExt cx="0" cy="0"/>
        </a:xfrm>
      </p:grpSpPr>
      <p:pic>
        <p:nvPicPr>
          <p:cNvPr id="2" name="Object 1" descr="preencoded.png">
            <a:extLst>
              <a:ext uri="{FF2B5EF4-FFF2-40B4-BE49-F238E27FC236}">
                <a16:creationId xmlns:a16="http://schemas.microsoft.com/office/drawing/2014/main" id="{5A8ADF05-FE85-2333-877A-FEEFD92101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1225275"/>
            <a:ext cx="390427" cy="38090"/>
          </a:xfrm>
          <a:prstGeom prst="rect">
            <a:avLst/>
          </a:prstGeom>
        </p:spPr>
      </p:pic>
      <p:sp>
        <p:nvSpPr>
          <p:cNvPr id="3" name="Object 2">
            <a:extLst>
              <a:ext uri="{FF2B5EF4-FFF2-40B4-BE49-F238E27FC236}">
                <a16:creationId xmlns:a16="http://schemas.microsoft.com/office/drawing/2014/main" id="{11308C1E-4F78-391B-227A-1523EA715FFD}"/>
              </a:ext>
            </a:extLst>
          </p:cNvPr>
          <p:cNvSpPr/>
          <p:nvPr/>
        </p:nvSpPr>
        <p:spPr>
          <a:xfrm>
            <a:off x="476131" y="582248"/>
            <a:ext cx="12188952" cy="365073"/>
          </a:xfrm>
          <a:prstGeom prst="rect">
            <a:avLst/>
          </a:prstGeom>
          <a:noFill/>
        </p:spPr>
        <p:txBody>
          <a:bodyPr wrap="square" lIns="0" tIns="0" rIns="0" bIns="0" rtlCol="0" anchor="t"/>
          <a:lstStyle/>
          <a:p>
            <a:pPr algn="l">
              <a:lnSpc>
                <a:spcPts val="2876"/>
              </a:lnSpc>
              <a:buNone/>
            </a:pPr>
            <a:r>
              <a:rPr lang="en-US" sz="2531" b="1" kern="0" spc="101" dirty="0">
                <a:solidFill>
                  <a:srgbClr val="F5F6F2"/>
                </a:solidFill>
                <a:latin typeface="Roboto Slab" pitchFamily="34" charset="0"/>
                <a:ea typeface="Roboto Slab" pitchFamily="34" charset="-122"/>
                <a:cs typeface="Roboto Slab" pitchFamily="34" charset="-120"/>
              </a:rPr>
              <a:t>Common HTML Tags</a:t>
            </a:r>
            <a:endParaRPr lang="en-US" b="1" dirty="0"/>
          </a:p>
        </p:txBody>
      </p:sp>
      <p:sp>
        <p:nvSpPr>
          <p:cNvPr id="13" name="Object 12">
            <a:extLst>
              <a:ext uri="{FF2B5EF4-FFF2-40B4-BE49-F238E27FC236}">
                <a16:creationId xmlns:a16="http://schemas.microsoft.com/office/drawing/2014/main" id="{D62F9707-FBDF-20E7-4B7E-715BE42CE392}"/>
              </a:ext>
            </a:extLst>
          </p:cNvPr>
          <p:cNvSpPr/>
          <p:nvPr/>
        </p:nvSpPr>
        <p:spPr>
          <a:xfrm>
            <a:off x="0" y="6428112"/>
            <a:ext cx="12188952" cy="428173"/>
          </a:xfrm>
          <a:prstGeom prst="rect">
            <a:avLst/>
          </a:prstGeom>
          <a:solidFill>
            <a:srgbClr val="EFF1EB"/>
          </a:solidFill>
        </p:spPr>
        <p:txBody>
          <a:bodyPr/>
          <a:lstStyle/>
          <a:p>
            <a:endParaRPr lang="en-US"/>
          </a:p>
        </p:txBody>
      </p:sp>
      <p:sp>
        <p:nvSpPr>
          <p:cNvPr id="14" name="TextBox 13">
            <a:extLst>
              <a:ext uri="{FF2B5EF4-FFF2-40B4-BE49-F238E27FC236}">
                <a16:creationId xmlns:a16="http://schemas.microsoft.com/office/drawing/2014/main" id="{F58CD013-2DC6-BAF7-AB17-4A5A6A0F1B7C}"/>
              </a:ext>
            </a:extLst>
          </p:cNvPr>
          <p:cNvSpPr txBox="1"/>
          <p:nvPr/>
        </p:nvSpPr>
        <p:spPr>
          <a:xfrm>
            <a:off x="476131" y="1541318"/>
            <a:ext cx="11299309" cy="2860591"/>
          </a:xfrm>
          <a:prstGeom prst="rect">
            <a:avLst/>
          </a:prstGeom>
          <a:noFill/>
        </p:spPr>
        <p:txBody>
          <a:bodyPr wrap="square" rtlCol="0">
            <a:spAutoFit/>
          </a:bodyPr>
          <a:lstStyle/>
          <a:p>
            <a:pPr marL="285750" indent="-285750">
              <a:lnSpc>
                <a:spcPct val="114000"/>
              </a:lnSpc>
              <a:spcAft>
                <a:spcPts val="1800"/>
              </a:spcAft>
              <a:buFont typeface="Arial" panose="020B0604020202020204" pitchFamily="34" charset="0"/>
              <a:buChar char="•"/>
            </a:pPr>
            <a:r>
              <a:rPr lang="en-US" sz="2400" b="1" dirty="0">
                <a:solidFill>
                  <a:srgbClr val="B9D5B1"/>
                </a:solidFill>
                <a:latin typeface="Roboto Slab" pitchFamily="2" charset="0"/>
                <a:ea typeface="Roboto Slab" pitchFamily="2" charset="0"/>
                <a:cs typeface="Roboto Slab" pitchFamily="2" charset="0"/>
              </a:rPr>
              <a:t>&lt;div&gt;</a:t>
            </a:r>
            <a:r>
              <a:rPr lang="en-US" sz="2400" dirty="0">
                <a:solidFill>
                  <a:schemeClr val="bg1">
                    <a:lumMod val="95000"/>
                  </a:schemeClr>
                </a:solidFill>
                <a:latin typeface="Roboto Slab" pitchFamily="2" charset="0"/>
                <a:ea typeface="Roboto Slab" pitchFamily="2" charset="0"/>
                <a:cs typeface="Roboto Slab" pitchFamily="2" charset="0"/>
              </a:rPr>
              <a:t>: A container for other elements. Often used to group together sections of a webpage.</a:t>
            </a:r>
          </a:p>
          <a:p>
            <a:pPr marL="285750" indent="-285750">
              <a:lnSpc>
                <a:spcPct val="114000"/>
              </a:lnSpc>
              <a:spcAft>
                <a:spcPts val="1800"/>
              </a:spcAft>
              <a:buFont typeface="Arial" panose="020B0604020202020204" pitchFamily="34" charset="0"/>
              <a:buChar char="•"/>
            </a:pPr>
            <a:r>
              <a:rPr lang="en-US" sz="2400" b="1" dirty="0">
                <a:solidFill>
                  <a:srgbClr val="B9D5B1"/>
                </a:solidFill>
                <a:latin typeface="Roboto Slab" pitchFamily="2" charset="0"/>
                <a:ea typeface="Roboto Slab" pitchFamily="2" charset="0"/>
                <a:cs typeface="Roboto Slab" pitchFamily="2" charset="0"/>
              </a:rPr>
              <a:t>&lt;a&gt;</a:t>
            </a:r>
            <a:r>
              <a:rPr lang="en-US" sz="2400" dirty="0">
                <a:solidFill>
                  <a:schemeClr val="bg1">
                    <a:lumMod val="95000"/>
                  </a:schemeClr>
                </a:solidFill>
                <a:latin typeface="Roboto Slab" pitchFamily="2" charset="0"/>
                <a:ea typeface="Roboto Slab" pitchFamily="2" charset="0"/>
                <a:cs typeface="Roboto Slab" pitchFamily="2" charset="0"/>
              </a:rPr>
              <a:t>: Represents a hyperlink, often used to link to other pages or files.</a:t>
            </a:r>
          </a:p>
          <a:p>
            <a:pPr marL="285750" indent="-285750">
              <a:lnSpc>
                <a:spcPct val="114000"/>
              </a:lnSpc>
              <a:spcAft>
                <a:spcPts val="1800"/>
              </a:spcAft>
              <a:buFont typeface="Arial" panose="020B0604020202020204" pitchFamily="34" charset="0"/>
              <a:buChar char="•"/>
            </a:pPr>
            <a:r>
              <a:rPr lang="en-US" sz="2400" b="1" dirty="0">
                <a:solidFill>
                  <a:srgbClr val="B9D5B1"/>
                </a:solidFill>
                <a:latin typeface="Roboto Slab" pitchFamily="2" charset="0"/>
                <a:ea typeface="Roboto Slab" pitchFamily="2" charset="0"/>
                <a:cs typeface="Roboto Slab" pitchFamily="2" charset="0"/>
              </a:rPr>
              <a:t>&lt;p&gt;</a:t>
            </a:r>
            <a:r>
              <a:rPr lang="en-US" sz="2400" dirty="0">
                <a:solidFill>
                  <a:schemeClr val="bg1">
                    <a:lumMod val="95000"/>
                  </a:schemeClr>
                </a:solidFill>
                <a:latin typeface="Roboto Slab" pitchFamily="2" charset="0"/>
                <a:ea typeface="Roboto Slab" pitchFamily="2" charset="0"/>
                <a:cs typeface="Roboto Slab" pitchFamily="2" charset="0"/>
              </a:rPr>
              <a:t>: Defines a paragraph of text.</a:t>
            </a:r>
          </a:p>
          <a:p>
            <a:pPr marL="285750" indent="-285750">
              <a:lnSpc>
                <a:spcPct val="114000"/>
              </a:lnSpc>
              <a:spcAft>
                <a:spcPts val="1800"/>
              </a:spcAft>
              <a:buFont typeface="Arial" panose="020B0604020202020204" pitchFamily="34" charset="0"/>
              <a:buChar char="•"/>
            </a:pPr>
            <a:r>
              <a:rPr lang="en-US" sz="2400" b="1" dirty="0">
                <a:solidFill>
                  <a:srgbClr val="B9D5B1"/>
                </a:solidFill>
                <a:latin typeface="Roboto Slab" pitchFamily="2" charset="0"/>
                <a:ea typeface="Roboto Slab" pitchFamily="2" charset="0"/>
                <a:cs typeface="Roboto Slab" pitchFamily="2" charset="0"/>
              </a:rPr>
              <a:t>&lt;table&gt;</a:t>
            </a:r>
            <a:r>
              <a:rPr lang="en-US" sz="2400" dirty="0">
                <a:solidFill>
                  <a:schemeClr val="bg1">
                    <a:lumMod val="95000"/>
                  </a:schemeClr>
                </a:solidFill>
                <a:latin typeface="Roboto Slab" pitchFamily="2" charset="0"/>
                <a:ea typeface="Roboto Slab" pitchFamily="2" charset="0"/>
                <a:cs typeface="Roboto Slab" pitchFamily="2" charset="0"/>
              </a:rPr>
              <a:t>: Structures data in rows and columns, often used for tabular data.</a:t>
            </a:r>
          </a:p>
        </p:txBody>
      </p:sp>
    </p:spTree>
    <p:extLst>
      <p:ext uri="{BB962C8B-B14F-4D97-AF65-F5344CB8AC3E}">
        <p14:creationId xmlns:p14="http://schemas.microsoft.com/office/powerpoint/2010/main" val="1391709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71023"/>
        </a:solidFill>
        <a:effectLst/>
      </p:bgPr>
    </p:bg>
    <p:spTree>
      <p:nvGrpSpPr>
        <p:cNvPr id="1" name="">
          <a:extLst>
            <a:ext uri="{FF2B5EF4-FFF2-40B4-BE49-F238E27FC236}">
              <a16:creationId xmlns:a16="http://schemas.microsoft.com/office/drawing/2014/main" id="{8E4FA5AD-3508-7D62-8E63-30E98410E191}"/>
            </a:ext>
          </a:extLst>
        </p:cNvPr>
        <p:cNvGrpSpPr/>
        <p:nvPr/>
      </p:nvGrpSpPr>
      <p:grpSpPr>
        <a:xfrm>
          <a:off x="0" y="0"/>
          <a:ext cx="0" cy="0"/>
          <a:chOff x="0" y="0"/>
          <a:chExt cx="0" cy="0"/>
        </a:xfrm>
      </p:grpSpPr>
      <p:pic>
        <p:nvPicPr>
          <p:cNvPr id="2" name="Object 1" descr="preencoded.png">
            <a:extLst>
              <a:ext uri="{FF2B5EF4-FFF2-40B4-BE49-F238E27FC236}">
                <a16:creationId xmlns:a16="http://schemas.microsoft.com/office/drawing/2014/main" id="{C16C590E-B03B-BF9B-1B40-F64E3676B3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1225275"/>
            <a:ext cx="390427" cy="38090"/>
          </a:xfrm>
          <a:prstGeom prst="rect">
            <a:avLst/>
          </a:prstGeom>
        </p:spPr>
      </p:pic>
      <p:sp>
        <p:nvSpPr>
          <p:cNvPr id="3" name="Object 2">
            <a:extLst>
              <a:ext uri="{FF2B5EF4-FFF2-40B4-BE49-F238E27FC236}">
                <a16:creationId xmlns:a16="http://schemas.microsoft.com/office/drawing/2014/main" id="{97BD4A09-62AE-51A5-E2A7-918745CC67EF}"/>
              </a:ext>
            </a:extLst>
          </p:cNvPr>
          <p:cNvSpPr/>
          <p:nvPr/>
        </p:nvSpPr>
        <p:spPr>
          <a:xfrm>
            <a:off x="476131" y="582248"/>
            <a:ext cx="12188952" cy="365073"/>
          </a:xfrm>
          <a:prstGeom prst="rect">
            <a:avLst/>
          </a:prstGeom>
          <a:noFill/>
        </p:spPr>
        <p:txBody>
          <a:bodyPr wrap="square" lIns="0" tIns="0" rIns="0" bIns="0" rtlCol="0" anchor="t"/>
          <a:lstStyle/>
          <a:p>
            <a:pPr algn="l">
              <a:lnSpc>
                <a:spcPts val="2876"/>
              </a:lnSpc>
              <a:buNone/>
            </a:pPr>
            <a:r>
              <a:rPr lang="en-US" sz="2531" b="1" kern="0" spc="101" dirty="0">
                <a:solidFill>
                  <a:srgbClr val="F5F6F2"/>
                </a:solidFill>
                <a:latin typeface="Roboto Slab" pitchFamily="34" charset="0"/>
                <a:ea typeface="Roboto Slab" pitchFamily="34" charset="-122"/>
                <a:cs typeface="Roboto Slab" pitchFamily="34" charset="-120"/>
              </a:rPr>
              <a:t>Common HTML Attributes</a:t>
            </a:r>
            <a:endParaRPr lang="en-US" b="1" dirty="0"/>
          </a:p>
        </p:txBody>
      </p:sp>
      <p:sp>
        <p:nvSpPr>
          <p:cNvPr id="13" name="Object 12">
            <a:extLst>
              <a:ext uri="{FF2B5EF4-FFF2-40B4-BE49-F238E27FC236}">
                <a16:creationId xmlns:a16="http://schemas.microsoft.com/office/drawing/2014/main" id="{69067B39-113F-B68F-D025-D69785722992}"/>
              </a:ext>
            </a:extLst>
          </p:cNvPr>
          <p:cNvSpPr/>
          <p:nvPr/>
        </p:nvSpPr>
        <p:spPr>
          <a:xfrm>
            <a:off x="0" y="6428112"/>
            <a:ext cx="12188952" cy="428173"/>
          </a:xfrm>
          <a:prstGeom prst="rect">
            <a:avLst/>
          </a:prstGeom>
          <a:solidFill>
            <a:srgbClr val="EFF1EB"/>
          </a:solidFill>
        </p:spPr>
        <p:txBody>
          <a:bodyPr/>
          <a:lstStyle/>
          <a:p>
            <a:endParaRPr lang="en-US"/>
          </a:p>
        </p:txBody>
      </p:sp>
      <p:sp>
        <p:nvSpPr>
          <p:cNvPr id="14" name="TextBox 13">
            <a:extLst>
              <a:ext uri="{FF2B5EF4-FFF2-40B4-BE49-F238E27FC236}">
                <a16:creationId xmlns:a16="http://schemas.microsoft.com/office/drawing/2014/main" id="{A5965970-1892-A2E4-E93F-3F8A6147BB27}"/>
              </a:ext>
            </a:extLst>
          </p:cNvPr>
          <p:cNvSpPr txBox="1"/>
          <p:nvPr/>
        </p:nvSpPr>
        <p:spPr>
          <a:xfrm>
            <a:off x="476131" y="1541318"/>
            <a:ext cx="11299309" cy="3512436"/>
          </a:xfrm>
          <a:prstGeom prst="rect">
            <a:avLst/>
          </a:prstGeom>
          <a:noFill/>
        </p:spPr>
        <p:txBody>
          <a:bodyPr wrap="square" rtlCol="0">
            <a:spAutoFit/>
          </a:bodyPr>
          <a:lstStyle/>
          <a:p>
            <a:pPr>
              <a:lnSpc>
                <a:spcPct val="114000"/>
              </a:lnSpc>
              <a:spcAft>
                <a:spcPts val="1800"/>
              </a:spcAft>
            </a:pPr>
            <a:r>
              <a:rPr lang="en-US" sz="2400" dirty="0">
                <a:solidFill>
                  <a:schemeClr val="bg1">
                    <a:lumMod val="95000"/>
                  </a:schemeClr>
                </a:solidFill>
                <a:latin typeface="Roboto Slab" pitchFamily="2" charset="0"/>
                <a:ea typeface="Roboto Slab" pitchFamily="2" charset="0"/>
                <a:cs typeface="Roboto Slab" pitchFamily="2" charset="0"/>
              </a:rPr>
              <a:t>HTML tags can have attributes that provide additional information about the element.</a:t>
            </a:r>
            <a:endParaRPr lang="en-US" sz="2400" b="1" dirty="0">
              <a:solidFill>
                <a:schemeClr val="bg1">
                  <a:lumMod val="95000"/>
                </a:schemeClr>
              </a:solidFill>
              <a:latin typeface="Roboto Slab" pitchFamily="2" charset="0"/>
              <a:ea typeface="Roboto Slab" pitchFamily="2" charset="0"/>
              <a:cs typeface="Roboto Slab" pitchFamily="2" charset="0"/>
            </a:endParaRPr>
          </a:p>
          <a:p>
            <a:pPr marL="285750" indent="-285750">
              <a:lnSpc>
                <a:spcPct val="114000"/>
              </a:lnSpc>
              <a:spcAft>
                <a:spcPts val="1800"/>
              </a:spcAft>
              <a:buFont typeface="Arial" panose="020B0604020202020204" pitchFamily="34" charset="0"/>
              <a:buChar char="•"/>
            </a:pPr>
            <a:r>
              <a:rPr lang="en-US" sz="2400" b="1" dirty="0">
                <a:solidFill>
                  <a:srgbClr val="B9D5B1"/>
                </a:solidFill>
                <a:latin typeface="Roboto Slab" pitchFamily="2" charset="0"/>
                <a:ea typeface="Roboto Slab" pitchFamily="2" charset="0"/>
                <a:cs typeface="Roboto Slab" pitchFamily="2" charset="0"/>
              </a:rPr>
              <a:t>id</a:t>
            </a:r>
            <a:r>
              <a:rPr lang="en-US" sz="2400" dirty="0">
                <a:solidFill>
                  <a:schemeClr val="bg1">
                    <a:lumMod val="95000"/>
                  </a:schemeClr>
                </a:solidFill>
                <a:latin typeface="Roboto Slab" pitchFamily="2" charset="0"/>
                <a:ea typeface="Roboto Slab" pitchFamily="2" charset="0"/>
                <a:cs typeface="Roboto Slab" pitchFamily="2" charset="0"/>
              </a:rPr>
              <a:t>: A unique identifier for an element.</a:t>
            </a:r>
          </a:p>
          <a:p>
            <a:pPr marL="285750" indent="-285750">
              <a:lnSpc>
                <a:spcPct val="114000"/>
              </a:lnSpc>
              <a:spcAft>
                <a:spcPts val="1800"/>
              </a:spcAft>
              <a:buFont typeface="Arial" panose="020B0604020202020204" pitchFamily="34" charset="0"/>
              <a:buChar char="•"/>
            </a:pPr>
            <a:r>
              <a:rPr lang="en-US" sz="2400" b="1" dirty="0">
                <a:solidFill>
                  <a:srgbClr val="B9D5B1"/>
                </a:solidFill>
                <a:latin typeface="Roboto Slab" pitchFamily="2" charset="0"/>
                <a:ea typeface="Roboto Slab" pitchFamily="2" charset="0"/>
                <a:cs typeface="Roboto Slab" pitchFamily="2" charset="0"/>
              </a:rPr>
              <a:t>class</a:t>
            </a:r>
            <a:r>
              <a:rPr lang="en-US" sz="2400" dirty="0">
                <a:solidFill>
                  <a:schemeClr val="bg1">
                    <a:lumMod val="95000"/>
                  </a:schemeClr>
                </a:solidFill>
                <a:latin typeface="Roboto Slab" pitchFamily="2" charset="0"/>
                <a:ea typeface="Roboto Slab" pitchFamily="2" charset="0"/>
                <a:cs typeface="Roboto Slab" pitchFamily="2" charset="0"/>
              </a:rPr>
              <a:t>: Defines a class name that can be used to group elements.</a:t>
            </a:r>
          </a:p>
          <a:p>
            <a:pPr marL="285750" indent="-285750">
              <a:lnSpc>
                <a:spcPct val="114000"/>
              </a:lnSpc>
              <a:spcAft>
                <a:spcPts val="1800"/>
              </a:spcAft>
              <a:buFont typeface="Arial" panose="020B0604020202020204" pitchFamily="34" charset="0"/>
              <a:buChar char="•"/>
            </a:pPr>
            <a:r>
              <a:rPr lang="en-US" sz="2400" b="1" dirty="0" err="1">
                <a:solidFill>
                  <a:srgbClr val="B9D5B1"/>
                </a:solidFill>
                <a:latin typeface="Roboto Slab" pitchFamily="2" charset="0"/>
                <a:ea typeface="Roboto Slab" pitchFamily="2" charset="0"/>
                <a:cs typeface="Roboto Slab" pitchFamily="2" charset="0"/>
              </a:rPr>
              <a:t>href</a:t>
            </a:r>
            <a:r>
              <a:rPr lang="en-US" sz="2400" b="1" dirty="0">
                <a:solidFill>
                  <a:schemeClr val="bg1">
                    <a:lumMod val="95000"/>
                  </a:schemeClr>
                </a:solidFill>
                <a:latin typeface="Roboto Slab" pitchFamily="2" charset="0"/>
                <a:ea typeface="Roboto Slab" pitchFamily="2" charset="0"/>
                <a:cs typeface="Roboto Slab" pitchFamily="2" charset="0"/>
              </a:rPr>
              <a:t>:</a:t>
            </a:r>
            <a:r>
              <a:rPr lang="en-US" sz="2400" dirty="0">
                <a:solidFill>
                  <a:schemeClr val="bg1">
                    <a:lumMod val="95000"/>
                  </a:schemeClr>
                </a:solidFill>
                <a:latin typeface="Roboto Slab" pitchFamily="2" charset="0"/>
                <a:ea typeface="Roboto Slab" pitchFamily="2" charset="0"/>
                <a:cs typeface="Roboto Slab" pitchFamily="2" charset="0"/>
              </a:rPr>
              <a:t> The destination URL for a link (&lt;a&gt; tag).</a:t>
            </a:r>
          </a:p>
          <a:p>
            <a:pPr marL="285750" indent="-285750">
              <a:lnSpc>
                <a:spcPct val="114000"/>
              </a:lnSpc>
              <a:spcAft>
                <a:spcPts val="1800"/>
              </a:spcAft>
              <a:buFont typeface="Arial" panose="020B0604020202020204" pitchFamily="34" charset="0"/>
              <a:buChar char="•"/>
            </a:pPr>
            <a:r>
              <a:rPr lang="en-US" sz="2400" b="1" dirty="0" err="1">
                <a:solidFill>
                  <a:srgbClr val="B9D5B1"/>
                </a:solidFill>
                <a:latin typeface="Roboto Slab" pitchFamily="2" charset="0"/>
                <a:ea typeface="Roboto Slab" pitchFamily="2" charset="0"/>
                <a:cs typeface="Roboto Slab" pitchFamily="2" charset="0"/>
              </a:rPr>
              <a:t>src</a:t>
            </a:r>
            <a:r>
              <a:rPr lang="en-US" sz="2400" dirty="0">
                <a:solidFill>
                  <a:schemeClr val="bg1">
                    <a:lumMod val="95000"/>
                  </a:schemeClr>
                </a:solidFill>
                <a:latin typeface="Roboto Slab" pitchFamily="2" charset="0"/>
                <a:ea typeface="Roboto Slab" pitchFamily="2" charset="0"/>
                <a:cs typeface="Roboto Slab" pitchFamily="2" charset="0"/>
              </a:rPr>
              <a:t>: The source URL for an image (&lt;</a:t>
            </a:r>
            <a:r>
              <a:rPr lang="en-US" sz="2400" dirty="0" err="1">
                <a:solidFill>
                  <a:schemeClr val="bg1">
                    <a:lumMod val="95000"/>
                  </a:schemeClr>
                </a:solidFill>
                <a:latin typeface="Roboto Slab" pitchFamily="2" charset="0"/>
                <a:ea typeface="Roboto Slab" pitchFamily="2" charset="0"/>
                <a:cs typeface="Roboto Slab" pitchFamily="2" charset="0"/>
              </a:rPr>
              <a:t>img</a:t>
            </a:r>
            <a:r>
              <a:rPr lang="en-US" sz="2400" dirty="0">
                <a:solidFill>
                  <a:schemeClr val="bg1">
                    <a:lumMod val="95000"/>
                  </a:schemeClr>
                </a:solidFill>
                <a:latin typeface="Roboto Slab" pitchFamily="2" charset="0"/>
                <a:ea typeface="Roboto Slab" pitchFamily="2" charset="0"/>
                <a:cs typeface="Roboto Slab" pitchFamily="2" charset="0"/>
              </a:rPr>
              <a:t>&gt; tag).</a:t>
            </a:r>
          </a:p>
        </p:txBody>
      </p:sp>
    </p:spTree>
    <p:extLst>
      <p:ext uri="{BB962C8B-B14F-4D97-AF65-F5344CB8AC3E}">
        <p14:creationId xmlns:p14="http://schemas.microsoft.com/office/powerpoint/2010/main" val="2247750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a:extLst>
            <a:ext uri="{FF2B5EF4-FFF2-40B4-BE49-F238E27FC236}">
              <a16:creationId xmlns:a16="http://schemas.microsoft.com/office/drawing/2014/main" id="{2CD8BF92-5FA8-6C35-8B44-06F1921EEAD0}"/>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82EFB3EF-7721-130B-8E2C-2E14410B3AFC}"/>
              </a:ext>
            </a:extLst>
          </p:cNvPr>
          <p:cNvSpPr/>
          <p:nvPr/>
        </p:nvSpPr>
        <p:spPr>
          <a:xfrm>
            <a:off x="2894400" y="3124490"/>
            <a:ext cx="6400152" cy="570405"/>
          </a:xfrm>
          <a:prstGeom prst="rect">
            <a:avLst/>
          </a:prstGeom>
          <a:noFill/>
        </p:spPr>
        <p:txBody>
          <a:bodyPr wrap="square" lIns="0" tIns="0" rIns="0" bIns="0" rtlCol="0" anchor="t"/>
          <a:lstStyle/>
          <a:p>
            <a:pPr algn="ctr">
              <a:lnSpc>
                <a:spcPts val="4493"/>
              </a:lnSpc>
              <a:buNone/>
            </a:pPr>
            <a:r>
              <a:rPr lang="en-US" sz="4219" kern="0" spc="169" dirty="0">
                <a:solidFill>
                  <a:srgbClr val="071023"/>
                </a:solidFill>
                <a:latin typeface="Roboto Slab" pitchFamily="34" charset="0"/>
                <a:ea typeface="Roboto Slab" pitchFamily="34" charset="-122"/>
                <a:cs typeface="Roboto Slab" pitchFamily="34" charset="-120"/>
              </a:rPr>
              <a:t>SCOTUS demo</a:t>
            </a:r>
            <a:endParaRPr lang="en-US" dirty="0"/>
          </a:p>
        </p:txBody>
      </p:sp>
    </p:spTree>
    <p:extLst>
      <p:ext uri="{BB962C8B-B14F-4D97-AF65-F5344CB8AC3E}">
        <p14:creationId xmlns:p14="http://schemas.microsoft.com/office/powerpoint/2010/main" val="5571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071023"/>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1225275"/>
            <a:ext cx="390427" cy="38090"/>
          </a:xfrm>
          <a:prstGeom prst="rect">
            <a:avLst/>
          </a:prstGeom>
        </p:spPr>
      </p:pic>
      <p:sp>
        <p:nvSpPr>
          <p:cNvPr id="3" name="Object 2"/>
          <p:cNvSpPr/>
          <p:nvPr/>
        </p:nvSpPr>
        <p:spPr>
          <a:xfrm>
            <a:off x="476131" y="582248"/>
            <a:ext cx="12188952" cy="365073"/>
          </a:xfrm>
          <a:prstGeom prst="rect">
            <a:avLst/>
          </a:prstGeom>
          <a:noFill/>
        </p:spPr>
        <p:txBody>
          <a:bodyPr wrap="square" lIns="0" tIns="0" rIns="0" bIns="0" rtlCol="0" anchor="t"/>
          <a:lstStyle/>
          <a:p>
            <a:pPr algn="l">
              <a:lnSpc>
                <a:spcPts val="2876"/>
              </a:lnSpc>
              <a:buNone/>
            </a:pPr>
            <a:r>
              <a:rPr lang="en-US" sz="2531" b="1" kern="0" spc="101" dirty="0">
                <a:solidFill>
                  <a:srgbClr val="F5F6F2"/>
                </a:solidFill>
                <a:latin typeface="Roboto Slab" pitchFamily="34" charset="0"/>
                <a:ea typeface="Roboto Slab" pitchFamily="34" charset="-122"/>
                <a:cs typeface="Roboto Slab" pitchFamily="34" charset="-120"/>
              </a:rPr>
              <a:t>Expectations for Next Problem Set</a:t>
            </a:r>
            <a:endParaRPr lang="en-US" b="1" dirty="0"/>
          </a:p>
        </p:txBody>
      </p:sp>
      <p:sp>
        <p:nvSpPr>
          <p:cNvPr id="13" name="Object 12"/>
          <p:cNvSpPr/>
          <p:nvPr/>
        </p:nvSpPr>
        <p:spPr>
          <a:xfrm>
            <a:off x="0" y="6428112"/>
            <a:ext cx="12188952" cy="428173"/>
          </a:xfrm>
          <a:prstGeom prst="rect">
            <a:avLst/>
          </a:prstGeom>
          <a:solidFill>
            <a:srgbClr val="EFF1EB"/>
          </a:solidFill>
        </p:spPr>
        <p:txBody>
          <a:bodyPr/>
          <a:lstStyle/>
          <a:p>
            <a:endParaRPr lang="en-US"/>
          </a:p>
        </p:txBody>
      </p:sp>
      <p:sp>
        <p:nvSpPr>
          <p:cNvPr id="14" name="TextBox 13">
            <a:extLst>
              <a:ext uri="{FF2B5EF4-FFF2-40B4-BE49-F238E27FC236}">
                <a16:creationId xmlns:a16="http://schemas.microsoft.com/office/drawing/2014/main" id="{B71AC72F-716A-8BC6-EADC-F5FFCBBC09E0}"/>
              </a:ext>
            </a:extLst>
          </p:cNvPr>
          <p:cNvSpPr txBox="1"/>
          <p:nvPr/>
        </p:nvSpPr>
        <p:spPr>
          <a:xfrm>
            <a:off x="476131" y="1541318"/>
            <a:ext cx="11299309" cy="4329519"/>
          </a:xfrm>
          <a:prstGeom prst="rect">
            <a:avLst/>
          </a:prstGeom>
          <a:noFill/>
        </p:spPr>
        <p:txBody>
          <a:bodyPr wrap="square" rtlCol="0">
            <a:spAutoFit/>
          </a:bodyPr>
          <a:lstStyle/>
          <a:p>
            <a:pPr marL="285750" indent="-285750">
              <a:lnSpc>
                <a:spcPct val="114000"/>
              </a:lnSpc>
              <a:spcAft>
                <a:spcPts val="1200"/>
              </a:spcAft>
              <a:buFont typeface="Arial" panose="020B0604020202020204" pitchFamily="34" charset="0"/>
              <a:buChar char="•"/>
            </a:pPr>
            <a:r>
              <a:rPr lang="en-US" b="0" dirty="0">
                <a:solidFill>
                  <a:schemeClr val="bg1">
                    <a:lumMod val="95000"/>
                  </a:schemeClr>
                </a:solidFill>
                <a:effectLst/>
                <a:latin typeface="Roboto Slab" pitchFamily="2" charset="0"/>
                <a:ea typeface="Roboto Slab" pitchFamily="2" charset="0"/>
                <a:cs typeface="Roboto Slab" pitchFamily="2" charset="0"/>
              </a:rPr>
              <a:t>Starting with this problem set, you are allowed and expected to use generative AI, such as OpenAI's ChatGPT.</a:t>
            </a:r>
          </a:p>
          <a:p>
            <a:pPr marL="285750" indent="-285750">
              <a:lnSpc>
                <a:spcPct val="114000"/>
              </a:lnSpc>
              <a:spcAft>
                <a:spcPts val="1200"/>
              </a:spcAft>
              <a:buFont typeface="Arial" panose="020B0604020202020204" pitchFamily="34" charset="0"/>
              <a:buChar char="•"/>
            </a:pPr>
            <a:r>
              <a:rPr lang="en-US" b="0" dirty="0">
                <a:solidFill>
                  <a:schemeClr val="bg1">
                    <a:lumMod val="95000"/>
                  </a:schemeClr>
                </a:solidFill>
                <a:effectLst/>
                <a:latin typeface="Roboto Slab" pitchFamily="2" charset="0"/>
                <a:ea typeface="Roboto Slab" pitchFamily="2" charset="0"/>
                <a:cs typeface="Roboto Slab" pitchFamily="2" charset="0"/>
              </a:rPr>
              <a:t>In the header, indicate which AI tool(s) you used. </a:t>
            </a:r>
          </a:p>
          <a:p>
            <a:pPr marL="285750" indent="-285750">
              <a:lnSpc>
                <a:spcPct val="114000"/>
              </a:lnSpc>
              <a:spcAft>
                <a:spcPts val="1200"/>
              </a:spcAft>
              <a:buFont typeface="Arial" panose="020B0604020202020204" pitchFamily="34" charset="0"/>
              <a:buChar char="•"/>
            </a:pPr>
            <a:r>
              <a:rPr lang="en-US" b="1" dirty="0">
                <a:solidFill>
                  <a:schemeClr val="bg1">
                    <a:lumMod val="95000"/>
                  </a:schemeClr>
                </a:solidFill>
                <a:effectLst/>
                <a:latin typeface="Roboto Slab" pitchFamily="2" charset="0"/>
                <a:ea typeface="Roboto Slab" pitchFamily="2" charset="0"/>
                <a:cs typeface="Roboto Slab" pitchFamily="2" charset="0"/>
              </a:rPr>
              <a:t>If you use an external chatbot, please also use the "Share chat" button at the top-right to copy and paste the link to your chat transcripts.</a:t>
            </a:r>
          </a:p>
          <a:p>
            <a:pPr marL="285750" indent="-285750">
              <a:lnSpc>
                <a:spcPct val="114000"/>
              </a:lnSpc>
              <a:spcAft>
                <a:spcPts val="1200"/>
              </a:spcAft>
              <a:buFont typeface="Arial" panose="020B0604020202020204" pitchFamily="34" charset="0"/>
              <a:buChar char="•"/>
            </a:pPr>
            <a:r>
              <a:rPr lang="en-US" dirty="0">
                <a:solidFill>
                  <a:schemeClr val="bg1">
                    <a:lumMod val="95000"/>
                  </a:schemeClr>
                </a:solidFill>
                <a:latin typeface="Roboto Slab" pitchFamily="2" charset="0"/>
                <a:ea typeface="Roboto Slab" pitchFamily="2" charset="0"/>
                <a:cs typeface="Roboto Slab" pitchFamily="2" charset="0"/>
              </a:rPr>
              <a:t>Y</a:t>
            </a:r>
            <a:r>
              <a:rPr lang="en-US" b="0" dirty="0">
                <a:solidFill>
                  <a:schemeClr val="bg1">
                    <a:lumMod val="95000"/>
                  </a:schemeClr>
                </a:solidFill>
                <a:effectLst/>
                <a:latin typeface="Roboto Slab" pitchFamily="2" charset="0"/>
                <a:ea typeface="Roboto Slab" pitchFamily="2" charset="0"/>
                <a:cs typeface="Roboto Slab" pitchFamily="2" charset="0"/>
              </a:rPr>
              <a:t>ou may work on this problem set in groups of no more than two. It may be helpful and fun to sit next to a partner as you figure out how to get AI to do what you want it to! If you do this:</a:t>
            </a:r>
          </a:p>
          <a:p>
            <a:pPr marL="742950" lvl="1" indent="-285750">
              <a:lnSpc>
                <a:spcPct val="114000"/>
              </a:lnSpc>
              <a:spcAft>
                <a:spcPts val="1200"/>
              </a:spcAft>
              <a:buFont typeface="Arial" panose="020B0604020202020204" pitchFamily="34" charset="0"/>
              <a:buChar char="•"/>
            </a:pPr>
            <a:r>
              <a:rPr lang="en-US" sz="1600" b="0" dirty="0">
                <a:solidFill>
                  <a:schemeClr val="bg1">
                    <a:lumMod val="95000"/>
                  </a:schemeClr>
                </a:solidFill>
                <a:effectLst/>
                <a:latin typeface="Roboto Slab" pitchFamily="2" charset="0"/>
                <a:ea typeface="Roboto Slab" pitchFamily="2" charset="0"/>
                <a:cs typeface="Roboto Slab" pitchFamily="2" charset="0"/>
              </a:rPr>
              <a:t>You must indicate who you worked with in the header.</a:t>
            </a:r>
          </a:p>
          <a:p>
            <a:pPr marL="742950" lvl="1" indent="-285750">
              <a:lnSpc>
                <a:spcPct val="114000"/>
              </a:lnSpc>
              <a:spcAft>
                <a:spcPts val="1200"/>
              </a:spcAft>
              <a:buFont typeface="Arial" panose="020B0604020202020204" pitchFamily="34" charset="0"/>
              <a:buChar char="•"/>
            </a:pPr>
            <a:r>
              <a:rPr lang="en-US" sz="1600" b="0" dirty="0">
                <a:solidFill>
                  <a:schemeClr val="bg1">
                    <a:lumMod val="95000"/>
                  </a:schemeClr>
                </a:solidFill>
                <a:effectLst/>
                <a:latin typeface="Roboto Slab" pitchFamily="2" charset="0"/>
                <a:ea typeface="Roboto Slab" pitchFamily="2" charset="0"/>
                <a:cs typeface="Roboto Slab" pitchFamily="2" charset="0"/>
              </a:rPr>
              <a:t>You must each have your own separate interactions with AI.</a:t>
            </a:r>
          </a:p>
          <a:p>
            <a:pPr marL="742950" lvl="1" indent="-285750">
              <a:lnSpc>
                <a:spcPct val="114000"/>
              </a:lnSpc>
              <a:spcAft>
                <a:spcPts val="1200"/>
              </a:spcAft>
              <a:buFont typeface="Arial" panose="020B0604020202020204" pitchFamily="34" charset="0"/>
              <a:buChar char="•"/>
            </a:pPr>
            <a:r>
              <a:rPr lang="en-US" sz="1600" b="0" dirty="0">
                <a:solidFill>
                  <a:schemeClr val="bg1">
                    <a:lumMod val="95000"/>
                  </a:schemeClr>
                </a:solidFill>
                <a:effectLst/>
                <a:latin typeface="Roboto Slab" pitchFamily="2" charset="0"/>
                <a:ea typeface="Roboto Slab" pitchFamily="2" charset="0"/>
                <a:cs typeface="Roboto Slab" pitchFamily="2" charset="0"/>
              </a:rPr>
              <a:t>You must submit unique files. That is, no copying and pasting code to each other—only copying and pasting to and from your AI chats.</a:t>
            </a:r>
            <a:endParaRPr lang="en-US" b="0" dirty="0">
              <a:solidFill>
                <a:schemeClr val="bg1">
                  <a:lumMod val="95000"/>
                </a:schemeClr>
              </a:solidFill>
              <a:effectLst/>
              <a:latin typeface="Roboto Slab" pitchFamily="2" charset="0"/>
              <a:ea typeface="Roboto Slab" pitchFamily="2" charset="0"/>
              <a:cs typeface="Roboto Slab"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AFBF7"/>
        </a:solidFill>
        <a:effectLst/>
      </p:bgPr>
    </p:bg>
    <p:spTree>
      <p:nvGrpSpPr>
        <p:cNvPr id="1" name=""/>
        <p:cNvGrpSpPr/>
        <p:nvPr/>
      </p:nvGrpSpPr>
      <p:grpSpPr>
        <a:xfrm>
          <a:off x="0" y="0"/>
          <a:ext cx="0" cy="0"/>
          <a:chOff x="0" y="0"/>
          <a:chExt cx="0" cy="0"/>
        </a:xfrm>
      </p:grpSpPr>
      <p:sp>
        <p:nvSpPr>
          <p:cNvPr id="2" name="Object 1"/>
          <p:cNvSpPr/>
          <p:nvPr/>
        </p:nvSpPr>
        <p:spPr>
          <a:xfrm>
            <a:off x="867511" y="2843573"/>
            <a:ext cx="10453931" cy="1140810"/>
          </a:xfrm>
          <a:prstGeom prst="rect">
            <a:avLst/>
          </a:prstGeom>
          <a:noFill/>
        </p:spPr>
        <p:txBody>
          <a:bodyPr wrap="square" lIns="0" tIns="0" rIns="0" bIns="0" rtlCol="0" anchor="t"/>
          <a:lstStyle/>
          <a:p>
            <a:pPr algn="ctr">
              <a:lnSpc>
                <a:spcPts val="4493"/>
              </a:lnSpc>
              <a:buNone/>
            </a:pPr>
            <a:r>
              <a:rPr lang="en-US" sz="4219" kern="0" spc="169" dirty="0">
                <a:solidFill>
                  <a:srgbClr val="071023"/>
                </a:solidFill>
                <a:latin typeface="Roboto Slab" pitchFamily="34" charset="0"/>
                <a:ea typeface="Roboto Slab" pitchFamily="34" charset="-122"/>
                <a:cs typeface="Roboto Slab" pitchFamily="34" charset="-120"/>
              </a:rPr>
              <a:t>LLMs are non-deterministic </a:t>
            </a:r>
          </a:p>
          <a:p>
            <a:pPr algn="ctr">
              <a:lnSpc>
                <a:spcPts val="4493"/>
              </a:lnSpc>
              <a:buNone/>
            </a:pPr>
            <a:r>
              <a:rPr lang="en-US" sz="4219" kern="0" spc="169" dirty="0">
                <a:solidFill>
                  <a:srgbClr val="071023"/>
                </a:solidFill>
                <a:latin typeface="Roboto Slab" pitchFamily="34" charset="0"/>
                <a:ea typeface="Roboto Slab" pitchFamily="34" charset="-122"/>
                <a:cs typeface="Roboto Slab" pitchFamily="34" charset="-120"/>
              </a:rPr>
              <a:t>(random)</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AFBF7"/>
        </a:solidFill>
        <a:effectLst/>
      </p:bgPr>
    </p:bg>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3" y="910315"/>
            <a:ext cx="390427" cy="38090"/>
          </a:xfrm>
          <a:prstGeom prst="rect">
            <a:avLst/>
          </a:prstGeom>
        </p:spPr>
      </p:pic>
      <p:sp>
        <p:nvSpPr>
          <p:cNvPr id="3" name="Object 2"/>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071023"/>
                </a:solidFill>
                <a:latin typeface="Roboto Slab" pitchFamily="34" charset="0"/>
                <a:ea typeface="Roboto Slab" pitchFamily="34" charset="-122"/>
                <a:cs typeface="Roboto Slab" pitchFamily="34" charset="-120"/>
              </a:rPr>
              <a:t>What AI is good at</a:t>
            </a:r>
            <a:endParaRPr lang="en-US" dirty="0"/>
          </a:p>
        </p:txBody>
      </p:sp>
      <p:sp>
        <p:nvSpPr>
          <p:cNvPr id="4" name="Object 3"/>
          <p:cNvSpPr/>
          <p:nvPr/>
        </p:nvSpPr>
        <p:spPr>
          <a:xfrm>
            <a:off x="759222" y="1381574"/>
            <a:ext cx="3203178" cy="4298153"/>
          </a:xfrm>
          <a:prstGeom prst="rect">
            <a:avLst/>
          </a:prstGeom>
          <a:noFill/>
        </p:spPr>
        <p:txBody>
          <a:bodyPr wrap="square" lIns="0" tIns="0" rIns="0" bIns="0" rtlCol="0" anchor="t"/>
          <a:lstStyle/>
          <a:p>
            <a:pPr algn="l">
              <a:lnSpc>
                <a:spcPct val="150000"/>
              </a:lnSpc>
              <a:buSzPct val="100000"/>
            </a:pPr>
            <a:r>
              <a:rPr lang="en-US" sz="1890" b="1" kern="0" spc="189" dirty="0">
                <a:solidFill>
                  <a:srgbClr val="071023"/>
                </a:solidFill>
                <a:latin typeface="Roboto" pitchFamily="34" charset="0"/>
                <a:ea typeface="Roboto" pitchFamily="34" charset="-122"/>
                <a:cs typeface="Roboto" pitchFamily="34" charset="-120"/>
              </a:rPr>
              <a:t>ROUTINE TASKS</a:t>
            </a:r>
          </a:p>
          <a:p>
            <a:pPr algn="l">
              <a:lnSpc>
                <a:spcPct val="150000"/>
              </a:lnSpc>
              <a:buSzPct val="100000"/>
            </a:pPr>
            <a:r>
              <a:rPr lang="en-US" sz="1466" kern="0" spc="29" dirty="0">
                <a:solidFill>
                  <a:srgbClr val="000000">
                    <a:alpha val="80000"/>
                  </a:srgbClr>
                </a:solidFill>
                <a:latin typeface="Roboto Slab" pitchFamily="34" charset="0"/>
                <a:ea typeface="Roboto Slab" pitchFamily="34" charset="-122"/>
                <a:cs typeface="Roboto Slab" pitchFamily="34" charset="-120"/>
              </a:rPr>
              <a:t>Good at creating boilerplate code and achieving simple programming tasks.</a:t>
            </a:r>
          </a:p>
          <a:p>
            <a:pPr algn="l">
              <a:lnSpc>
                <a:spcPct val="150000"/>
              </a:lnSpc>
              <a:buSzPct val="100000"/>
            </a:pPr>
            <a:endParaRPr lang="en-US" sz="1466" kern="0" spc="29" dirty="0">
              <a:solidFill>
                <a:srgbClr val="000000">
                  <a:alpha val="80000"/>
                </a:srgbClr>
              </a:solidFill>
              <a:latin typeface="Roboto Slab" pitchFamily="34" charset="0"/>
              <a:ea typeface="Roboto Slab" pitchFamily="34" charset="-122"/>
              <a:cs typeface="Roboto Slab" pitchFamily="34" charset="-120"/>
            </a:endParaRPr>
          </a:p>
          <a:p>
            <a:pPr algn="l">
              <a:lnSpc>
                <a:spcPct val="150000"/>
              </a:lnSpc>
              <a:buSzPct val="100000"/>
            </a:pPr>
            <a:endParaRPr lang="en-US" sz="1466" kern="0" spc="29" dirty="0">
              <a:solidFill>
                <a:srgbClr val="000000">
                  <a:alpha val="80000"/>
                </a:srgbClr>
              </a:solidFill>
              <a:latin typeface="Roboto Slab" pitchFamily="34" charset="0"/>
              <a:ea typeface="Roboto Slab" pitchFamily="34" charset="-122"/>
              <a:cs typeface="Roboto Slab" pitchFamily="34" charset="-120"/>
            </a:endParaRPr>
          </a:p>
          <a:p>
            <a:pPr>
              <a:lnSpc>
                <a:spcPct val="150000"/>
              </a:lnSpc>
              <a:buSzPct val="100000"/>
            </a:pPr>
            <a:r>
              <a:rPr lang="en-US" sz="1890" b="1" kern="0" spc="189" dirty="0">
                <a:solidFill>
                  <a:srgbClr val="071023"/>
                </a:solidFill>
                <a:latin typeface="Roboto" pitchFamily="34" charset="0"/>
                <a:ea typeface="Roboto" pitchFamily="34" charset="-122"/>
                <a:cs typeface="Roboto" pitchFamily="34" charset="-120"/>
              </a:rPr>
              <a:t>PROTOTYING</a:t>
            </a:r>
          </a:p>
          <a:p>
            <a:pPr>
              <a:lnSpc>
                <a:spcPct val="150000"/>
              </a:lnSpc>
              <a:buSzPct val="100000"/>
            </a:pPr>
            <a:r>
              <a:rPr lang="en-US" sz="1466" kern="0" spc="29" dirty="0">
                <a:solidFill>
                  <a:srgbClr val="000000">
                    <a:alpha val="80000"/>
                  </a:srgbClr>
                </a:solidFill>
                <a:latin typeface="Roboto Slab" pitchFamily="34" charset="0"/>
                <a:ea typeface="Roboto Slab" pitchFamily="34" charset="-122"/>
                <a:cs typeface="Roboto Slab" pitchFamily="34" charset="-120"/>
              </a:rPr>
              <a:t>AI assists in quickly creating functional code prototypes, reducing development time.</a:t>
            </a:r>
            <a:endParaRPr lang="en-US" sz="1600" dirty="0"/>
          </a:p>
          <a:p>
            <a:pPr algn="l">
              <a:lnSpc>
                <a:spcPct val="150000"/>
              </a:lnSpc>
              <a:buSzPct val="100000"/>
            </a:pPr>
            <a:endParaRPr lang="en-US" sz="1466" kern="0" spc="29" dirty="0">
              <a:solidFill>
                <a:srgbClr val="000000">
                  <a:alpha val="80000"/>
                </a:srgbClr>
              </a:solidFill>
              <a:latin typeface="Roboto Slab" pitchFamily="34" charset="0"/>
              <a:ea typeface="Roboto Slab" pitchFamily="34" charset="-122"/>
              <a:cs typeface="Roboto Slab" pitchFamily="34" charset="-120"/>
            </a:endParaRPr>
          </a:p>
          <a:p>
            <a:pPr algn="l">
              <a:lnSpc>
                <a:spcPct val="150000"/>
              </a:lnSpc>
              <a:buSzPct val="100000"/>
            </a:pPr>
            <a:endParaRPr lang="en-US" sz="1466" kern="0" spc="29" dirty="0">
              <a:solidFill>
                <a:srgbClr val="000000">
                  <a:alpha val="80000"/>
                </a:srgbClr>
              </a:solidFill>
              <a:latin typeface="Roboto Slab" pitchFamily="34" charset="0"/>
              <a:ea typeface="Roboto Slab" pitchFamily="34" charset="-122"/>
              <a:cs typeface="Roboto Slab" pitchFamily="34" charset="-120"/>
            </a:endParaRPr>
          </a:p>
          <a:p>
            <a:pPr algn="l">
              <a:lnSpc>
                <a:spcPct val="150000"/>
              </a:lnSpc>
              <a:buSzPct val="100000"/>
            </a:pPr>
            <a:endParaRPr lang="en-US" sz="1466" kern="0" spc="29" dirty="0">
              <a:solidFill>
                <a:srgbClr val="000000">
                  <a:alpha val="80000"/>
                </a:srgbClr>
              </a:solidFill>
              <a:latin typeface="Roboto Slab" pitchFamily="34" charset="0"/>
              <a:ea typeface="Roboto Slab" pitchFamily="34" charset="-122"/>
              <a:cs typeface="Roboto Slab" pitchFamily="34" charset="-120"/>
            </a:endParaRPr>
          </a:p>
        </p:txBody>
      </p:sp>
      <p:sp>
        <p:nvSpPr>
          <p:cNvPr id="5" name="Object 4"/>
          <p:cNvSpPr/>
          <p:nvPr/>
        </p:nvSpPr>
        <p:spPr>
          <a:xfrm>
            <a:off x="4314333" y="1381574"/>
            <a:ext cx="3491540" cy="4562406"/>
          </a:xfrm>
          <a:prstGeom prst="rect">
            <a:avLst/>
          </a:prstGeom>
          <a:noFill/>
        </p:spPr>
        <p:txBody>
          <a:bodyPr wrap="square" lIns="0" tIns="0" rIns="0" bIns="0" rtlCol="0" anchor="t"/>
          <a:lstStyle/>
          <a:p>
            <a:pPr algn="l">
              <a:lnSpc>
                <a:spcPct val="150000"/>
              </a:lnSpc>
              <a:buSzPct val="100000"/>
            </a:pPr>
            <a:r>
              <a:rPr lang="en-US" sz="1890" b="1" kern="0" spc="189" dirty="0">
                <a:solidFill>
                  <a:srgbClr val="071023"/>
                </a:solidFill>
                <a:latin typeface="Roboto" pitchFamily="34" charset="0"/>
                <a:ea typeface="Roboto" pitchFamily="34" charset="-122"/>
                <a:cs typeface="Roboto" pitchFamily="34" charset="-120"/>
              </a:rPr>
              <a:t>EXPLAINING CODE</a:t>
            </a:r>
          </a:p>
          <a:p>
            <a:pPr>
              <a:lnSpc>
                <a:spcPct val="150000"/>
              </a:lnSpc>
              <a:buSzPct val="100000"/>
            </a:pPr>
            <a:r>
              <a:rPr lang="en-US" sz="1466" kern="0" spc="29" dirty="0">
                <a:solidFill>
                  <a:srgbClr val="000000">
                    <a:alpha val="80000"/>
                  </a:srgbClr>
                </a:solidFill>
                <a:latin typeface="Roboto Slab" pitchFamily="34" charset="0"/>
                <a:ea typeface="Roboto Slab" pitchFamily="34" charset="-122"/>
                <a:cs typeface="Roboto Slab" pitchFamily="34" charset="-120"/>
              </a:rPr>
              <a:t>AI can explain the function and purpose of code snippets, making it easier to understand complex logic.</a:t>
            </a:r>
          </a:p>
          <a:p>
            <a:pPr>
              <a:lnSpc>
                <a:spcPct val="150000"/>
              </a:lnSpc>
              <a:buSzPct val="100000"/>
            </a:pPr>
            <a:endParaRPr lang="en-US" sz="1466" kern="0" spc="29" dirty="0">
              <a:solidFill>
                <a:srgbClr val="000000">
                  <a:alpha val="80000"/>
                </a:srgbClr>
              </a:solidFill>
              <a:latin typeface="Roboto Slab" pitchFamily="34" charset="0"/>
              <a:ea typeface="Roboto Slab" pitchFamily="34" charset="-122"/>
              <a:cs typeface="Roboto Slab" pitchFamily="34" charset="-120"/>
            </a:endParaRPr>
          </a:p>
          <a:p>
            <a:pPr>
              <a:lnSpc>
                <a:spcPct val="150000"/>
              </a:lnSpc>
              <a:buSzPct val="100000"/>
            </a:pPr>
            <a:endParaRPr lang="en-US" sz="1466" kern="0" spc="29" dirty="0">
              <a:solidFill>
                <a:srgbClr val="000000">
                  <a:alpha val="80000"/>
                </a:srgbClr>
              </a:solidFill>
              <a:latin typeface="Roboto Slab" pitchFamily="34" charset="0"/>
              <a:ea typeface="Roboto Slab" pitchFamily="34" charset="-122"/>
              <a:cs typeface="Roboto Slab" pitchFamily="34" charset="-120"/>
            </a:endParaRPr>
          </a:p>
          <a:p>
            <a:pPr>
              <a:lnSpc>
                <a:spcPct val="150000"/>
              </a:lnSpc>
              <a:buSzPct val="100000"/>
            </a:pPr>
            <a:r>
              <a:rPr lang="en-US" sz="1890" b="1" kern="0" spc="189" dirty="0">
                <a:solidFill>
                  <a:srgbClr val="071023"/>
                </a:solidFill>
                <a:latin typeface="Roboto" pitchFamily="34" charset="0"/>
                <a:ea typeface="Roboto" pitchFamily="34" charset="-122"/>
                <a:cs typeface="Roboto" pitchFamily="34" charset="-120"/>
              </a:rPr>
              <a:t>STYLE</a:t>
            </a:r>
          </a:p>
          <a:p>
            <a:pPr>
              <a:lnSpc>
                <a:spcPct val="150000"/>
              </a:lnSpc>
              <a:buSzPct val="100000"/>
            </a:pPr>
            <a:r>
              <a:rPr lang="en-US" sz="1466" kern="0" spc="29" dirty="0">
                <a:solidFill>
                  <a:srgbClr val="000000">
                    <a:alpha val="80000"/>
                  </a:srgbClr>
                </a:solidFill>
                <a:latin typeface="Roboto Slab" pitchFamily="34" charset="0"/>
                <a:ea typeface="Roboto Slab" pitchFamily="34" charset="-122"/>
                <a:cs typeface="Roboto Slab" pitchFamily="34" charset="-120"/>
              </a:rPr>
              <a:t>AI typically produces well-styled, readable code with lots of description.</a:t>
            </a:r>
          </a:p>
          <a:p>
            <a:pPr>
              <a:lnSpc>
                <a:spcPct val="150000"/>
              </a:lnSpc>
              <a:buSzPct val="100000"/>
            </a:pPr>
            <a:endParaRPr lang="en-US" sz="1466" kern="0" spc="29" dirty="0">
              <a:solidFill>
                <a:srgbClr val="000000">
                  <a:alpha val="80000"/>
                </a:srgbClr>
              </a:solidFill>
              <a:latin typeface="Roboto Slab" pitchFamily="34" charset="0"/>
              <a:ea typeface="Roboto Slab" pitchFamily="34" charset="-122"/>
              <a:cs typeface="Roboto Slab" pitchFamily="34" charset="-120"/>
            </a:endParaRPr>
          </a:p>
          <a:p>
            <a:pPr>
              <a:lnSpc>
                <a:spcPct val="150000"/>
              </a:lnSpc>
              <a:buSzPct val="100000"/>
            </a:pPr>
            <a:endParaRPr lang="en-US" sz="1466" kern="0" spc="29" dirty="0">
              <a:solidFill>
                <a:srgbClr val="000000">
                  <a:alpha val="80000"/>
                </a:srgbClr>
              </a:solidFill>
              <a:latin typeface="Roboto Slab" pitchFamily="34" charset="0"/>
              <a:ea typeface="Roboto Slab" pitchFamily="34" charset="-122"/>
              <a:cs typeface="Roboto Slab" pitchFamily="34" charset="-120"/>
            </a:endParaRPr>
          </a:p>
        </p:txBody>
      </p:sp>
      <p:sp>
        <p:nvSpPr>
          <p:cNvPr id="6" name="Object 5"/>
          <p:cNvSpPr/>
          <p:nvPr/>
        </p:nvSpPr>
        <p:spPr>
          <a:xfrm>
            <a:off x="8207502" y="1381574"/>
            <a:ext cx="3164316" cy="4238756"/>
          </a:xfrm>
          <a:prstGeom prst="rect">
            <a:avLst/>
          </a:prstGeom>
          <a:noFill/>
        </p:spPr>
        <p:txBody>
          <a:bodyPr wrap="square" lIns="0" tIns="0" rIns="0" bIns="0" rtlCol="0" anchor="t"/>
          <a:lstStyle/>
          <a:p>
            <a:pPr lvl="0">
              <a:lnSpc>
                <a:spcPct val="150000"/>
              </a:lnSpc>
              <a:buSzPct val="100000"/>
            </a:pPr>
            <a:r>
              <a:rPr lang="en-US" sz="1890" b="1" kern="0" spc="189" dirty="0">
                <a:solidFill>
                  <a:srgbClr val="071023"/>
                </a:solidFill>
                <a:latin typeface="Roboto" pitchFamily="34" charset="0"/>
                <a:ea typeface="Roboto" pitchFamily="34" charset="-122"/>
                <a:cs typeface="Roboto" pitchFamily="34" charset="-120"/>
              </a:rPr>
              <a:t>HANDLING ERRORS</a:t>
            </a:r>
          </a:p>
          <a:p>
            <a:pPr lvl="0">
              <a:lnSpc>
                <a:spcPct val="150000"/>
              </a:lnSpc>
              <a:buSzPct val="100000"/>
            </a:pPr>
            <a:r>
              <a:rPr lang="en-US" sz="1466" kern="0" spc="29" dirty="0">
                <a:solidFill>
                  <a:srgbClr val="000000">
                    <a:alpha val="80000"/>
                  </a:srgbClr>
                </a:solidFill>
                <a:latin typeface="Roboto Slab" pitchFamily="34" charset="0"/>
                <a:ea typeface="Roboto Slab" pitchFamily="34" charset="-122"/>
                <a:cs typeface="Roboto Slab" pitchFamily="34" charset="-120"/>
              </a:rPr>
              <a:t>AI can help identify potential bugs, as well as interpret error messages and suggest fixes.</a:t>
            </a:r>
            <a:endParaRPr 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BF7"/>
        </a:solidFill>
        <a:effectLst/>
      </p:bgPr>
    </p:bg>
    <p:spTree>
      <p:nvGrpSpPr>
        <p:cNvPr id="1" name="">
          <a:extLst>
            <a:ext uri="{FF2B5EF4-FFF2-40B4-BE49-F238E27FC236}">
              <a16:creationId xmlns:a16="http://schemas.microsoft.com/office/drawing/2014/main" id="{DC10CC6C-848D-EDD9-9001-9276627042A3}"/>
            </a:ext>
          </a:extLst>
        </p:cNvPr>
        <p:cNvGrpSpPr/>
        <p:nvPr/>
      </p:nvGrpSpPr>
      <p:grpSpPr>
        <a:xfrm>
          <a:off x="0" y="0"/>
          <a:ext cx="0" cy="0"/>
          <a:chOff x="0" y="0"/>
          <a:chExt cx="0" cy="0"/>
        </a:xfrm>
      </p:grpSpPr>
      <p:pic>
        <p:nvPicPr>
          <p:cNvPr id="2" name="Object 1" descr="preencoded.png">
            <a:extLst>
              <a:ext uri="{FF2B5EF4-FFF2-40B4-BE49-F238E27FC236}">
                <a16:creationId xmlns:a16="http://schemas.microsoft.com/office/drawing/2014/main" id="{E501257E-7D39-20F4-57A0-3D4B39782E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3" y="910315"/>
            <a:ext cx="390427" cy="38090"/>
          </a:xfrm>
          <a:prstGeom prst="rect">
            <a:avLst/>
          </a:prstGeom>
        </p:spPr>
      </p:pic>
      <p:sp>
        <p:nvSpPr>
          <p:cNvPr id="3" name="Object 2">
            <a:extLst>
              <a:ext uri="{FF2B5EF4-FFF2-40B4-BE49-F238E27FC236}">
                <a16:creationId xmlns:a16="http://schemas.microsoft.com/office/drawing/2014/main" id="{78CCBDD4-4AC9-7D63-B77A-7A1395EA9DC4}"/>
              </a:ext>
            </a:extLst>
          </p:cNvPr>
          <p:cNvSpPr/>
          <p:nvPr/>
        </p:nvSpPr>
        <p:spPr>
          <a:xfrm>
            <a:off x="476131" y="399712"/>
            <a:ext cx="12188952" cy="365073"/>
          </a:xfrm>
          <a:prstGeom prst="rect">
            <a:avLst/>
          </a:prstGeom>
          <a:noFill/>
        </p:spPr>
        <p:txBody>
          <a:bodyPr wrap="square" lIns="0" tIns="0" rIns="0" bIns="0" rtlCol="0" anchor="t"/>
          <a:lstStyle/>
          <a:p>
            <a:pPr algn="l">
              <a:lnSpc>
                <a:spcPts val="2876"/>
              </a:lnSpc>
              <a:buNone/>
            </a:pPr>
            <a:r>
              <a:rPr lang="en-US" sz="2531" kern="0" spc="101" dirty="0">
                <a:solidFill>
                  <a:srgbClr val="071023"/>
                </a:solidFill>
                <a:latin typeface="Roboto Slab" pitchFamily="34" charset="0"/>
                <a:ea typeface="Roboto Slab" pitchFamily="34" charset="-122"/>
                <a:cs typeface="Roboto Slab" pitchFamily="34" charset="-120"/>
              </a:rPr>
              <a:t>What AI </a:t>
            </a:r>
            <a:r>
              <a:rPr lang="en-US" sz="2531" b="1" kern="0" spc="101" dirty="0">
                <a:solidFill>
                  <a:srgbClr val="071023"/>
                </a:solidFill>
                <a:latin typeface="Roboto Slab" pitchFamily="34" charset="0"/>
                <a:ea typeface="Roboto Slab" pitchFamily="34" charset="-122"/>
                <a:cs typeface="Roboto Slab" pitchFamily="34" charset="-120"/>
              </a:rPr>
              <a:t>isn’t</a:t>
            </a:r>
            <a:r>
              <a:rPr lang="en-US" sz="2531" kern="0" spc="101" dirty="0">
                <a:solidFill>
                  <a:srgbClr val="071023"/>
                </a:solidFill>
                <a:latin typeface="Roboto Slab" pitchFamily="34" charset="0"/>
                <a:ea typeface="Roboto Slab" pitchFamily="34" charset="-122"/>
                <a:cs typeface="Roboto Slab" pitchFamily="34" charset="-120"/>
              </a:rPr>
              <a:t> as good at</a:t>
            </a:r>
            <a:endParaRPr lang="en-US" dirty="0"/>
          </a:p>
        </p:txBody>
      </p:sp>
      <p:sp>
        <p:nvSpPr>
          <p:cNvPr id="4" name="Object 3">
            <a:extLst>
              <a:ext uri="{FF2B5EF4-FFF2-40B4-BE49-F238E27FC236}">
                <a16:creationId xmlns:a16="http://schemas.microsoft.com/office/drawing/2014/main" id="{1799C9CF-4A17-93BB-C304-C6A4276AFA87}"/>
              </a:ext>
            </a:extLst>
          </p:cNvPr>
          <p:cNvSpPr/>
          <p:nvPr/>
        </p:nvSpPr>
        <p:spPr>
          <a:xfrm>
            <a:off x="759222" y="1381574"/>
            <a:ext cx="3203178" cy="4298153"/>
          </a:xfrm>
          <a:prstGeom prst="rect">
            <a:avLst/>
          </a:prstGeom>
          <a:noFill/>
        </p:spPr>
        <p:txBody>
          <a:bodyPr wrap="square" lIns="0" tIns="0" rIns="0" bIns="0" rtlCol="0" anchor="t"/>
          <a:lstStyle/>
          <a:p>
            <a:pPr algn="l">
              <a:lnSpc>
                <a:spcPct val="150000"/>
              </a:lnSpc>
              <a:buSzPct val="100000"/>
            </a:pPr>
            <a:r>
              <a:rPr lang="en-US" sz="1890" b="1" kern="0" spc="189" dirty="0">
                <a:solidFill>
                  <a:srgbClr val="071023"/>
                </a:solidFill>
                <a:latin typeface="Roboto" pitchFamily="34" charset="0"/>
                <a:ea typeface="Roboto" pitchFamily="34" charset="-122"/>
                <a:cs typeface="Roboto" pitchFamily="34" charset="-120"/>
              </a:rPr>
              <a:t>CORRECTNESS</a:t>
            </a:r>
          </a:p>
          <a:p>
            <a:pPr>
              <a:lnSpc>
                <a:spcPct val="150000"/>
              </a:lnSpc>
              <a:buSzPct val="100000"/>
            </a:pPr>
            <a:r>
              <a:rPr lang="en-US" sz="1466" kern="0" spc="29" dirty="0">
                <a:solidFill>
                  <a:srgbClr val="000000">
                    <a:alpha val="80000"/>
                  </a:srgbClr>
                </a:solidFill>
                <a:latin typeface="Roboto Slab" pitchFamily="34" charset="0"/>
                <a:ea typeface="Roboto Slab" pitchFamily="34" charset="-122"/>
                <a:cs typeface="Roboto Slab" pitchFamily="34" charset="-120"/>
              </a:rPr>
              <a:t>Often produces code that requires human validation for accuracy and security.</a:t>
            </a:r>
          </a:p>
          <a:p>
            <a:pPr>
              <a:lnSpc>
                <a:spcPct val="150000"/>
              </a:lnSpc>
              <a:buSzPct val="100000"/>
            </a:pPr>
            <a:endParaRPr lang="en-US" sz="1466" b="1" kern="0" spc="29" dirty="0">
              <a:solidFill>
                <a:srgbClr val="000000">
                  <a:alpha val="80000"/>
                </a:srgbClr>
              </a:solidFill>
              <a:latin typeface="Roboto Slab" pitchFamily="34" charset="0"/>
              <a:ea typeface="Roboto Slab" pitchFamily="34" charset="-122"/>
              <a:cs typeface="Roboto Slab" pitchFamily="34" charset="-120"/>
            </a:endParaRPr>
          </a:p>
          <a:p>
            <a:pPr>
              <a:lnSpc>
                <a:spcPct val="150000"/>
              </a:lnSpc>
              <a:buSzPct val="100000"/>
            </a:pPr>
            <a:endParaRPr lang="en-US" sz="1466" b="1" kern="0" spc="29" dirty="0">
              <a:solidFill>
                <a:srgbClr val="000000">
                  <a:alpha val="80000"/>
                </a:srgbClr>
              </a:solidFill>
              <a:latin typeface="Roboto Slab" pitchFamily="34" charset="0"/>
              <a:ea typeface="Roboto Slab" pitchFamily="34" charset="-122"/>
              <a:cs typeface="Roboto Slab" pitchFamily="34" charset="-120"/>
            </a:endParaRPr>
          </a:p>
          <a:p>
            <a:pPr>
              <a:lnSpc>
                <a:spcPct val="150000"/>
              </a:lnSpc>
              <a:buSzPct val="100000"/>
            </a:pPr>
            <a:r>
              <a:rPr lang="en-US" sz="1890" b="1" kern="0" spc="189" dirty="0">
                <a:solidFill>
                  <a:srgbClr val="071023"/>
                </a:solidFill>
                <a:latin typeface="Roboto" pitchFamily="34" charset="0"/>
                <a:ea typeface="Roboto" pitchFamily="34" charset="-122"/>
                <a:cs typeface="Roboto" pitchFamily="34" charset="-120"/>
              </a:rPr>
              <a:t>DEEP UNDERSTANDING</a:t>
            </a:r>
          </a:p>
          <a:p>
            <a:pPr>
              <a:lnSpc>
                <a:spcPct val="150000"/>
              </a:lnSpc>
              <a:buSzPct val="100000"/>
            </a:pPr>
            <a:r>
              <a:rPr lang="en-US" sz="1466" kern="0" spc="29" dirty="0">
                <a:solidFill>
                  <a:srgbClr val="000000">
                    <a:alpha val="80000"/>
                  </a:srgbClr>
                </a:solidFill>
                <a:latin typeface="Roboto Slab" pitchFamily="34" charset="0"/>
                <a:ea typeface="Roboto Slab" pitchFamily="34" charset="-122"/>
                <a:cs typeface="Roboto Slab" pitchFamily="34" charset="-120"/>
              </a:rPr>
              <a:t>AI lacks deep comprehension and might produce inaccurate results without clear context.</a:t>
            </a:r>
          </a:p>
          <a:p>
            <a:pPr>
              <a:lnSpc>
                <a:spcPct val="150000"/>
              </a:lnSpc>
              <a:buSzPct val="100000"/>
            </a:pPr>
            <a:endParaRPr lang="en-US" dirty="0"/>
          </a:p>
        </p:txBody>
      </p:sp>
      <p:sp>
        <p:nvSpPr>
          <p:cNvPr id="5" name="Object 4">
            <a:extLst>
              <a:ext uri="{FF2B5EF4-FFF2-40B4-BE49-F238E27FC236}">
                <a16:creationId xmlns:a16="http://schemas.microsoft.com/office/drawing/2014/main" id="{D90D026A-E281-A678-8E5D-39277ABEC31A}"/>
              </a:ext>
            </a:extLst>
          </p:cNvPr>
          <p:cNvSpPr/>
          <p:nvPr/>
        </p:nvSpPr>
        <p:spPr>
          <a:xfrm>
            <a:off x="4314333" y="1381574"/>
            <a:ext cx="3491540" cy="4562406"/>
          </a:xfrm>
          <a:prstGeom prst="rect">
            <a:avLst/>
          </a:prstGeom>
          <a:noFill/>
        </p:spPr>
        <p:txBody>
          <a:bodyPr wrap="square" lIns="0" tIns="0" rIns="0" bIns="0" rtlCol="0" anchor="t"/>
          <a:lstStyle/>
          <a:p>
            <a:pPr>
              <a:lnSpc>
                <a:spcPct val="150000"/>
              </a:lnSpc>
              <a:buSzPct val="100000"/>
            </a:pPr>
            <a:r>
              <a:rPr lang="en-US" sz="1890" b="1" kern="0" spc="189" dirty="0">
                <a:solidFill>
                  <a:srgbClr val="071023"/>
                </a:solidFill>
                <a:latin typeface="Roboto" pitchFamily="34" charset="0"/>
                <a:ea typeface="Roboto" pitchFamily="34" charset="-122"/>
                <a:cs typeface="Roboto" pitchFamily="34" charset="-120"/>
              </a:rPr>
              <a:t>MANAGING LARGE TASKS</a:t>
            </a:r>
          </a:p>
          <a:p>
            <a:pPr>
              <a:lnSpc>
                <a:spcPct val="150000"/>
              </a:lnSpc>
              <a:buSzPct val="100000"/>
            </a:pPr>
            <a:r>
              <a:rPr lang="en-US" sz="1466" kern="0" spc="29" dirty="0">
                <a:solidFill>
                  <a:srgbClr val="000000">
                    <a:alpha val="80000"/>
                  </a:srgbClr>
                </a:solidFill>
                <a:latin typeface="Roboto Slab" pitchFamily="34" charset="0"/>
                <a:ea typeface="Roboto Slab" pitchFamily="34" charset="-122"/>
                <a:cs typeface="Roboto Slab" pitchFamily="34" charset="-120"/>
              </a:rPr>
              <a:t>Large, complex problems need to be broken down into smaller tasks for AI to handle effectively.</a:t>
            </a:r>
          </a:p>
          <a:p>
            <a:pPr>
              <a:lnSpc>
                <a:spcPct val="150000"/>
              </a:lnSpc>
              <a:buSzPct val="100000"/>
            </a:pPr>
            <a:endParaRPr lang="en-US" sz="1466" b="1" kern="0" spc="29" dirty="0">
              <a:solidFill>
                <a:srgbClr val="000000">
                  <a:alpha val="80000"/>
                </a:srgbClr>
              </a:solidFill>
              <a:latin typeface="Roboto Slab" pitchFamily="34" charset="0"/>
              <a:ea typeface="Roboto Slab" pitchFamily="34" charset="-122"/>
              <a:cs typeface="Roboto Slab" pitchFamily="34" charset="-120"/>
            </a:endParaRPr>
          </a:p>
          <a:p>
            <a:pPr>
              <a:lnSpc>
                <a:spcPct val="150000"/>
              </a:lnSpc>
              <a:buSzPct val="100000"/>
            </a:pPr>
            <a:endParaRPr lang="en-US" sz="1466" b="1" kern="0" spc="29" dirty="0">
              <a:solidFill>
                <a:srgbClr val="000000">
                  <a:alpha val="80000"/>
                </a:srgbClr>
              </a:solidFill>
              <a:latin typeface="Roboto Slab" pitchFamily="34" charset="0"/>
              <a:ea typeface="Roboto Slab" pitchFamily="34" charset="-122"/>
              <a:cs typeface="Roboto Slab" pitchFamily="34" charset="-120"/>
            </a:endParaRPr>
          </a:p>
          <a:p>
            <a:pPr>
              <a:lnSpc>
                <a:spcPct val="150000"/>
              </a:lnSpc>
              <a:buSzPct val="100000"/>
            </a:pPr>
            <a:r>
              <a:rPr lang="en-US" sz="1890" b="1" kern="0" spc="189" dirty="0">
                <a:solidFill>
                  <a:srgbClr val="071023"/>
                </a:solidFill>
                <a:latin typeface="Roboto" pitchFamily="34" charset="0"/>
                <a:ea typeface="Roboto" pitchFamily="34" charset="-122"/>
                <a:cs typeface="Roboto" pitchFamily="34" charset="-120"/>
              </a:rPr>
              <a:t>AWARENESS</a:t>
            </a:r>
          </a:p>
          <a:p>
            <a:pPr>
              <a:lnSpc>
                <a:spcPct val="150000"/>
              </a:lnSpc>
              <a:buSzPct val="100000"/>
            </a:pPr>
            <a:r>
              <a:rPr lang="en-US" sz="1466" kern="0" spc="29" dirty="0">
                <a:solidFill>
                  <a:srgbClr val="000000">
                    <a:alpha val="80000"/>
                  </a:srgbClr>
                </a:solidFill>
                <a:latin typeface="Roboto Slab" pitchFamily="34" charset="0"/>
                <a:ea typeface="Roboto Slab" pitchFamily="34" charset="-122"/>
                <a:cs typeface="Roboto Slab" pitchFamily="34" charset="-120"/>
              </a:rPr>
              <a:t>AI doesn't know when it’s wrong and often confidently generates incorrect answers.</a:t>
            </a:r>
          </a:p>
          <a:p>
            <a:pPr>
              <a:lnSpc>
                <a:spcPct val="150000"/>
              </a:lnSpc>
              <a:buSzPct val="100000"/>
            </a:pPr>
            <a:endParaRPr lang="en-US" sz="1466" kern="0" spc="29" dirty="0">
              <a:solidFill>
                <a:srgbClr val="000000">
                  <a:alpha val="80000"/>
                </a:srgbClr>
              </a:solidFill>
              <a:latin typeface="Roboto Slab" pitchFamily="34" charset="0"/>
              <a:ea typeface="Roboto Slab" pitchFamily="34" charset="-122"/>
              <a:cs typeface="Roboto Slab" pitchFamily="34" charset="-120"/>
            </a:endParaRPr>
          </a:p>
        </p:txBody>
      </p:sp>
      <p:sp>
        <p:nvSpPr>
          <p:cNvPr id="7" name="Object 5">
            <a:extLst>
              <a:ext uri="{FF2B5EF4-FFF2-40B4-BE49-F238E27FC236}">
                <a16:creationId xmlns:a16="http://schemas.microsoft.com/office/drawing/2014/main" id="{A5A593B7-9094-0761-962A-14828CBC0B44}"/>
              </a:ext>
            </a:extLst>
          </p:cNvPr>
          <p:cNvSpPr/>
          <p:nvPr/>
        </p:nvSpPr>
        <p:spPr>
          <a:xfrm>
            <a:off x="8207502" y="1381574"/>
            <a:ext cx="3164316" cy="4238756"/>
          </a:xfrm>
          <a:prstGeom prst="rect">
            <a:avLst/>
          </a:prstGeom>
          <a:noFill/>
        </p:spPr>
        <p:txBody>
          <a:bodyPr wrap="square" lIns="0" tIns="0" rIns="0" bIns="0" rtlCol="0" anchor="t"/>
          <a:lstStyle/>
          <a:p>
            <a:pPr marL="0" marR="0" lvl="0" indent="0" algn="l" defTabSz="914400" rtl="0" eaLnBrk="1" fontAlgn="auto" latinLnBrk="0" hangingPunct="1">
              <a:lnSpc>
                <a:spcPct val="150000"/>
              </a:lnSpc>
              <a:spcBef>
                <a:spcPts val="0"/>
              </a:spcBef>
              <a:spcAft>
                <a:spcPts val="0"/>
              </a:spcAft>
              <a:buClrTx/>
              <a:buSzPct val="100000"/>
              <a:buFontTx/>
              <a:buNone/>
              <a:tabLst/>
              <a:defRPr/>
            </a:pPr>
            <a:r>
              <a:rPr kumimoji="0" lang="en-US" sz="1890" b="1" i="0" u="none" strike="noStrike" kern="0" cap="none" spc="189" normalizeH="0" baseline="0" noProof="0" dirty="0">
                <a:ln>
                  <a:noFill/>
                </a:ln>
                <a:solidFill>
                  <a:srgbClr val="071023"/>
                </a:solidFill>
                <a:effectLst/>
                <a:uLnTx/>
                <a:uFillTx/>
                <a:latin typeface="Roboto" pitchFamily="34" charset="0"/>
                <a:ea typeface="Roboto" pitchFamily="34" charset="-122"/>
                <a:cs typeface="Roboto" pitchFamily="34" charset="-120"/>
              </a:rPr>
              <a:t>BIAS AND FAIRNESS</a:t>
            </a:r>
          </a:p>
          <a:p>
            <a:pPr marL="0" marR="0" lvl="0" indent="0" algn="l" defTabSz="914400" rtl="0" eaLnBrk="1" fontAlgn="auto" latinLnBrk="0" hangingPunct="1">
              <a:lnSpc>
                <a:spcPct val="150000"/>
              </a:lnSpc>
              <a:spcBef>
                <a:spcPts val="0"/>
              </a:spcBef>
              <a:spcAft>
                <a:spcPts val="0"/>
              </a:spcAft>
              <a:buClrTx/>
              <a:buSzPct val="100000"/>
              <a:buFontTx/>
              <a:buNone/>
              <a:tabLst/>
              <a:defRPr/>
            </a:pPr>
            <a:r>
              <a:rPr kumimoji="0" lang="en-US" sz="1466" b="0" i="0" u="none" strike="noStrike" kern="0" cap="none" spc="29" normalizeH="0" baseline="0" noProof="0" dirty="0">
                <a:ln>
                  <a:noFill/>
                </a:ln>
                <a:solidFill>
                  <a:srgbClr val="000000">
                    <a:alpha val="80000"/>
                  </a:srgbClr>
                </a:solidFill>
                <a:effectLst/>
                <a:uLnTx/>
                <a:uFillTx/>
                <a:latin typeface="Roboto Slab" pitchFamily="34" charset="0"/>
                <a:ea typeface="Roboto Slab" pitchFamily="34" charset="-122"/>
                <a:cs typeface="Roboto Slab" pitchFamily="34" charset="-120"/>
              </a:rPr>
              <a:t>AI reproduces the biases in its training data, which can impact diversity in programming solutions.</a:t>
            </a:r>
          </a:p>
          <a:p>
            <a:pPr marL="0" marR="0" lvl="0" indent="0" algn="l" defTabSz="914400" rtl="0" eaLnBrk="1" fontAlgn="auto" latinLnBrk="0" hangingPunct="1">
              <a:lnSpc>
                <a:spcPct val="150000"/>
              </a:lnSpc>
              <a:spcBef>
                <a:spcPts val="0"/>
              </a:spcBef>
              <a:spcAft>
                <a:spcPts val="0"/>
              </a:spcAft>
              <a:buClrTx/>
              <a:buSzPct val="100000"/>
              <a:buFontTx/>
              <a:buNone/>
              <a:tabLst/>
              <a:defRPr/>
            </a:pPr>
            <a:endParaRPr lang="en-US" sz="1466" kern="0" spc="29" dirty="0">
              <a:solidFill>
                <a:srgbClr val="000000">
                  <a:alpha val="80000"/>
                </a:srgbClr>
              </a:solidFill>
              <a:latin typeface="Roboto Slab" pitchFamily="34" charset="0"/>
              <a:ea typeface="Roboto Slab" pitchFamily="34" charset="-122"/>
              <a:cs typeface="Roboto Slab" pitchFamily="34" charset="-120"/>
            </a:endParaRPr>
          </a:p>
          <a:p>
            <a:pPr lvl="0">
              <a:lnSpc>
                <a:spcPct val="150000"/>
              </a:lnSpc>
              <a:buSzPct val="100000"/>
            </a:pPr>
            <a:r>
              <a:rPr lang="en-US" sz="1890" b="1" kern="0" spc="189" dirty="0">
                <a:solidFill>
                  <a:srgbClr val="071023"/>
                </a:solidFill>
                <a:latin typeface="Roboto" pitchFamily="34" charset="0"/>
                <a:ea typeface="Roboto" pitchFamily="34" charset="-122"/>
                <a:cs typeface="Roboto" pitchFamily="34" charset="-120"/>
              </a:rPr>
              <a:t>ATTRIBUTION</a:t>
            </a:r>
          </a:p>
          <a:p>
            <a:pPr lvl="0">
              <a:lnSpc>
                <a:spcPct val="150000"/>
              </a:lnSpc>
              <a:buSzPct val="100000"/>
            </a:pPr>
            <a:r>
              <a:rPr lang="en-US" sz="1466" kern="0" spc="29" dirty="0">
                <a:solidFill>
                  <a:srgbClr val="000000">
                    <a:alpha val="80000"/>
                  </a:srgbClr>
                </a:solidFill>
                <a:latin typeface="Roboto Slab" pitchFamily="34" charset="0"/>
                <a:ea typeface="Roboto Slab" pitchFamily="34" charset="-122"/>
                <a:cs typeface="Roboto Slab" pitchFamily="34" charset="-120"/>
              </a:rPr>
              <a:t>AI may give you someone else’s code without attributing a source.</a:t>
            </a:r>
          </a:p>
          <a:p>
            <a:pPr lvl="0">
              <a:lnSpc>
                <a:spcPct val="150000"/>
              </a:lnSpc>
              <a:buSzPct val="100000"/>
            </a:pPr>
            <a:r>
              <a:rPr lang="en-US" sz="1466" kern="0" spc="29" dirty="0">
                <a:solidFill>
                  <a:srgbClr val="000000">
                    <a:alpha val="80000"/>
                  </a:srgbClr>
                </a:solidFill>
                <a:latin typeface="Roboto Slab" pitchFamily="34" charset="0"/>
                <a:ea typeface="Roboto Slab" pitchFamily="34" charset="-122"/>
                <a:cs typeface="Roboto Slab" pitchFamily="34" charset="-120"/>
              </a:rPr>
              <a:t>This can lead to potential ethical or legal issues.</a:t>
            </a:r>
          </a:p>
          <a:p>
            <a:pPr marL="0" marR="0" lvl="0" indent="0" algn="l" defTabSz="914400" rtl="0" eaLnBrk="1" fontAlgn="auto" latinLnBrk="0" hangingPunct="1">
              <a:lnSpc>
                <a:spcPct val="150000"/>
              </a:lnSpc>
              <a:spcBef>
                <a:spcPts val="0"/>
              </a:spcBef>
              <a:spcAft>
                <a:spcPts val="0"/>
              </a:spcAft>
              <a:buClrTx/>
              <a:buSzPct val="100000"/>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91699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BEF11-2B32-57FB-899B-8D9F30E1AE31}"/>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42020A3E-BB79-D4B4-980B-4FB57FBAAE3D}"/>
              </a:ext>
            </a:extLst>
          </p:cNvPr>
          <p:cNvSpPr/>
          <p:nvPr/>
        </p:nvSpPr>
        <p:spPr>
          <a:xfrm>
            <a:off x="867511" y="2843573"/>
            <a:ext cx="10453931" cy="1140810"/>
          </a:xfrm>
          <a:prstGeom prst="rect">
            <a:avLst/>
          </a:prstGeom>
          <a:noFill/>
        </p:spPr>
        <p:txBody>
          <a:bodyPr wrap="square" lIns="0" tIns="0" rIns="0" bIns="0" rtlCol="0" anchor="t"/>
          <a:lstStyle/>
          <a:p>
            <a:pPr algn="ctr">
              <a:lnSpc>
                <a:spcPts val="4493"/>
              </a:lnSpc>
              <a:buNone/>
            </a:pPr>
            <a:r>
              <a:rPr lang="en-US" sz="4219" kern="0" spc="169" dirty="0">
                <a:solidFill>
                  <a:srgbClr val="071023"/>
                </a:solidFill>
                <a:latin typeface="Roboto Slab" pitchFamily="34" charset="0"/>
                <a:ea typeface="Roboto Slab" pitchFamily="34" charset="-122"/>
                <a:cs typeface="Roboto Slab" pitchFamily="34" charset="-120"/>
              </a:rPr>
              <a:t>Problem Decomposition</a:t>
            </a:r>
            <a:endParaRPr lang="en-US" dirty="0"/>
          </a:p>
        </p:txBody>
      </p:sp>
    </p:spTree>
    <p:extLst>
      <p:ext uri="{BB962C8B-B14F-4D97-AF65-F5344CB8AC3E}">
        <p14:creationId xmlns:p14="http://schemas.microsoft.com/office/powerpoint/2010/main" val="213356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29266" y="2857738"/>
            <a:ext cx="1885479" cy="828468"/>
          </a:xfrm>
          <a:prstGeom prst="rect">
            <a:avLst/>
          </a:prstGeom>
        </p:spPr>
      </p:pic>
      <p:sp>
        <p:nvSpPr>
          <p:cNvPr id="3" name="Object 2"/>
          <p:cNvSpPr/>
          <p:nvPr/>
        </p:nvSpPr>
        <p:spPr>
          <a:xfrm>
            <a:off x="2355006" y="3009029"/>
            <a:ext cx="1633165" cy="215806"/>
          </a:xfrm>
          <a:prstGeom prst="rect">
            <a:avLst/>
          </a:prstGeom>
          <a:noFill/>
        </p:spPr>
        <p:txBody>
          <a:bodyPr wrap="square" lIns="0" tIns="0" rIns="0" bIns="0" rtlCol="0" anchor="t"/>
          <a:lstStyle/>
          <a:p>
            <a:pPr algn="ctr">
              <a:lnSpc>
                <a:spcPts val="1700"/>
              </a:lnSpc>
              <a:buNone/>
            </a:pPr>
            <a:r>
              <a:rPr lang="en-US" sz="2000" b="1" kern="0" spc="126" dirty="0">
                <a:solidFill>
                  <a:srgbClr val="071023"/>
                </a:solidFill>
                <a:latin typeface="Roboto" pitchFamily="34" charset="0"/>
                <a:ea typeface="Roboto" pitchFamily="34" charset="-122"/>
                <a:cs typeface="Roboto" pitchFamily="34" charset="-120"/>
              </a:rPr>
              <a:t>MODULE</a:t>
            </a:r>
            <a:endParaRPr lang="en-US" dirty="0"/>
          </a:p>
        </p:txBody>
      </p:sp>
      <p:sp>
        <p:nvSpPr>
          <p:cNvPr id="4" name="Object 3"/>
          <p:cNvSpPr/>
          <p:nvPr/>
        </p:nvSpPr>
        <p:spPr>
          <a:xfrm>
            <a:off x="2355006" y="3300183"/>
            <a:ext cx="1633165" cy="229852"/>
          </a:xfrm>
          <a:prstGeom prst="rect">
            <a:avLst/>
          </a:prstGeom>
          <a:noFill/>
        </p:spPr>
        <p:txBody>
          <a:bodyPr wrap="square" lIns="0" tIns="0" rIns="0" bIns="0" rtlCol="0" anchor="t"/>
          <a:lstStyle/>
          <a:p>
            <a:pPr algn="ctr">
              <a:lnSpc>
                <a:spcPts val="1811"/>
              </a:lnSpc>
              <a:spcBef>
                <a:spcPts val="582"/>
              </a:spcBef>
              <a:buNone/>
            </a:pPr>
            <a:r>
              <a:rPr lang="en-US" sz="1600" kern="0" spc="26" dirty="0" err="1">
                <a:solidFill>
                  <a:srgbClr val="000000">
                    <a:alpha val="80000"/>
                  </a:srgbClr>
                </a:solidFill>
                <a:latin typeface="Roboto Slab" pitchFamily="34" charset="0"/>
                <a:ea typeface="Roboto Slab" pitchFamily="34" charset="-122"/>
                <a:cs typeface="Roboto Slab" pitchFamily="34" charset="-120"/>
              </a:rPr>
              <a:t>redactinator</a:t>
            </a:r>
            <a:endParaRPr lang="en-US" sz="2400" dirty="0"/>
          </a:p>
        </p:txBody>
      </p:sp>
      <p:grpSp>
        <p:nvGrpSpPr>
          <p:cNvPr id="37" name="Group 36">
            <a:extLst>
              <a:ext uri="{FF2B5EF4-FFF2-40B4-BE49-F238E27FC236}">
                <a16:creationId xmlns:a16="http://schemas.microsoft.com/office/drawing/2014/main" id="{2E84F501-BE44-5B36-A611-96F25D3BEBEF}"/>
              </a:ext>
            </a:extLst>
          </p:cNvPr>
          <p:cNvGrpSpPr/>
          <p:nvPr/>
        </p:nvGrpSpPr>
        <p:grpSpPr>
          <a:xfrm>
            <a:off x="6747718" y="788211"/>
            <a:ext cx="3190077" cy="828468"/>
            <a:chOff x="6273903" y="1051155"/>
            <a:chExt cx="3190077" cy="828468"/>
          </a:xfrm>
        </p:grpSpPr>
        <p:pic>
          <p:nvPicPr>
            <p:cNvPr id="5" name="Object 4"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73903" y="1051155"/>
              <a:ext cx="3190077" cy="828468"/>
            </a:xfrm>
            <a:prstGeom prst="rect">
              <a:avLst/>
            </a:prstGeom>
          </p:spPr>
        </p:pic>
        <p:sp>
          <p:nvSpPr>
            <p:cNvPr id="6" name="Object 5"/>
            <p:cNvSpPr/>
            <p:nvPr/>
          </p:nvSpPr>
          <p:spPr>
            <a:xfrm>
              <a:off x="6334675" y="1202445"/>
              <a:ext cx="3062462" cy="215806"/>
            </a:xfrm>
            <a:prstGeom prst="rect">
              <a:avLst/>
            </a:prstGeom>
            <a:noFill/>
          </p:spPr>
          <p:txBody>
            <a:bodyPr wrap="square" lIns="0" tIns="0" rIns="0" bIns="0" rtlCol="0" anchor="t"/>
            <a:lstStyle/>
            <a:p>
              <a:pPr algn="ctr">
                <a:lnSpc>
                  <a:spcPts val="1700"/>
                </a:lnSpc>
                <a:buNone/>
              </a:pPr>
              <a:r>
                <a:rPr lang="en-US" sz="1260" b="1" kern="0" spc="126" dirty="0" err="1">
                  <a:solidFill>
                    <a:srgbClr val="F5F6F2"/>
                  </a:solidFill>
                  <a:latin typeface="Roboto" pitchFamily="34" charset="0"/>
                  <a:ea typeface="Roboto" pitchFamily="34" charset="-122"/>
                  <a:cs typeface="Roboto" pitchFamily="34" charset="-120"/>
                </a:rPr>
                <a:t>save_string_to_file</a:t>
              </a:r>
              <a:endParaRPr lang="en-US" dirty="0"/>
            </a:p>
          </p:txBody>
        </p:sp>
        <p:sp>
          <p:nvSpPr>
            <p:cNvPr id="7" name="Object 6"/>
            <p:cNvSpPr/>
            <p:nvPr/>
          </p:nvSpPr>
          <p:spPr>
            <a:xfrm>
              <a:off x="6334675" y="1493600"/>
              <a:ext cx="3062462" cy="229852"/>
            </a:xfrm>
            <a:prstGeom prst="rect">
              <a:avLst/>
            </a:prstGeom>
            <a:noFill/>
          </p:spPr>
          <p:txBody>
            <a:bodyPr wrap="square" lIns="0" tIns="0" rIns="0" bIns="0" rtlCol="0" anchor="t"/>
            <a:lstStyle/>
            <a:p>
              <a:pPr algn="ctr">
                <a:lnSpc>
                  <a:spcPts val="1811"/>
                </a:lnSpc>
                <a:spcBef>
                  <a:spcPts val="582"/>
                </a:spcBef>
                <a:buNone/>
              </a:pPr>
              <a:r>
                <a:rPr lang="en-US" sz="1275" kern="0" spc="26" dirty="0">
                  <a:solidFill>
                    <a:srgbClr val="FFFFFF">
                      <a:alpha val="80000"/>
                    </a:srgbClr>
                  </a:solidFill>
                  <a:latin typeface="Roboto Slab" pitchFamily="34" charset="0"/>
                  <a:ea typeface="Roboto Slab" pitchFamily="34" charset="-122"/>
                  <a:cs typeface="Roboto Slab" pitchFamily="34" charset="-120"/>
                </a:rPr>
                <a:t>function</a:t>
              </a:r>
              <a:endParaRPr lang="en-US" dirty="0"/>
            </a:p>
          </p:txBody>
        </p:sp>
      </p:grpSp>
      <p:grpSp>
        <p:nvGrpSpPr>
          <p:cNvPr id="36" name="Group 35">
            <a:extLst>
              <a:ext uri="{FF2B5EF4-FFF2-40B4-BE49-F238E27FC236}">
                <a16:creationId xmlns:a16="http://schemas.microsoft.com/office/drawing/2014/main" id="{A1550464-D9AE-30D6-2495-227EFE2E17F4}"/>
              </a:ext>
            </a:extLst>
          </p:cNvPr>
          <p:cNvGrpSpPr/>
          <p:nvPr/>
        </p:nvGrpSpPr>
        <p:grpSpPr>
          <a:xfrm>
            <a:off x="6747718" y="1842754"/>
            <a:ext cx="3190077" cy="828468"/>
            <a:chOff x="6273903" y="2124958"/>
            <a:chExt cx="3190077" cy="828468"/>
          </a:xfrm>
        </p:grpSpPr>
        <p:pic>
          <p:nvPicPr>
            <p:cNvPr id="8" name="Object 7"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73903" y="2124958"/>
              <a:ext cx="3190077" cy="828468"/>
            </a:xfrm>
            <a:prstGeom prst="rect">
              <a:avLst/>
            </a:prstGeom>
          </p:spPr>
        </p:pic>
        <p:sp>
          <p:nvSpPr>
            <p:cNvPr id="9" name="Object 8"/>
            <p:cNvSpPr/>
            <p:nvPr/>
          </p:nvSpPr>
          <p:spPr>
            <a:xfrm>
              <a:off x="6334675" y="2276249"/>
              <a:ext cx="3062462" cy="215806"/>
            </a:xfrm>
            <a:prstGeom prst="rect">
              <a:avLst/>
            </a:prstGeom>
            <a:noFill/>
          </p:spPr>
          <p:txBody>
            <a:bodyPr wrap="square" lIns="0" tIns="0" rIns="0" bIns="0" rtlCol="0" anchor="t"/>
            <a:lstStyle/>
            <a:p>
              <a:pPr algn="ctr">
                <a:lnSpc>
                  <a:spcPts val="1700"/>
                </a:lnSpc>
                <a:buNone/>
              </a:pPr>
              <a:r>
                <a:rPr lang="en-US" sz="1260" b="1" kern="0" spc="126" dirty="0" err="1">
                  <a:solidFill>
                    <a:srgbClr val="F5F6F2"/>
                  </a:solidFill>
                  <a:latin typeface="Roboto" pitchFamily="34" charset="0"/>
                  <a:ea typeface="Roboto" pitchFamily="34" charset="-122"/>
                  <a:cs typeface="Roboto" pitchFamily="34" charset="-120"/>
                </a:rPr>
                <a:t>pdf_files</a:t>
              </a:r>
              <a:endParaRPr lang="en-US" dirty="0"/>
            </a:p>
          </p:txBody>
        </p:sp>
        <p:sp>
          <p:nvSpPr>
            <p:cNvPr id="10" name="Object 9"/>
            <p:cNvSpPr/>
            <p:nvPr/>
          </p:nvSpPr>
          <p:spPr>
            <a:xfrm>
              <a:off x="6334675" y="2567403"/>
              <a:ext cx="3062462" cy="229852"/>
            </a:xfrm>
            <a:prstGeom prst="rect">
              <a:avLst/>
            </a:prstGeom>
            <a:noFill/>
          </p:spPr>
          <p:txBody>
            <a:bodyPr wrap="square" lIns="0" tIns="0" rIns="0" bIns="0" rtlCol="0" anchor="t"/>
            <a:lstStyle/>
            <a:p>
              <a:pPr algn="ctr">
                <a:lnSpc>
                  <a:spcPts val="1811"/>
                </a:lnSpc>
                <a:spcBef>
                  <a:spcPts val="582"/>
                </a:spcBef>
                <a:buNone/>
              </a:pPr>
              <a:r>
                <a:rPr lang="en-US" sz="1275" kern="0" spc="26" dirty="0">
                  <a:solidFill>
                    <a:srgbClr val="FFFFFF">
                      <a:alpha val="80000"/>
                    </a:srgbClr>
                  </a:solidFill>
                  <a:latin typeface="Roboto Slab" pitchFamily="34" charset="0"/>
                  <a:ea typeface="Roboto Slab" pitchFamily="34" charset="-122"/>
                  <a:cs typeface="Roboto Slab" pitchFamily="34" charset="-120"/>
                </a:rPr>
                <a:t>function</a:t>
              </a:r>
              <a:endParaRPr lang="en-US" sz="1400" dirty="0"/>
            </a:p>
          </p:txBody>
        </p:sp>
      </p:grpSp>
      <p:grpSp>
        <p:nvGrpSpPr>
          <p:cNvPr id="35" name="Group 34">
            <a:extLst>
              <a:ext uri="{FF2B5EF4-FFF2-40B4-BE49-F238E27FC236}">
                <a16:creationId xmlns:a16="http://schemas.microsoft.com/office/drawing/2014/main" id="{B55A1F6D-8E5F-36E2-475B-A8BE3BA3C28B}"/>
              </a:ext>
            </a:extLst>
          </p:cNvPr>
          <p:cNvGrpSpPr/>
          <p:nvPr/>
        </p:nvGrpSpPr>
        <p:grpSpPr>
          <a:xfrm>
            <a:off x="6747718" y="2897298"/>
            <a:ext cx="3190077" cy="828468"/>
            <a:chOff x="6273903" y="3099131"/>
            <a:chExt cx="3190077" cy="828468"/>
          </a:xfrm>
        </p:grpSpPr>
        <p:pic>
          <p:nvPicPr>
            <p:cNvPr id="11" name="Object 10" descr="preencoded.png"/>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73903" y="3099131"/>
              <a:ext cx="3190077" cy="828468"/>
            </a:xfrm>
            <a:prstGeom prst="rect">
              <a:avLst/>
            </a:prstGeom>
          </p:spPr>
        </p:pic>
        <p:sp>
          <p:nvSpPr>
            <p:cNvPr id="12" name="Object 11"/>
            <p:cNvSpPr/>
            <p:nvPr/>
          </p:nvSpPr>
          <p:spPr>
            <a:xfrm>
              <a:off x="6334675" y="3250422"/>
              <a:ext cx="3062462" cy="215806"/>
            </a:xfrm>
            <a:prstGeom prst="rect">
              <a:avLst/>
            </a:prstGeom>
            <a:noFill/>
          </p:spPr>
          <p:txBody>
            <a:bodyPr wrap="square" lIns="0" tIns="0" rIns="0" bIns="0" rtlCol="0" anchor="t"/>
            <a:lstStyle/>
            <a:p>
              <a:pPr algn="ctr">
                <a:lnSpc>
                  <a:spcPts val="1700"/>
                </a:lnSpc>
                <a:buNone/>
              </a:pPr>
              <a:r>
                <a:rPr lang="en-US" sz="1260" b="1" kern="0" spc="126" dirty="0" err="1">
                  <a:solidFill>
                    <a:srgbClr val="F5F6F2"/>
                  </a:solidFill>
                  <a:latin typeface="Roboto" pitchFamily="34" charset="0"/>
                  <a:ea typeface="Roboto" pitchFamily="34" charset="-122"/>
                  <a:cs typeface="Roboto" pitchFamily="34" charset="-120"/>
                </a:rPr>
                <a:t>pdf_to_string</a:t>
              </a:r>
              <a:endParaRPr lang="en-US" dirty="0"/>
            </a:p>
          </p:txBody>
        </p:sp>
        <p:sp>
          <p:nvSpPr>
            <p:cNvPr id="13" name="Object 12"/>
            <p:cNvSpPr/>
            <p:nvPr/>
          </p:nvSpPr>
          <p:spPr>
            <a:xfrm>
              <a:off x="6334675" y="3541576"/>
              <a:ext cx="3062462" cy="229852"/>
            </a:xfrm>
            <a:prstGeom prst="rect">
              <a:avLst/>
            </a:prstGeom>
            <a:noFill/>
          </p:spPr>
          <p:txBody>
            <a:bodyPr wrap="square" lIns="0" tIns="0" rIns="0" bIns="0" rtlCol="0" anchor="t"/>
            <a:lstStyle/>
            <a:p>
              <a:pPr algn="ctr">
                <a:lnSpc>
                  <a:spcPts val="1811"/>
                </a:lnSpc>
                <a:spcBef>
                  <a:spcPts val="582"/>
                </a:spcBef>
                <a:buNone/>
              </a:pPr>
              <a:r>
                <a:rPr lang="en-US" sz="1275" kern="0" spc="26" dirty="0">
                  <a:solidFill>
                    <a:srgbClr val="FFFFFF">
                      <a:alpha val="80000"/>
                    </a:srgbClr>
                  </a:solidFill>
                  <a:latin typeface="Roboto Slab" pitchFamily="34" charset="0"/>
                  <a:ea typeface="Roboto Slab" pitchFamily="34" charset="-122"/>
                  <a:cs typeface="Roboto Slab" pitchFamily="34" charset="-120"/>
                </a:rPr>
                <a:t>function</a:t>
              </a:r>
              <a:endParaRPr lang="en-US" sz="1400" dirty="0"/>
            </a:p>
          </p:txBody>
        </p:sp>
      </p:grpSp>
      <p:cxnSp>
        <p:nvCxnSpPr>
          <p:cNvPr id="15" name="Straight Arrow Connector 14">
            <a:extLst>
              <a:ext uri="{FF2B5EF4-FFF2-40B4-BE49-F238E27FC236}">
                <a16:creationId xmlns:a16="http://schemas.microsoft.com/office/drawing/2014/main" id="{103272DB-FD42-AEA7-DB3A-7F96E47C3108}"/>
              </a:ext>
            </a:extLst>
          </p:cNvPr>
          <p:cNvCxnSpPr>
            <a:cxnSpLocks/>
            <a:stCxn id="2" idx="3"/>
            <a:endCxn id="5" idx="1"/>
          </p:cNvCxnSpPr>
          <p:nvPr/>
        </p:nvCxnSpPr>
        <p:spPr>
          <a:xfrm flipV="1">
            <a:off x="4114745" y="1202445"/>
            <a:ext cx="2632973" cy="2069527"/>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06ECDFD-654C-8702-097F-B300EF22F590}"/>
              </a:ext>
            </a:extLst>
          </p:cNvPr>
          <p:cNvCxnSpPr>
            <a:cxnSpLocks/>
            <a:stCxn id="2" idx="3"/>
            <a:endCxn id="8" idx="1"/>
          </p:cNvCxnSpPr>
          <p:nvPr/>
        </p:nvCxnSpPr>
        <p:spPr>
          <a:xfrm flipV="1">
            <a:off x="4114745" y="2256988"/>
            <a:ext cx="2632973" cy="1014984"/>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BD1FA2-FFCA-16D9-A68C-0B3A4A465C9D}"/>
              </a:ext>
            </a:extLst>
          </p:cNvPr>
          <p:cNvCxnSpPr>
            <a:cxnSpLocks/>
            <a:stCxn id="2" idx="3"/>
            <a:endCxn id="11" idx="1"/>
          </p:cNvCxnSpPr>
          <p:nvPr/>
        </p:nvCxnSpPr>
        <p:spPr>
          <a:xfrm>
            <a:off x="4114745" y="3271972"/>
            <a:ext cx="2632973" cy="39560"/>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DFA8613D-8B36-2E16-4E60-6188953A34B1}"/>
              </a:ext>
            </a:extLst>
          </p:cNvPr>
          <p:cNvGrpSpPr/>
          <p:nvPr/>
        </p:nvGrpSpPr>
        <p:grpSpPr>
          <a:xfrm>
            <a:off x="6747718" y="3951842"/>
            <a:ext cx="3190077" cy="828468"/>
            <a:chOff x="6273903" y="4153155"/>
            <a:chExt cx="3190077" cy="828468"/>
          </a:xfrm>
        </p:grpSpPr>
        <p:pic>
          <p:nvPicPr>
            <p:cNvPr id="22" name="Object 10" descr="preencoded.png">
              <a:extLst>
                <a:ext uri="{FF2B5EF4-FFF2-40B4-BE49-F238E27FC236}">
                  <a16:creationId xmlns:a16="http://schemas.microsoft.com/office/drawing/2014/main" id="{EDA1FFC9-2F96-9DDA-CCDB-B1CED6FC24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73903" y="4153155"/>
              <a:ext cx="3190077" cy="828468"/>
            </a:xfrm>
            <a:prstGeom prst="rect">
              <a:avLst/>
            </a:prstGeom>
          </p:spPr>
        </p:pic>
        <p:sp>
          <p:nvSpPr>
            <p:cNvPr id="23" name="Object 11">
              <a:extLst>
                <a:ext uri="{FF2B5EF4-FFF2-40B4-BE49-F238E27FC236}">
                  <a16:creationId xmlns:a16="http://schemas.microsoft.com/office/drawing/2014/main" id="{91B044E6-22DC-C2D4-FF62-17EEB23ACB5D}"/>
                </a:ext>
              </a:extLst>
            </p:cNvPr>
            <p:cNvSpPr/>
            <p:nvPr/>
          </p:nvSpPr>
          <p:spPr>
            <a:xfrm>
              <a:off x="6334675" y="4304446"/>
              <a:ext cx="3062462" cy="215806"/>
            </a:xfrm>
            <a:prstGeom prst="rect">
              <a:avLst/>
            </a:prstGeom>
            <a:noFill/>
          </p:spPr>
          <p:txBody>
            <a:bodyPr wrap="square" lIns="0" tIns="0" rIns="0" bIns="0" rtlCol="0" anchor="t"/>
            <a:lstStyle/>
            <a:p>
              <a:pPr algn="ctr">
                <a:lnSpc>
                  <a:spcPts val="1700"/>
                </a:lnSpc>
                <a:buNone/>
              </a:pPr>
              <a:r>
                <a:rPr lang="en-US" sz="1260" b="1" kern="0" spc="126" dirty="0">
                  <a:solidFill>
                    <a:srgbClr val="F5F6F2"/>
                  </a:solidFill>
                  <a:latin typeface="Roboto" pitchFamily="34" charset="0"/>
                  <a:ea typeface="Roboto" pitchFamily="34" charset="-122"/>
                  <a:cs typeface="Roboto" pitchFamily="34" charset="-120"/>
                </a:rPr>
                <a:t>redact</a:t>
              </a:r>
              <a:endParaRPr lang="en-US" dirty="0"/>
            </a:p>
          </p:txBody>
        </p:sp>
        <p:sp>
          <p:nvSpPr>
            <p:cNvPr id="24" name="Object 12">
              <a:extLst>
                <a:ext uri="{FF2B5EF4-FFF2-40B4-BE49-F238E27FC236}">
                  <a16:creationId xmlns:a16="http://schemas.microsoft.com/office/drawing/2014/main" id="{DCE105F2-909F-2972-716A-B74D30F6EF6C}"/>
                </a:ext>
              </a:extLst>
            </p:cNvPr>
            <p:cNvSpPr/>
            <p:nvPr/>
          </p:nvSpPr>
          <p:spPr>
            <a:xfrm>
              <a:off x="6334675" y="4595600"/>
              <a:ext cx="3062462" cy="229852"/>
            </a:xfrm>
            <a:prstGeom prst="rect">
              <a:avLst/>
            </a:prstGeom>
            <a:noFill/>
          </p:spPr>
          <p:txBody>
            <a:bodyPr wrap="square" lIns="0" tIns="0" rIns="0" bIns="0" rtlCol="0" anchor="t"/>
            <a:lstStyle/>
            <a:p>
              <a:pPr algn="ctr">
                <a:lnSpc>
                  <a:spcPts val="1811"/>
                </a:lnSpc>
                <a:spcBef>
                  <a:spcPts val="582"/>
                </a:spcBef>
                <a:buNone/>
              </a:pPr>
              <a:r>
                <a:rPr lang="en-US" sz="1275" kern="0" spc="26" dirty="0">
                  <a:solidFill>
                    <a:srgbClr val="FFFFFF">
                      <a:alpha val="80000"/>
                    </a:srgbClr>
                  </a:solidFill>
                  <a:latin typeface="Roboto Slab" pitchFamily="34" charset="0"/>
                  <a:ea typeface="Roboto Slab" pitchFamily="34" charset="-122"/>
                  <a:cs typeface="Roboto Slab" pitchFamily="34" charset="-120"/>
                </a:rPr>
                <a:t>function</a:t>
              </a:r>
              <a:endParaRPr lang="en-US" sz="1400" dirty="0"/>
            </a:p>
          </p:txBody>
        </p:sp>
      </p:grpSp>
      <p:grpSp>
        <p:nvGrpSpPr>
          <p:cNvPr id="33" name="Group 32">
            <a:extLst>
              <a:ext uri="{FF2B5EF4-FFF2-40B4-BE49-F238E27FC236}">
                <a16:creationId xmlns:a16="http://schemas.microsoft.com/office/drawing/2014/main" id="{5D19A167-7BD1-BADF-6C73-6E4220FDADC9}"/>
              </a:ext>
            </a:extLst>
          </p:cNvPr>
          <p:cNvGrpSpPr/>
          <p:nvPr/>
        </p:nvGrpSpPr>
        <p:grpSpPr>
          <a:xfrm>
            <a:off x="6747718" y="5006385"/>
            <a:ext cx="3190077" cy="828468"/>
            <a:chOff x="6273903" y="5269329"/>
            <a:chExt cx="3190077" cy="828468"/>
          </a:xfrm>
        </p:grpSpPr>
        <p:pic>
          <p:nvPicPr>
            <p:cNvPr id="29" name="Object 10" descr="preencoded.png">
              <a:extLst>
                <a:ext uri="{FF2B5EF4-FFF2-40B4-BE49-F238E27FC236}">
                  <a16:creationId xmlns:a16="http://schemas.microsoft.com/office/drawing/2014/main" id="{D6A82A61-6B9D-6186-ABC7-3BD5AFA620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73903" y="5269329"/>
              <a:ext cx="3190077" cy="828468"/>
            </a:xfrm>
            <a:prstGeom prst="rect">
              <a:avLst/>
            </a:prstGeom>
          </p:spPr>
        </p:pic>
        <p:sp>
          <p:nvSpPr>
            <p:cNvPr id="30" name="Object 11">
              <a:extLst>
                <a:ext uri="{FF2B5EF4-FFF2-40B4-BE49-F238E27FC236}">
                  <a16:creationId xmlns:a16="http://schemas.microsoft.com/office/drawing/2014/main" id="{C5BED587-A118-B42B-42A8-97F2050E6494}"/>
                </a:ext>
              </a:extLst>
            </p:cNvPr>
            <p:cNvSpPr/>
            <p:nvPr/>
          </p:nvSpPr>
          <p:spPr>
            <a:xfrm>
              <a:off x="6334675" y="5420620"/>
              <a:ext cx="3062462" cy="215806"/>
            </a:xfrm>
            <a:prstGeom prst="rect">
              <a:avLst/>
            </a:prstGeom>
            <a:noFill/>
          </p:spPr>
          <p:txBody>
            <a:bodyPr wrap="square" lIns="0" tIns="0" rIns="0" bIns="0" rtlCol="0" anchor="t"/>
            <a:lstStyle/>
            <a:p>
              <a:pPr algn="ctr">
                <a:lnSpc>
                  <a:spcPts val="1700"/>
                </a:lnSpc>
                <a:buNone/>
              </a:pPr>
              <a:r>
                <a:rPr lang="en-US" sz="1260" b="1" kern="0" spc="126" dirty="0" err="1">
                  <a:solidFill>
                    <a:srgbClr val="F5F6F2"/>
                  </a:solidFill>
                  <a:latin typeface="Roboto" pitchFamily="34" charset="0"/>
                  <a:ea typeface="Roboto" pitchFamily="34" charset="-122"/>
                  <a:cs typeface="Roboto" pitchFamily="34" charset="-120"/>
                </a:rPr>
                <a:t>batch_redact</a:t>
              </a:r>
              <a:endParaRPr lang="en-US" dirty="0"/>
            </a:p>
          </p:txBody>
        </p:sp>
        <p:sp>
          <p:nvSpPr>
            <p:cNvPr id="31" name="Object 12">
              <a:extLst>
                <a:ext uri="{FF2B5EF4-FFF2-40B4-BE49-F238E27FC236}">
                  <a16:creationId xmlns:a16="http://schemas.microsoft.com/office/drawing/2014/main" id="{A363CB9D-FE10-3052-EE47-BAE8005B4962}"/>
                </a:ext>
              </a:extLst>
            </p:cNvPr>
            <p:cNvSpPr/>
            <p:nvPr/>
          </p:nvSpPr>
          <p:spPr>
            <a:xfrm>
              <a:off x="6334675" y="5711774"/>
              <a:ext cx="3062462" cy="229852"/>
            </a:xfrm>
            <a:prstGeom prst="rect">
              <a:avLst/>
            </a:prstGeom>
            <a:noFill/>
          </p:spPr>
          <p:txBody>
            <a:bodyPr wrap="square" lIns="0" tIns="0" rIns="0" bIns="0" rtlCol="0" anchor="t"/>
            <a:lstStyle/>
            <a:p>
              <a:pPr algn="ctr">
                <a:lnSpc>
                  <a:spcPts val="1811"/>
                </a:lnSpc>
                <a:spcBef>
                  <a:spcPts val="582"/>
                </a:spcBef>
                <a:buNone/>
              </a:pPr>
              <a:r>
                <a:rPr lang="en-US" sz="1275" kern="0" spc="26" dirty="0">
                  <a:solidFill>
                    <a:srgbClr val="FFFFFF">
                      <a:alpha val="80000"/>
                    </a:srgbClr>
                  </a:solidFill>
                  <a:latin typeface="Roboto Slab" pitchFamily="34" charset="0"/>
                  <a:ea typeface="Roboto Slab" pitchFamily="34" charset="-122"/>
                  <a:cs typeface="Roboto Slab" pitchFamily="34" charset="-120"/>
                </a:rPr>
                <a:t>function</a:t>
              </a:r>
              <a:endParaRPr lang="en-US" sz="1400" dirty="0"/>
            </a:p>
          </p:txBody>
        </p:sp>
      </p:grpSp>
      <p:cxnSp>
        <p:nvCxnSpPr>
          <p:cNvPr id="38" name="Straight Arrow Connector 37">
            <a:extLst>
              <a:ext uri="{FF2B5EF4-FFF2-40B4-BE49-F238E27FC236}">
                <a16:creationId xmlns:a16="http://schemas.microsoft.com/office/drawing/2014/main" id="{8287DD50-B165-D30C-AE03-45E4782C74B7}"/>
              </a:ext>
            </a:extLst>
          </p:cNvPr>
          <p:cNvCxnSpPr>
            <a:cxnSpLocks/>
            <a:endCxn id="22" idx="1"/>
          </p:cNvCxnSpPr>
          <p:nvPr/>
        </p:nvCxnSpPr>
        <p:spPr>
          <a:xfrm>
            <a:off x="4113911" y="3300183"/>
            <a:ext cx="2633807" cy="1065893"/>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5BCF48A-5899-6310-6DC9-CD7DFE0E175A}"/>
              </a:ext>
            </a:extLst>
          </p:cNvPr>
          <p:cNvCxnSpPr>
            <a:cxnSpLocks/>
            <a:stCxn id="2" idx="3"/>
          </p:cNvCxnSpPr>
          <p:nvPr/>
        </p:nvCxnSpPr>
        <p:spPr>
          <a:xfrm>
            <a:off x="4114745" y="3271972"/>
            <a:ext cx="2626902" cy="2176858"/>
          </a:xfrm>
          <a:prstGeom prst="straightConnector1">
            <a:avLst/>
          </a:prstGeom>
          <a:ln w="571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9D5B1"/>
        </a:solidFill>
        <a:effectLst/>
      </p:bgPr>
    </p:bg>
    <p:spTree>
      <p:nvGrpSpPr>
        <p:cNvPr id="1" name="">
          <a:extLst>
            <a:ext uri="{FF2B5EF4-FFF2-40B4-BE49-F238E27FC236}">
              <a16:creationId xmlns:a16="http://schemas.microsoft.com/office/drawing/2014/main" id="{41F678C8-1BB0-2037-214D-4B79544F32EB}"/>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C8E00C3E-D2FF-3AE2-D665-DFEF826211F7}"/>
              </a:ext>
            </a:extLst>
          </p:cNvPr>
          <p:cNvSpPr/>
          <p:nvPr/>
        </p:nvSpPr>
        <p:spPr>
          <a:xfrm>
            <a:off x="2894400" y="3124490"/>
            <a:ext cx="6400152" cy="570405"/>
          </a:xfrm>
          <a:prstGeom prst="rect">
            <a:avLst/>
          </a:prstGeom>
          <a:noFill/>
        </p:spPr>
        <p:txBody>
          <a:bodyPr wrap="square" lIns="0" tIns="0" rIns="0" bIns="0" rtlCol="0" anchor="t"/>
          <a:lstStyle/>
          <a:p>
            <a:pPr algn="ctr">
              <a:lnSpc>
                <a:spcPts val="4493"/>
              </a:lnSpc>
              <a:buNone/>
            </a:pPr>
            <a:r>
              <a:rPr lang="en-US" sz="4219" kern="0" spc="169" dirty="0">
                <a:solidFill>
                  <a:srgbClr val="071023"/>
                </a:solidFill>
                <a:latin typeface="Roboto Slab" pitchFamily="34" charset="0"/>
                <a:ea typeface="Roboto Slab" pitchFamily="34" charset="-122"/>
                <a:cs typeface="Roboto Slab" pitchFamily="34" charset="-120"/>
              </a:rPr>
              <a:t>Web Scraping</a:t>
            </a:r>
            <a:endParaRPr lang="en-US" dirty="0"/>
          </a:p>
        </p:txBody>
      </p:sp>
    </p:spTree>
    <p:extLst>
      <p:ext uri="{BB962C8B-B14F-4D97-AF65-F5344CB8AC3E}">
        <p14:creationId xmlns:p14="http://schemas.microsoft.com/office/powerpoint/2010/main" val="1642788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71023"/>
        </a:solidFill>
        <a:effectLst/>
      </p:bgPr>
    </p:bg>
    <p:spTree>
      <p:nvGrpSpPr>
        <p:cNvPr id="1" name="">
          <a:extLst>
            <a:ext uri="{FF2B5EF4-FFF2-40B4-BE49-F238E27FC236}">
              <a16:creationId xmlns:a16="http://schemas.microsoft.com/office/drawing/2014/main" id="{E5216ECA-2173-23C0-F9A4-DA6ADEE3270E}"/>
            </a:ext>
          </a:extLst>
        </p:cNvPr>
        <p:cNvGrpSpPr/>
        <p:nvPr/>
      </p:nvGrpSpPr>
      <p:grpSpPr>
        <a:xfrm>
          <a:off x="0" y="0"/>
          <a:ext cx="0" cy="0"/>
          <a:chOff x="0" y="0"/>
          <a:chExt cx="0" cy="0"/>
        </a:xfrm>
      </p:grpSpPr>
      <p:pic>
        <p:nvPicPr>
          <p:cNvPr id="2" name="Object 1" descr="preencoded.png">
            <a:extLst>
              <a:ext uri="{FF2B5EF4-FFF2-40B4-BE49-F238E27FC236}">
                <a16:creationId xmlns:a16="http://schemas.microsoft.com/office/drawing/2014/main" id="{3B541872-7A88-AE36-5277-C27BC715B0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1225275"/>
            <a:ext cx="390427" cy="38090"/>
          </a:xfrm>
          <a:prstGeom prst="rect">
            <a:avLst/>
          </a:prstGeom>
        </p:spPr>
      </p:pic>
      <p:sp>
        <p:nvSpPr>
          <p:cNvPr id="3" name="Object 2">
            <a:extLst>
              <a:ext uri="{FF2B5EF4-FFF2-40B4-BE49-F238E27FC236}">
                <a16:creationId xmlns:a16="http://schemas.microsoft.com/office/drawing/2014/main" id="{9D5FDFE6-AE34-A8C9-A44F-7117F8E4F45E}"/>
              </a:ext>
            </a:extLst>
          </p:cNvPr>
          <p:cNvSpPr/>
          <p:nvPr/>
        </p:nvSpPr>
        <p:spPr>
          <a:xfrm>
            <a:off x="476131" y="582248"/>
            <a:ext cx="12188952" cy="365073"/>
          </a:xfrm>
          <a:prstGeom prst="rect">
            <a:avLst/>
          </a:prstGeom>
          <a:noFill/>
        </p:spPr>
        <p:txBody>
          <a:bodyPr wrap="square" lIns="0" tIns="0" rIns="0" bIns="0" rtlCol="0" anchor="t"/>
          <a:lstStyle/>
          <a:p>
            <a:pPr algn="l">
              <a:lnSpc>
                <a:spcPts val="2876"/>
              </a:lnSpc>
              <a:buNone/>
            </a:pPr>
            <a:r>
              <a:rPr lang="en-US" sz="2531" b="1" kern="0" spc="101" dirty="0">
                <a:solidFill>
                  <a:srgbClr val="F5F6F2"/>
                </a:solidFill>
                <a:latin typeface="Roboto Slab" pitchFamily="34" charset="0"/>
                <a:ea typeface="Roboto Slab" pitchFamily="34" charset="-122"/>
                <a:cs typeface="Roboto Slab" pitchFamily="34" charset="-120"/>
              </a:rPr>
              <a:t>Motivating Web Scraping</a:t>
            </a:r>
            <a:endParaRPr lang="en-US" b="1" dirty="0"/>
          </a:p>
        </p:txBody>
      </p:sp>
      <p:sp>
        <p:nvSpPr>
          <p:cNvPr id="13" name="Object 12">
            <a:extLst>
              <a:ext uri="{FF2B5EF4-FFF2-40B4-BE49-F238E27FC236}">
                <a16:creationId xmlns:a16="http://schemas.microsoft.com/office/drawing/2014/main" id="{F2C35D06-E221-B33D-BA0D-A2B6E4784E82}"/>
              </a:ext>
            </a:extLst>
          </p:cNvPr>
          <p:cNvSpPr/>
          <p:nvPr/>
        </p:nvSpPr>
        <p:spPr>
          <a:xfrm>
            <a:off x="0" y="6428112"/>
            <a:ext cx="12188952" cy="428173"/>
          </a:xfrm>
          <a:prstGeom prst="rect">
            <a:avLst/>
          </a:prstGeom>
          <a:solidFill>
            <a:srgbClr val="EFF1EB"/>
          </a:solidFill>
        </p:spPr>
        <p:txBody>
          <a:bodyPr/>
          <a:lstStyle/>
          <a:p>
            <a:endParaRPr lang="en-US"/>
          </a:p>
        </p:txBody>
      </p:sp>
      <p:sp>
        <p:nvSpPr>
          <p:cNvPr id="14" name="TextBox 13">
            <a:extLst>
              <a:ext uri="{FF2B5EF4-FFF2-40B4-BE49-F238E27FC236}">
                <a16:creationId xmlns:a16="http://schemas.microsoft.com/office/drawing/2014/main" id="{EF2C8A18-4678-F59E-1B53-3148460C8031}"/>
              </a:ext>
            </a:extLst>
          </p:cNvPr>
          <p:cNvSpPr txBox="1"/>
          <p:nvPr/>
        </p:nvSpPr>
        <p:spPr>
          <a:xfrm>
            <a:off x="476131" y="1541318"/>
            <a:ext cx="11299309" cy="4613251"/>
          </a:xfrm>
          <a:prstGeom prst="rect">
            <a:avLst/>
          </a:prstGeom>
          <a:noFill/>
        </p:spPr>
        <p:txBody>
          <a:bodyPr wrap="square" rtlCol="0">
            <a:spAutoFit/>
          </a:bodyPr>
          <a:lstStyle/>
          <a:p>
            <a:pPr marL="285750" indent="-285750">
              <a:lnSpc>
                <a:spcPct val="114000"/>
              </a:lnSpc>
              <a:spcAft>
                <a:spcPts val="1200"/>
              </a:spcAft>
              <a:buFont typeface="Arial" panose="020B0604020202020204" pitchFamily="34" charset="0"/>
              <a:buChar char="•"/>
            </a:pPr>
            <a:r>
              <a:rPr lang="en-US" dirty="0">
                <a:solidFill>
                  <a:schemeClr val="bg1">
                    <a:lumMod val="95000"/>
                  </a:schemeClr>
                </a:solidFill>
                <a:latin typeface="Roboto Slab" pitchFamily="2" charset="0"/>
                <a:ea typeface="Roboto Slab" pitchFamily="2" charset="0"/>
                <a:cs typeface="Roboto Slab" pitchFamily="2" charset="0"/>
              </a:rPr>
              <a:t>Law firms often need to analyze data "locked" in a website.</a:t>
            </a:r>
          </a:p>
          <a:p>
            <a:pPr marL="285750" indent="-285750">
              <a:lnSpc>
                <a:spcPct val="114000"/>
              </a:lnSpc>
              <a:spcAft>
                <a:spcPts val="1200"/>
              </a:spcAft>
              <a:buFont typeface="Arial" panose="020B0604020202020204" pitchFamily="34" charset="0"/>
              <a:buChar char="•"/>
            </a:pPr>
            <a:r>
              <a:rPr lang="en-US" dirty="0">
                <a:solidFill>
                  <a:schemeClr val="bg1">
                    <a:lumMod val="95000"/>
                  </a:schemeClr>
                </a:solidFill>
                <a:latin typeface="Roboto Slab" pitchFamily="2" charset="0"/>
                <a:ea typeface="Roboto Slab" pitchFamily="2" charset="0"/>
                <a:cs typeface="Roboto Slab" pitchFamily="2" charset="0"/>
              </a:rPr>
              <a:t>Manual strategies involve copy-and-paste, re-type into Excel, etc. – inefficient for large volumes.</a:t>
            </a:r>
          </a:p>
          <a:p>
            <a:pPr marL="285750" indent="-285750">
              <a:lnSpc>
                <a:spcPct val="114000"/>
              </a:lnSpc>
              <a:spcAft>
                <a:spcPts val="1200"/>
              </a:spcAft>
              <a:buFont typeface="Arial" panose="020B0604020202020204" pitchFamily="34" charset="0"/>
              <a:buChar char="•"/>
            </a:pPr>
            <a:r>
              <a:rPr lang="en-US" dirty="0">
                <a:solidFill>
                  <a:schemeClr val="bg1">
                    <a:lumMod val="95000"/>
                  </a:schemeClr>
                </a:solidFill>
                <a:latin typeface="Roboto Slab" pitchFamily="2" charset="0"/>
                <a:ea typeface="Roboto Slab" pitchFamily="2" charset="0"/>
                <a:cs typeface="Roboto Slab" pitchFamily="2" charset="0"/>
              </a:rPr>
              <a:t>Web scraping automates downloading of web content.</a:t>
            </a:r>
          </a:p>
          <a:p>
            <a:pPr marL="742950" lvl="1" indent="-285750">
              <a:lnSpc>
                <a:spcPct val="114000"/>
              </a:lnSpc>
              <a:spcAft>
                <a:spcPts val="1200"/>
              </a:spcAft>
              <a:buFont typeface="Arial" panose="020B0604020202020204" pitchFamily="34" charset="0"/>
              <a:buChar char="•"/>
            </a:pPr>
            <a:r>
              <a:rPr lang="en-US" dirty="0">
                <a:solidFill>
                  <a:schemeClr val="bg1">
                    <a:lumMod val="95000"/>
                  </a:schemeClr>
                </a:solidFill>
                <a:latin typeface="Roboto Slab" pitchFamily="2" charset="0"/>
                <a:ea typeface="Roboto Slab" pitchFamily="2" charset="0"/>
                <a:cs typeface="Roboto Slab" pitchFamily="2" charset="0"/>
              </a:rPr>
              <a:t>Turns un/semi structured data into structured, usable databases.</a:t>
            </a:r>
          </a:p>
          <a:p>
            <a:pPr marL="742950" lvl="1" indent="-285750">
              <a:lnSpc>
                <a:spcPct val="114000"/>
              </a:lnSpc>
              <a:spcAft>
                <a:spcPts val="1200"/>
              </a:spcAft>
              <a:buFont typeface="Arial" panose="020B0604020202020204" pitchFamily="34" charset="0"/>
              <a:buChar char="•"/>
            </a:pPr>
            <a:r>
              <a:rPr lang="en-US" dirty="0">
                <a:solidFill>
                  <a:schemeClr val="bg1">
                    <a:lumMod val="95000"/>
                  </a:schemeClr>
                </a:solidFill>
                <a:latin typeface="Roboto Slab" pitchFamily="2" charset="0"/>
                <a:ea typeface="Roboto Slab" pitchFamily="2" charset="0"/>
                <a:cs typeface="Roboto Slab" pitchFamily="2" charset="0"/>
              </a:rPr>
              <a:t>Reduces repetitive tasks like clicking "Next" or “Save as” multiple times.</a:t>
            </a:r>
          </a:p>
          <a:p>
            <a:pPr marL="285750" indent="-285750">
              <a:lnSpc>
                <a:spcPct val="114000"/>
              </a:lnSpc>
              <a:spcAft>
                <a:spcPts val="1200"/>
              </a:spcAft>
              <a:buFont typeface="Arial" panose="020B0604020202020204" pitchFamily="34" charset="0"/>
              <a:buChar char="•"/>
            </a:pPr>
            <a:r>
              <a:rPr lang="en-US" dirty="0">
                <a:solidFill>
                  <a:schemeClr val="bg1">
                    <a:lumMod val="95000"/>
                  </a:schemeClr>
                </a:solidFill>
                <a:latin typeface="Roboto Slab" pitchFamily="2" charset="0"/>
                <a:ea typeface="Roboto Slab" pitchFamily="2" charset="0"/>
                <a:cs typeface="Roboto Slab" pitchFamily="2" charset="0"/>
              </a:rPr>
              <a:t>Sample use cases:</a:t>
            </a:r>
          </a:p>
          <a:p>
            <a:pPr marL="742950" lvl="1" indent="-285750">
              <a:lnSpc>
                <a:spcPct val="114000"/>
              </a:lnSpc>
              <a:spcAft>
                <a:spcPts val="1200"/>
              </a:spcAft>
              <a:buFont typeface="Arial" panose="020B0604020202020204" pitchFamily="34" charset="0"/>
              <a:buChar char="•"/>
            </a:pPr>
            <a:r>
              <a:rPr lang="en-US" dirty="0">
                <a:solidFill>
                  <a:schemeClr val="bg1">
                    <a:lumMod val="95000"/>
                  </a:schemeClr>
                </a:solidFill>
                <a:latin typeface="Roboto Slab" pitchFamily="2" charset="0"/>
                <a:ea typeface="Roboto Slab" pitchFamily="2" charset="0"/>
                <a:cs typeface="Roboto Slab" pitchFamily="2" charset="0"/>
              </a:rPr>
              <a:t>Download and summarize 150 comments from the FCC's NPRM.</a:t>
            </a:r>
          </a:p>
          <a:p>
            <a:pPr marL="742950" lvl="1" indent="-285750">
              <a:lnSpc>
                <a:spcPct val="114000"/>
              </a:lnSpc>
              <a:spcAft>
                <a:spcPts val="1200"/>
              </a:spcAft>
              <a:buFont typeface="Arial" panose="020B0604020202020204" pitchFamily="34" charset="0"/>
              <a:buChar char="•"/>
            </a:pPr>
            <a:r>
              <a:rPr lang="en-US" dirty="0">
                <a:solidFill>
                  <a:schemeClr val="bg1">
                    <a:lumMod val="95000"/>
                  </a:schemeClr>
                </a:solidFill>
                <a:latin typeface="Roboto Slab" pitchFamily="2" charset="0"/>
                <a:ea typeface="Roboto Slab" pitchFamily="2" charset="0"/>
                <a:cs typeface="Roboto Slab" pitchFamily="2" charset="0"/>
              </a:rPr>
              <a:t>Search message boards for potential trade secrets leakers.</a:t>
            </a:r>
          </a:p>
          <a:p>
            <a:pPr marL="742950" lvl="1" indent="-285750">
              <a:lnSpc>
                <a:spcPct val="114000"/>
              </a:lnSpc>
              <a:spcAft>
                <a:spcPts val="1200"/>
              </a:spcAft>
              <a:buFont typeface="Arial" panose="020B0604020202020204" pitchFamily="34" charset="0"/>
              <a:buChar char="•"/>
            </a:pPr>
            <a:r>
              <a:rPr lang="en-US" dirty="0">
                <a:solidFill>
                  <a:schemeClr val="bg1">
                    <a:lumMod val="95000"/>
                  </a:schemeClr>
                </a:solidFill>
                <a:latin typeface="Roboto Slab" pitchFamily="2" charset="0"/>
                <a:ea typeface="Roboto Slab" pitchFamily="2" charset="0"/>
                <a:cs typeface="Roboto Slab" pitchFamily="2" charset="0"/>
              </a:rPr>
              <a:t>Review X Corp's filings for acquisition due diligence.</a:t>
            </a:r>
          </a:p>
          <a:p>
            <a:pPr marL="742950" lvl="1" indent="-285750">
              <a:lnSpc>
                <a:spcPct val="114000"/>
              </a:lnSpc>
              <a:spcAft>
                <a:spcPts val="1200"/>
              </a:spcAft>
              <a:buFont typeface="Arial" panose="020B0604020202020204" pitchFamily="34" charset="0"/>
              <a:buChar char="•"/>
            </a:pPr>
            <a:r>
              <a:rPr lang="en-US" dirty="0">
                <a:solidFill>
                  <a:schemeClr val="bg1">
                    <a:lumMod val="95000"/>
                  </a:schemeClr>
                </a:solidFill>
                <a:latin typeface="Roboto Slab" pitchFamily="2" charset="0"/>
                <a:ea typeface="Roboto Slab" pitchFamily="2" charset="0"/>
                <a:cs typeface="Roboto Slab" pitchFamily="2" charset="0"/>
              </a:rPr>
              <a:t>Process hundreds of spreadsheets from an FBI FOIA response.</a:t>
            </a:r>
            <a:endParaRPr lang="en-US" b="0" dirty="0">
              <a:solidFill>
                <a:schemeClr val="bg1">
                  <a:lumMod val="95000"/>
                </a:schemeClr>
              </a:solidFill>
              <a:effectLst/>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334939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185</TotalTime>
  <Words>1187</Words>
  <Application>Microsoft Macintosh PowerPoint</Application>
  <PresentationFormat>Widescreen</PresentationFormat>
  <Paragraphs>118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Roboto</vt:lpstr>
      <vt:lpstr>Arial</vt:lpstr>
      <vt:lpstr>Consolas</vt:lpstr>
      <vt:lpstr>Roboto Slab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Beautiful.ai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Functions in Computer Programming for Lawyers</dc:title>
  <dc:subject>Introduction to Functions in Computer Programming for Lawyers</dc:subject>
  <dc:creator>Rachel Orey</dc:creator>
  <cp:lastModifiedBy>Rachel Orey</cp:lastModifiedBy>
  <cp:revision>11</cp:revision>
  <dcterms:created xsi:type="dcterms:W3CDTF">2024-10-07T19:39:03Z</dcterms:created>
  <dcterms:modified xsi:type="dcterms:W3CDTF">2025-03-30T22:03:29Z</dcterms:modified>
</cp:coreProperties>
</file>