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33"/>
  </p:notesMasterIdLst>
  <p:sldIdLst>
    <p:sldId id="269" r:id="rId3"/>
    <p:sldId id="329" r:id="rId4"/>
    <p:sldId id="323" r:id="rId5"/>
    <p:sldId id="338" r:id="rId6"/>
    <p:sldId id="326" r:id="rId7"/>
    <p:sldId id="330" r:id="rId8"/>
    <p:sldId id="331" r:id="rId9"/>
    <p:sldId id="339" r:id="rId10"/>
    <p:sldId id="335" r:id="rId11"/>
    <p:sldId id="337" r:id="rId12"/>
    <p:sldId id="336" r:id="rId13"/>
    <p:sldId id="340" r:id="rId14"/>
    <p:sldId id="332" r:id="rId15"/>
    <p:sldId id="333" r:id="rId16"/>
    <p:sldId id="341" r:id="rId17"/>
    <p:sldId id="342" r:id="rId18"/>
    <p:sldId id="328" r:id="rId19"/>
    <p:sldId id="349" r:id="rId20"/>
    <p:sldId id="327" r:id="rId21"/>
    <p:sldId id="346" r:id="rId22"/>
    <p:sldId id="347" r:id="rId23"/>
    <p:sldId id="348" r:id="rId24"/>
    <p:sldId id="352" r:id="rId25"/>
    <p:sldId id="350" r:id="rId26"/>
    <p:sldId id="354" r:id="rId27"/>
    <p:sldId id="356" r:id="rId28"/>
    <p:sldId id="325" r:id="rId29"/>
    <p:sldId id="358" r:id="rId30"/>
    <p:sldId id="324" r:id="rId31"/>
    <p:sldId id="35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23">
          <p15:clr>
            <a:srgbClr val="A4A3A4"/>
          </p15:clr>
        </p15:guide>
        <p15:guide id="3" orient="horz" pos="595">
          <p15:clr>
            <a:srgbClr val="A4A3A4"/>
          </p15:clr>
        </p15:guide>
        <p15:guide id="4" orient="horz" pos="4099">
          <p15:clr>
            <a:srgbClr val="A4A3A4"/>
          </p15:clr>
        </p15:guide>
        <p15:guide id="5" pos="2880">
          <p15:clr>
            <a:srgbClr val="A4A3A4"/>
          </p15:clr>
        </p15:guide>
        <p15:guide id="6" pos="159">
          <p15:clr>
            <a:srgbClr val="A4A3A4"/>
          </p15:clr>
        </p15:guide>
        <p15:guide id="7" pos="56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0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14" y="258"/>
      </p:cViewPr>
      <p:guideLst>
        <p:guide orient="horz" pos="2160"/>
        <p:guide orient="horz" pos="323"/>
        <p:guide orient="horz" pos="595"/>
        <p:guide orient="horz" pos="4099"/>
        <p:guide pos="2880"/>
        <p:guide pos="159"/>
        <p:guide pos="56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7A3DC-F6CB-4C9F-99C8-B8461EF08C7C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1CB0-B04B-4138-9097-4953EFA891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5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8037" y="4725146"/>
            <a:ext cx="4166411" cy="143695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309990" y="6562160"/>
            <a:ext cx="37136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Grow with TMON  </a:t>
            </a: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인재개발팀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4515" y="-3296"/>
            <a:ext cx="3635896" cy="6858000"/>
          </a:xfrm>
          <a:prstGeom prst="rect">
            <a:avLst/>
          </a:prstGeom>
          <a:solidFill>
            <a:srgbClr val="3E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lt"/>
            </a:endParaRPr>
          </a:p>
        </p:txBody>
      </p:sp>
      <p:sp>
        <p:nvSpPr>
          <p:cNvPr id="14" name="AutoShape 2"/>
          <p:cNvSpPr>
            <a:spLocks noChangeArrowheads="1"/>
          </p:cNvSpPr>
          <p:nvPr userDrawn="1"/>
        </p:nvSpPr>
        <p:spPr bwMode="auto">
          <a:xfrm>
            <a:off x="4187961" y="4239092"/>
            <a:ext cx="4614191" cy="2052247"/>
          </a:xfrm>
          <a:prstGeom prst="roundRect">
            <a:avLst>
              <a:gd name="adj" fmla="val 7759"/>
            </a:avLst>
          </a:prstGeom>
          <a:noFill/>
          <a:ln w="9525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5" name="Picture 28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53" y="3800465"/>
            <a:ext cx="1536171" cy="87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426105" y="4100590"/>
            <a:ext cx="14702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학습목표</a:t>
            </a:r>
          </a:p>
        </p:txBody>
      </p:sp>
      <p:pic>
        <p:nvPicPr>
          <p:cNvPr id="17" name="Picture 1" descr="C:\Users\Sweet-home\Pictures\dds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593" y="3489619"/>
            <a:ext cx="1552559" cy="87331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2994" y="2754608"/>
            <a:ext cx="2751063" cy="1470025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8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9276" y="282917"/>
            <a:ext cx="4636768" cy="216577"/>
          </a:xfrm>
        </p:spPr>
        <p:txBody>
          <a:bodyPr>
            <a:noAutofit/>
          </a:bodyPr>
          <a:lstStyle>
            <a:lvl1pPr algn="l">
              <a:defRPr sz="1300" b="1"/>
            </a:lvl1pPr>
          </a:lstStyle>
          <a:p>
            <a:r>
              <a:rPr lang="ko-KR" altLang="en-US" dirty="0"/>
              <a:t>대졸공채 플랫폼 직무 교육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74697"/>
            <a:ext cx="8229600" cy="56166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3802" r="14394" b="44410"/>
          <a:stretch/>
        </p:blipFill>
        <p:spPr>
          <a:xfrm>
            <a:off x="7092282" y="221776"/>
            <a:ext cx="1738022" cy="225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235435" y="6562160"/>
            <a:ext cx="37136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Grow with TMON  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인재개발팀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725" y="499493"/>
            <a:ext cx="2976331" cy="0"/>
          </a:xfrm>
          <a:prstGeom prst="line">
            <a:avLst/>
          </a:prstGeom>
          <a:ln w="38100">
            <a:solidFill>
              <a:srgbClr val="F15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264053" y="499493"/>
            <a:ext cx="5628427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17540" y="6518352"/>
            <a:ext cx="8674941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8037" y="4725144"/>
            <a:ext cx="4166411" cy="143695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309987" y="6562160"/>
            <a:ext cx="37136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>
                <a:solidFill>
                  <a:prstClr val="black">
                    <a:lumMod val="65000"/>
                    <a:lumOff val="3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Grow with TMON  </a:t>
            </a:r>
            <a:r>
              <a:rPr lang="ko-KR" altLang="en-US" sz="1300" b="1">
                <a:solidFill>
                  <a:prstClr val="black">
                    <a:lumMod val="65000"/>
                    <a:lumOff val="3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인재개발팀</a:t>
            </a:r>
            <a:endParaRPr lang="ko-KR" altLang="en-US" sz="1300" b="1" dirty="0">
              <a:solidFill>
                <a:prstClr val="black">
                  <a:lumMod val="65000"/>
                  <a:lumOff val="35000"/>
                </a:prst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4515" y="-3296"/>
            <a:ext cx="3635896" cy="6858000"/>
          </a:xfrm>
          <a:prstGeom prst="rect">
            <a:avLst/>
          </a:prstGeom>
          <a:solidFill>
            <a:srgbClr val="3E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4" name="AutoShape 2"/>
          <p:cNvSpPr>
            <a:spLocks noChangeArrowheads="1"/>
          </p:cNvSpPr>
          <p:nvPr userDrawn="1"/>
        </p:nvSpPr>
        <p:spPr bwMode="auto">
          <a:xfrm>
            <a:off x="4187958" y="4239090"/>
            <a:ext cx="4614191" cy="2052247"/>
          </a:xfrm>
          <a:prstGeom prst="roundRect">
            <a:avLst>
              <a:gd name="adj" fmla="val 7759"/>
            </a:avLst>
          </a:prstGeom>
          <a:noFill/>
          <a:ln w="9525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5" name="Picture 28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5"/>
            <a:ext cx="1210187" cy="103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426104" y="4100590"/>
            <a:ext cx="14702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prstClr val="black"/>
                </a:solidFill>
              </a:rPr>
              <a:t>학습목표</a:t>
            </a:r>
          </a:p>
        </p:txBody>
      </p:sp>
      <p:pic>
        <p:nvPicPr>
          <p:cNvPr id="17" name="Picture 1" descr="C:\Users\Sweet-home\Pictures\dds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590" y="3489619"/>
            <a:ext cx="1552559" cy="87331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2991" y="2754606"/>
            <a:ext cx="2751063" cy="1470025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3802" r="14394" b="44410"/>
          <a:stretch/>
        </p:blipFill>
        <p:spPr>
          <a:xfrm>
            <a:off x="7092282" y="221776"/>
            <a:ext cx="1738022" cy="2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7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9276" y="282915"/>
            <a:ext cx="4636768" cy="216577"/>
          </a:xfrm>
        </p:spPr>
        <p:txBody>
          <a:bodyPr>
            <a:noAutofit/>
          </a:bodyPr>
          <a:lstStyle>
            <a:lvl1pPr algn="l">
              <a:defRPr sz="1300" b="1"/>
            </a:lvl1pPr>
          </a:lstStyle>
          <a:p>
            <a:r>
              <a:rPr lang="ko-KR" altLang="en-US" dirty="0"/>
              <a:t>대졸공채 플랫폼 직무 교육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74695"/>
            <a:ext cx="8229600" cy="56166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3802" r="14394" b="44410"/>
          <a:stretch/>
        </p:blipFill>
        <p:spPr>
          <a:xfrm>
            <a:off x="6682218" y="282916"/>
            <a:ext cx="2114252" cy="13821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7531" y="6562160"/>
            <a:ext cx="37136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Grow with TMON 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인재개발팀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723" y="499493"/>
            <a:ext cx="2976331" cy="0"/>
          </a:xfrm>
          <a:prstGeom prst="line">
            <a:avLst/>
          </a:prstGeom>
          <a:ln w="38100">
            <a:solidFill>
              <a:srgbClr val="F15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264053" y="499493"/>
            <a:ext cx="5628427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17539" y="6518352"/>
            <a:ext cx="8674941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D999A-AD8E-4F55-B68C-16B0EAEF4D99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D42B-03BB-4F25-B42E-7C50CEEF0880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DD0C-11CD-404A-B717-B6F6B4A520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D42B-03BB-4F25-B42E-7C50CEEF088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DD0C-11CD-404A-B717-B6F6B4A520F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er_softwar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_management_system" TargetMode="External"/><Relationship Id="rId2" Type="http://schemas.openxmlformats.org/officeDocument/2006/relationships/hyperlink" Target="https://en.wikipedia.org/wiki/Domain-specific_langua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Database_schema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" TargetMode="External"/><Relationship Id="rId7" Type="http://schemas.openxmlformats.org/officeDocument/2006/relationships/hyperlink" Target="https://en.wikipedia.org/wiki/Data_processing" TargetMode="External"/><Relationship Id="rId2" Type="http://schemas.openxmlformats.org/officeDocument/2006/relationships/hyperlink" Target="https://en.wikipedia.org/wiki/Concep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ode" TargetMode="External"/><Relationship Id="rId5" Type="http://schemas.openxmlformats.org/officeDocument/2006/relationships/hyperlink" Target="https://en.wikipedia.org/wiki/Knowledge_representation_and_reasoning" TargetMode="External"/><Relationship Id="rId4" Type="http://schemas.openxmlformats.org/officeDocument/2006/relationships/hyperlink" Target="https://en.wikipedia.org/wiki/Knowledg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cess_(computing)" TargetMode="External"/><Relationship Id="rId3" Type="http://schemas.openxmlformats.org/officeDocument/2006/relationships/hyperlink" Target="https://en.wikipedia.org/wiki/Database#cite_note-1" TargetMode="External"/><Relationship Id="rId7" Type="http://schemas.openxmlformats.org/officeDocument/2006/relationships/hyperlink" Target="https://en.wikipedia.org/wiki/View_(SQL)" TargetMode="External"/><Relationship Id="rId2" Type="http://schemas.openxmlformats.org/officeDocument/2006/relationships/hyperlink" Target="https://en.wikipedia.org/wiki/Data_(computing)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Query_language" TargetMode="External"/><Relationship Id="rId5" Type="http://schemas.openxmlformats.org/officeDocument/2006/relationships/hyperlink" Target="https://en.wikipedia.org/wiki/Table_(database)" TargetMode="External"/><Relationship Id="rId4" Type="http://schemas.openxmlformats.org/officeDocument/2006/relationships/hyperlink" Target="https://en.wikipedia.org/wiki/Database_schem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9992" y="4849996"/>
            <a:ext cx="4112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데이터와 데이터베이스의 상관관계에 대해 </a:t>
            </a:r>
            <a:r>
              <a:rPr lang="ko-KR" altLang="en-US" sz="14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생각해봅니다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  <a:p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Structured Query </a:t>
            </a:r>
            <a:r>
              <a:rPr lang="en-US" altLang="ko-KR" sz="14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Langauge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(SQL) 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 대해 이해합니다</a:t>
            </a:r>
            <a:r>
              <a:rPr lang="en-US" altLang="ko-KR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17758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들어가기 앞서</a:t>
            </a:r>
          </a:p>
        </p:txBody>
      </p:sp>
    </p:spTree>
    <p:extLst>
      <p:ext uri="{BB962C8B-B14F-4D97-AF65-F5344CB8AC3E}">
        <p14:creationId xmlns:p14="http://schemas.microsoft.com/office/powerpoint/2010/main" val="354137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90" y="1268760"/>
            <a:ext cx="4842212" cy="4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8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128792" cy="4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86654"/>
            <a:ext cx="7128792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0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875583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데이터베이스 시스템</a:t>
            </a:r>
            <a:endParaRPr lang="en-US" altLang="ko-KR" sz="4400" b="1" dirty="0">
              <a:latin typeface="Tmon몬소리 Black" panose="02000A03000000000000" pitchFamily="2" charset="-127"/>
              <a:ea typeface="Tmon몬소리 Black" panose="02000A03000000000000" pitchFamily="2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1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데이터베이스 관리 시스템 (DBMS)은 사용자, 다른 응용 프로그램 및 데이터베이스 자체와 상호 작용하여 데이터를 </a:t>
            </a:r>
            <a:r>
              <a:rPr lang="ko-KR" altLang="en-US" sz="2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캡쳐</a:t>
            </a:r>
            <a:r>
              <a:rPr lang="ko-KR" altLang="ko-KR" sz="2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하고</a:t>
            </a:r>
            <a:r>
              <a:rPr lang="ko-KR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분석하는 컴퓨터 소프트웨어 응용 프로그램입니다. 범용 DBMS는 데이터베이스의 정의, 생성, 질의, 갱신 및 관리를 허용하도록 설계되었습니다.</a:t>
            </a:r>
            <a:br>
              <a:rPr lang="en-US" altLang="ko-KR" sz="2400" dirty="0"/>
            </a:br>
            <a:br>
              <a:rPr lang="en-US" altLang="ko-KR" sz="2400" b="1" dirty="0"/>
            </a:br>
            <a:r>
              <a:rPr lang="en-US" altLang="ko-KR" sz="1200" dirty="0">
                <a:latin typeface="Tium" panose="02000800000000000000" pitchFamily="2" charset="0"/>
              </a:rPr>
              <a:t>A </a:t>
            </a:r>
            <a:r>
              <a:rPr lang="en-US" altLang="ko-KR" sz="1200" b="1" dirty="0">
                <a:latin typeface="Tium" panose="02000800000000000000" pitchFamily="2" charset="0"/>
              </a:rPr>
              <a:t>database management system</a:t>
            </a:r>
            <a:r>
              <a:rPr lang="en-US" altLang="ko-KR" sz="1200" dirty="0">
                <a:latin typeface="Tium" panose="02000800000000000000" pitchFamily="2" charset="0"/>
              </a:rPr>
              <a:t> (</a:t>
            </a:r>
            <a:r>
              <a:rPr lang="en-US" altLang="ko-KR" sz="1200" b="1" dirty="0">
                <a:latin typeface="Tium" panose="02000800000000000000" pitchFamily="2" charset="0"/>
              </a:rPr>
              <a:t>DBMS</a:t>
            </a:r>
            <a:r>
              <a:rPr lang="en-US" altLang="ko-KR" sz="1200" dirty="0">
                <a:latin typeface="Tium" panose="02000800000000000000" pitchFamily="2" charset="0"/>
              </a:rPr>
              <a:t>) is a </a:t>
            </a:r>
            <a:r>
              <a:rPr lang="en-US" altLang="ko-KR" sz="1200" dirty="0">
                <a:latin typeface="Tium" panose="02000800000000000000" pitchFamily="2" charset="0"/>
                <a:hlinkClick r:id="rId2" tooltip="Computer software"/>
              </a:rPr>
              <a:t>computer software</a:t>
            </a:r>
            <a:r>
              <a:rPr lang="en-US" altLang="ko-KR" sz="1200" dirty="0">
                <a:latin typeface="Tium" panose="02000800000000000000" pitchFamily="2" charset="0"/>
              </a:rPr>
              <a:t> application that interacts with the user, other applications, and the database itself to capture and analyze data. A general-purpose DBMS is designed to allow the definition, creation, querying, update, and administration of databases.</a:t>
            </a:r>
          </a:p>
        </p:txBody>
      </p:sp>
    </p:spTree>
    <p:extLst>
      <p:ext uri="{BB962C8B-B14F-4D97-AF65-F5344CB8AC3E}">
        <p14:creationId xmlns:p14="http://schemas.microsoft.com/office/powerpoint/2010/main" val="110996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2132856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데이터베이스시스템이 할 수 있는 것들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검색과 갱신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동시성 제어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장애 대응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보안</a:t>
            </a:r>
            <a:endParaRPr lang="en-US" altLang="ko-KR" sz="1200" dirty="0"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1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875583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DBMS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 종류</a:t>
            </a:r>
            <a:endParaRPr lang="en-US" altLang="ko-KR" sz="4400" b="1" dirty="0">
              <a:latin typeface="Tmon몬소리 Black" panose="02000A03000000000000" pitchFamily="2" charset="-127"/>
              <a:ea typeface="Tmon몬소리 Black" panose="02000A03000000000000" pitchFamily="2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9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21911"/>
            <a:ext cx="7596188" cy="42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9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875583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관계형데이터베이스</a:t>
            </a:r>
            <a:r>
              <a:rPr lang="en-US" altLang="ko-KR" sz="44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(RDBMS)</a:t>
            </a:r>
          </a:p>
        </p:txBody>
      </p:sp>
    </p:spTree>
    <p:extLst>
      <p:ext uri="{BB962C8B-B14F-4D97-AF65-F5344CB8AC3E}">
        <p14:creationId xmlns:p14="http://schemas.microsoft.com/office/powerpoint/2010/main" val="216228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02" y="1871033"/>
            <a:ext cx="6670196" cy="31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875583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데이터</a:t>
            </a:r>
            <a:endParaRPr lang="en-US" altLang="ko-KR" sz="4400" b="1" dirty="0">
              <a:latin typeface="Tmon몬소리 Black" panose="02000A03000000000000" pitchFamily="2" charset="-127"/>
              <a:ea typeface="Tmon몬소리 Black" panose="02000A03000000000000" pitchFamily="2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3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19332"/>
            <a:ext cx="7596188" cy="26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204864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SQL</a:t>
            </a:r>
            <a:br>
              <a:rPr lang="en-US" altLang="ko-KR" sz="44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</a:br>
            <a:r>
              <a:rPr lang="en-US" altLang="ko-KR" sz="44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52079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SQL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은 프로그래밍에 사용되며 관계형 데이터베이스 관리 시스템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(RDBMS)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 저장된 데이터를 관리하기 위해 설계된 도메인 특정 언어입니다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SQL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의 범위에는 데이터 삽입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업데이트 및 삭제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스키마 생성 및 수정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액세스 제어가 포함됩니다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br>
              <a:rPr lang="en-US" altLang="ko-KR" sz="2400" dirty="0"/>
            </a:br>
            <a:br>
              <a:rPr lang="en-US" altLang="ko-KR" sz="2400" b="1" dirty="0"/>
            </a:br>
            <a:r>
              <a:rPr lang="en-US" altLang="ko-KR" sz="1200" b="1" dirty="0">
                <a:latin typeface="Tium" panose="02000800000000000000" pitchFamily="2" charset="0"/>
              </a:rPr>
              <a:t>Structured Query Language</a:t>
            </a:r>
            <a:r>
              <a:rPr lang="en-US" altLang="ko-KR" sz="1200" dirty="0">
                <a:latin typeface="Tium" panose="02000800000000000000" pitchFamily="2" charset="0"/>
              </a:rPr>
              <a:t> is a </a:t>
            </a:r>
            <a:r>
              <a:rPr lang="en-US" altLang="ko-KR" sz="1200" dirty="0">
                <a:latin typeface="Tium" panose="02000800000000000000" pitchFamily="2" charset="0"/>
                <a:hlinkClick r:id="rId2" tooltip="Domain-specific language"/>
              </a:rPr>
              <a:t>domain-specific language</a:t>
            </a:r>
            <a:r>
              <a:rPr lang="en-US" altLang="ko-KR" sz="1200" dirty="0">
                <a:latin typeface="Tium" panose="02000800000000000000" pitchFamily="2" charset="0"/>
              </a:rPr>
              <a:t> used in programming and designed for managing data held in a </a:t>
            </a:r>
            <a:r>
              <a:rPr lang="en-US" altLang="ko-KR" sz="1200" dirty="0">
                <a:latin typeface="Tium" panose="02000800000000000000" pitchFamily="2" charset="0"/>
                <a:hlinkClick r:id="rId3" tooltip="Relational database management system"/>
              </a:rPr>
              <a:t>relational database management system</a:t>
            </a:r>
            <a:r>
              <a:rPr lang="en-US" altLang="ko-KR" sz="1200" dirty="0">
                <a:latin typeface="Tium" panose="02000800000000000000" pitchFamily="2" charset="0"/>
              </a:rPr>
              <a:t> (RDBMS), The scope of SQL includes data insert, query, update and delete, </a:t>
            </a:r>
            <a:r>
              <a:rPr lang="en-US" altLang="ko-KR" sz="1200" dirty="0">
                <a:latin typeface="Tium" panose="02000800000000000000" pitchFamily="2" charset="0"/>
                <a:hlinkClick r:id="rId4" tooltip="Database schema"/>
              </a:rPr>
              <a:t>schema</a:t>
            </a:r>
            <a:r>
              <a:rPr lang="en-US" altLang="ko-KR" sz="1200" dirty="0">
                <a:latin typeface="Tium" panose="02000800000000000000" pitchFamily="2" charset="0"/>
              </a:rPr>
              <a:t> creation and modification, and data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258259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02" y="1871033"/>
            <a:ext cx="6670196" cy="31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02" y="1871033"/>
            <a:ext cx="6670196" cy="3115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FF8A2-C4BB-41FD-91BD-3C217C2B4F1A}"/>
              </a:ext>
            </a:extLst>
          </p:cNvPr>
          <p:cNvSpPr txBox="1"/>
          <p:nvPr/>
        </p:nvSpPr>
        <p:spPr>
          <a:xfrm>
            <a:off x="1547664" y="4077072"/>
            <a:ext cx="597666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SELECT </a:t>
            </a:r>
            <a:r>
              <a:rPr lang="en-US" altLang="ko-KR" sz="20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`NAME`</a:t>
            </a:r>
            <a:br>
              <a:rPr lang="en-US" altLang="ko-KR" sz="20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</a:br>
            <a:r>
              <a:rPr lang="en-US" altLang="ko-KR" sz="20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FROM </a:t>
            </a:r>
            <a:r>
              <a:rPr lang="en-US" altLang="ko-KR" sz="20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`EMPLOYEE`</a:t>
            </a:r>
            <a:br>
              <a:rPr lang="en-US" altLang="ko-KR" sz="20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</a:br>
            <a:r>
              <a:rPr lang="en-US" altLang="ko-KR" sz="20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WHERE </a:t>
            </a:r>
            <a:r>
              <a:rPr lang="en-US" altLang="ko-KR" sz="20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`EMPNO`=3333</a:t>
            </a:r>
            <a:r>
              <a:rPr lang="en-US" altLang="ko-KR" sz="20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 OR </a:t>
            </a:r>
            <a:r>
              <a:rPr lang="en-US" altLang="ko-KR" sz="20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`DEPT`=2;</a:t>
            </a:r>
          </a:p>
        </p:txBody>
      </p:sp>
    </p:spTree>
    <p:extLst>
      <p:ext uri="{BB962C8B-B14F-4D97-AF65-F5344CB8AC3E}">
        <p14:creationId xmlns:p14="http://schemas.microsoft.com/office/powerpoint/2010/main" val="172373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DBMS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285293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MySQL</a:t>
            </a:r>
            <a:endParaRPr lang="en-US" altLang="ko-KR" sz="4400" b="1" dirty="0">
              <a:latin typeface="Tmon몬소리 Black" panose="02000A03000000000000" pitchFamily="2" charset="-127"/>
              <a:ea typeface="Tmon몬소리 Black" panose="02000A03000000000000" pitchFamily="2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6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MySQL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073496" cy="34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90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MySQL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85"/>
            <a:ext cx="9144000" cy="5007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8C879-AD5B-468E-B6A8-2B95B1E2CB8B}"/>
              </a:ext>
            </a:extLst>
          </p:cNvPr>
          <p:cNvSpPr txBox="1"/>
          <p:nvPr/>
        </p:nvSpPr>
        <p:spPr>
          <a:xfrm>
            <a:off x="294012" y="648286"/>
            <a:ext cx="547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um" panose="02000800000000000000" pitchFamily="2" charset="0"/>
              </a:rPr>
              <a:t>https://db-engines.com/en/ranking_trend</a:t>
            </a:r>
          </a:p>
        </p:txBody>
      </p:sp>
    </p:spTree>
    <p:extLst>
      <p:ext uri="{BB962C8B-B14F-4D97-AF65-F5344CB8AC3E}">
        <p14:creationId xmlns:p14="http://schemas.microsoft.com/office/powerpoint/2010/main" val="48958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MySQL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2132856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MySQL 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 유명한 이유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널리 사용된다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사용하기 쉽다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성능이 꽤 보장된다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오픈 소스</a:t>
            </a:r>
            <a:endParaRPr lang="en-US" altLang="ko-KR" sz="2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232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MySQL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40768"/>
            <a:ext cx="2857500" cy="4291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880" y="57332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Michael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Widenius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34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일반적인 개념으로서의 </a:t>
            </a:r>
            <a:r>
              <a:rPr lang="ko-KR" altLang="ko-KR" sz="20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</a:t>
            </a:r>
            <a:r>
              <a:rPr lang="ko-KR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는 기존의 정보나 지식이 더 나은 사용이나 처리에 적합한 형태로 표현되거나 코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드화</a:t>
            </a:r>
            <a:r>
              <a:rPr lang="ko-KR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된다는 사실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을 의미합니다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br>
              <a:rPr lang="en-US" altLang="ko-KR" sz="2400" dirty="0"/>
            </a:br>
            <a:br>
              <a:rPr lang="en-US" altLang="ko-KR" sz="2400" b="1" dirty="0"/>
            </a:br>
            <a:r>
              <a:rPr lang="en-US" altLang="ko-KR" sz="1200" b="1" dirty="0">
                <a:latin typeface="Tium" panose="02000800000000000000" pitchFamily="2" charset="0"/>
              </a:rPr>
              <a:t>Data</a:t>
            </a:r>
            <a:r>
              <a:rPr lang="en-US" altLang="ko-KR" sz="1200" dirty="0">
                <a:latin typeface="Tium" panose="02000800000000000000" pitchFamily="2" charset="0"/>
              </a:rPr>
              <a:t> as a general </a:t>
            </a:r>
            <a:r>
              <a:rPr lang="en-US" altLang="ko-KR" sz="1200" dirty="0">
                <a:latin typeface="Tium" panose="02000800000000000000" pitchFamily="2" charset="0"/>
                <a:hlinkClick r:id="rId2" tooltip="Concept"/>
              </a:rPr>
              <a:t>concept</a:t>
            </a:r>
            <a:r>
              <a:rPr lang="en-US" altLang="ko-KR" sz="1200" dirty="0">
                <a:latin typeface="Tium" panose="02000800000000000000" pitchFamily="2" charset="0"/>
              </a:rPr>
              <a:t> refers to the fact that some existing </a:t>
            </a:r>
            <a:r>
              <a:rPr lang="en-US" altLang="ko-KR" sz="1200" dirty="0">
                <a:latin typeface="Tium" panose="02000800000000000000" pitchFamily="2" charset="0"/>
                <a:hlinkClick r:id="rId3" tooltip="Information"/>
              </a:rPr>
              <a:t>information</a:t>
            </a:r>
            <a:r>
              <a:rPr lang="en-US" altLang="ko-KR" sz="1200" dirty="0">
                <a:latin typeface="Tium" panose="02000800000000000000" pitchFamily="2" charset="0"/>
              </a:rPr>
              <a:t> or </a:t>
            </a:r>
            <a:r>
              <a:rPr lang="en-US" altLang="ko-KR" sz="1200" dirty="0">
                <a:latin typeface="Tium" panose="02000800000000000000" pitchFamily="2" charset="0"/>
                <a:hlinkClick r:id="rId4" tooltip="Knowledge"/>
              </a:rPr>
              <a:t>knowledge</a:t>
            </a:r>
            <a:r>
              <a:rPr lang="en-US" altLang="ko-KR" sz="1200" dirty="0">
                <a:latin typeface="Tium" panose="02000800000000000000" pitchFamily="2" charset="0"/>
              </a:rPr>
              <a:t> is </a:t>
            </a:r>
            <a:r>
              <a:rPr lang="en-US" altLang="ko-KR" sz="1200" i="1" dirty="0">
                <a:latin typeface="Tium" panose="02000800000000000000" pitchFamily="2" charset="0"/>
                <a:hlinkClick r:id="rId5" tooltip="Knowledge representation and reasoning"/>
              </a:rPr>
              <a:t>represented</a:t>
            </a:r>
            <a:r>
              <a:rPr lang="en-US" altLang="ko-KR" sz="1200" dirty="0">
                <a:latin typeface="Tium" panose="02000800000000000000" pitchFamily="2" charset="0"/>
              </a:rPr>
              <a:t> or </a:t>
            </a:r>
            <a:r>
              <a:rPr lang="en-US" altLang="ko-KR" sz="1200" i="1" dirty="0">
                <a:latin typeface="Tium" panose="02000800000000000000" pitchFamily="2" charset="0"/>
                <a:hlinkClick r:id="rId6" tooltip="Code"/>
              </a:rPr>
              <a:t>coded</a:t>
            </a:r>
            <a:r>
              <a:rPr lang="en-US" altLang="ko-KR" sz="1200" dirty="0">
                <a:latin typeface="Tium" panose="02000800000000000000" pitchFamily="2" charset="0"/>
              </a:rPr>
              <a:t> in some form suitable for better usage or </a:t>
            </a:r>
            <a:r>
              <a:rPr lang="en-US" altLang="ko-KR" sz="1200" dirty="0">
                <a:latin typeface="Tium" panose="02000800000000000000" pitchFamily="2" charset="0"/>
                <a:hlinkClick r:id="rId7" tooltip="Data processing"/>
              </a:rPr>
              <a:t>processing</a:t>
            </a:r>
            <a:r>
              <a:rPr lang="en-US" altLang="ko-KR" sz="1200" dirty="0">
                <a:latin typeface="Tium" panose="02000800000000000000" pitchFamily="2" charset="0"/>
              </a:rPr>
              <a:t>.</a:t>
            </a:r>
            <a:endParaRPr lang="en-US" altLang="ko-KR" sz="1200" b="1" dirty="0"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6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MySQL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875583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끝</a:t>
            </a:r>
            <a:endParaRPr lang="en-US" altLang="ko-KR" sz="4400" b="1" dirty="0">
              <a:latin typeface="Tmon몬소리 Black" panose="02000A03000000000000" pitchFamily="2" charset="-127"/>
              <a:ea typeface="Tmon몬소리 Black" panose="02000A03000000000000" pitchFamily="2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875583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데이터는 어디에 있을까</a:t>
            </a:r>
            <a:endParaRPr lang="en-US" altLang="ko-KR" sz="4400" b="1" dirty="0">
              <a:latin typeface="Tmon몬소리 Black" panose="02000A03000000000000" pitchFamily="2" charset="-127"/>
              <a:ea typeface="Tmon몬소리 Black" panose="02000A03000000000000" pitchFamily="2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7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5"/>
            <a:ext cx="7929563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875583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데이터베이스</a:t>
            </a:r>
            <a:endParaRPr lang="en-US" altLang="ko-KR" sz="4400" b="1" dirty="0">
              <a:latin typeface="Tmon몬소리 Black" panose="02000A03000000000000" pitchFamily="2" charset="-127"/>
              <a:ea typeface="Tmon몬소리 Black" panose="02000A03000000000000" pitchFamily="2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132856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데이터베이스는 체계화된 데이터의 집합입니다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스키마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테이블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쿼리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리포트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뷰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및 기타 오브젝트의 모음입니다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데이터는 일반적으로 </a:t>
            </a:r>
            <a:r>
              <a:rPr lang="ko-KR" altLang="en-US" sz="2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정보처리를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위해 현실의 다방면을 </a:t>
            </a:r>
            <a:r>
              <a:rPr lang="ko-KR" altLang="en-US" sz="2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모델링하기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위해 구성됩니다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br>
              <a:rPr lang="en-US" altLang="ko-KR" sz="2400" dirty="0"/>
            </a:br>
            <a:br>
              <a:rPr lang="en-US" altLang="ko-KR" sz="2400" b="1" dirty="0"/>
            </a:br>
            <a:r>
              <a:rPr lang="en-US" altLang="ko-KR" sz="1200" dirty="0">
                <a:latin typeface="Tium" panose="02000800000000000000" pitchFamily="2" charset="0"/>
              </a:rPr>
              <a:t>A </a:t>
            </a:r>
            <a:r>
              <a:rPr lang="en-US" altLang="ko-KR" sz="1200" b="1" dirty="0">
                <a:latin typeface="Tium" panose="02000800000000000000" pitchFamily="2" charset="0"/>
              </a:rPr>
              <a:t>database</a:t>
            </a:r>
            <a:r>
              <a:rPr lang="en-US" altLang="ko-KR" sz="1200" dirty="0">
                <a:latin typeface="Tium" panose="02000800000000000000" pitchFamily="2" charset="0"/>
              </a:rPr>
              <a:t> is an organized collection of </a:t>
            </a:r>
            <a:r>
              <a:rPr lang="en-US" altLang="ko-KR" sz="1200" dirty="0">
                <a:latin typeface="Tium" panose="02000800000000000000" pitchFamily="2" charset="0"/>
                <a:hlinkClick r:id="rId2" tooltip="Data (computing)"/>
              </a:rPr>
              <a:t>data</a:t>
            </a:r>
            <a:r>
              <a:rPr lang="en-US" altLang="ko-KR" sz="1200" dirty="0">
                <a:latin typeface="Tium" panose="02000800000000000000" pitchFamily="2" charset="0"/>
              </a:rPr>
              <a:t>.</a:t>
            </a:r>
            <a:r>
              <a:rPr lang="en-US" altLang="ko-KR" sz="1200" baseline="30000" dirty="0">
                <a:latin typeface="Tium" panose="02000800000000000000" pitchFamily="2" charset="0"/>
                <a:hlinkClick r:id="rId3"/>
              </a:rPr>
              <a:t>[1]</a:t>
            </a:r>
            <a:r>
              <a:rPr lang="en-US" altLang="ko-KR" sz="1200" dirty="0">
                <a:latin typeface="Tium" panose="02000800000000000000" pitchFamily="2" charset="0"/>
              </a:rPr>
              <a:t> It is the collection of </a:t>
            </a:r>
            <a:r>
              <a:rPr lang="en-US" altLang="ko-KR" sz="1200" dirty="0">
                <a:latin typeface="Tium" panose="02000800000000000000" pitchFamily="2" charset="0"/>
                <a:hlinkClick r:id="rId4" tooltip="Database schema"/>
              </a:rPr>
              <a:t>schemas</a:t>
            </a:r>
            <a:r>
              <a:rPr lang="en-US" altLang="ko-KR" sz="1200" dirty="0">
                <a:latin typeface="Tium" panose="02000800000000000000" pitchFamily="2" charset="0"/>
              </a:rPr>
              <a:t>, </a:t>
            </a:r>
            <a:r>
              <a:rPr lang="en-US" altLang="ko-KR" sz="1200" dirty="0">
                <a:latin typeface="Tium" panose="02000800000000000000" pitchFamily="2" charset="0"/>
                <a:hlinkClick r:id="rId5" tooltip="Table (database)"/>
              </a:rPr>
              <a:t>tables</a:t>
            </a:r>
            <a:r>
              <a:rPr lang="en-US" altLang="ko-KR" sz="1200" dirty="0">
                <a:latin typeface="Tium" panose="02000800000000000000" pitchFamily="2" charset="0"/>
              </a:rPr>
              <a:t>, </a:t>
            </a:r>
            <a:r>
              <a:rPr lang="en-US" altLang="ko-KR" sz="1200" dirty="0">
                <a:latin typeface="Tium" panose="02000800000000000000" pitchFamily="2" charset="0"/>
                <a:hlinkClick r:id="rId6" tooltip="Query language"/>
              </a:rPr>
              <a:t>queries</a:t>
            </a:r>
            <a:r>
              <a:rPr lang="en-US" altLang="ko-KR" sz="1200" dirty="0">
                <a:latin typeface="Tium" panose="02000800000000000000" pitchFamily="2" charset="0"/>
              </a:rPr>
              <a:t>, reports, </a:t>
            </a:r>
            <a:r>
              <a:rPr lang="en-US" altLang="ko-KR" sz="1200" dirty="0">
                <a:latin typeface="Tium" panose="02000800000000000000" pitchFamily="2" charset="0"/>
                <a:hlinkClick r:id="rId7" tooltip="View (SQL)"/>
              </a:rPr>
              <a:t>views</a:t>
            </a:r>
            <a:r>
              <a:rPr lang="en-US" altLang="ko-KR" sz="1200" dirty="0">
                <a:latin typeface="Tium" panose="02000800000000000000" pitchFamily="2" charset="0"/>
              </a:rPr>
              <a:t>, and other objects. The data are typically organized to model aspects of reality in a way that supports </a:t>
            </a:r>
            <a:r>
              <a:rPr lang="en-US" altLang="ko-KR" sz="1200" dirty="0">
                <a:latin typeface="Tium" panose="02000800000000000000" pitchFamily="2" charset="0"/>
                <a:hlinkClick r:id="rId8" tooltip="Process (computing)"/>
              </a:rPr>
              <a:t>processes</a:t>
            </a:r>
            <a:r>
              <a:rPr lang="en-US" altLang="ko-KR" sz="1200" dirty="0">
                <a:latin typeface="Tium" panose="02000800000000000000" pitchFamily="2" charset="0"/>
              </a:rPr>
              <a:t> requiring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86727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2875583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Tahoma" panose="020B0604030504040204" pitchFamily="34" charset="0"/>
              </a:rPr>
              <a:t>데이터베이스가 활용되는 곳은</a:t>
            </a:r>
            <a:endParaRPr lang="en-US" altLang="ko-KR" sz="4400" b="1" dirty="0">
              <a:latin typeface="Tmon몬소리 Black" panose="02000A03000000000000" pitchFamily="2" charset="-127"/>
              <a:ea typeface="Tmon몬소리 Black" panose="02000A03000000000000" pitchFamily="2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7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 noGrp="1"/>
          </p:cNvSpPr>
          <p:nvPr>
            <p:ph type="title"/>
          </p:nvPr>
        </p:nvSpPr>
        <p:spPr>
          <a:xfrm>
            <a:off x="304761" y="116632"/>
            <a:ext cx="463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132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26" y="1412775"/>
            <a:ext cx="2149415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6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6544</TotalTime>
  <Words>243</Words>
  <Application>Microsoft Office PowerPoint</Application>
  <PresentationFormat>화면 슬라이드 쇼(4:3)</PresentationFormat>
  <Paragraphs>61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08서울남산체 EB</vt:lpstr>
      <vt:lpstr>Tmon몬소리 Black</vt:lpstr>
      <vt:lpstr>맑은 고딕</vt:lpstr>
      <vt:lpstr>Arial</vt:lpstr>
      <vt:lpstr>Tahoma</vt:lpstr>
      <vt:lpstr>Tium</vt:lpstr>
      <vt:lpstr>Office 테마</vt:lpstr>
      <vt:lpstr>1_Office 테마</vt:lpstr>
      <vt:lpstr>PowerPoint 프레젠테이션</vt:lpstr>
      <vt:lpstr>Data</vt:lpstr>
      <vt:lpstr>Data</vt:lpstr>
      <vt:lpstr>Data</vt:lpstr>
      <vt:lpstr>Data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DBMS</vt:lpstr>
      <vt:lpstr>DBMS</vt:lpstr>
      <vt:lpstr>DBMS</vt:lpstr>
      <vt:lpstr>DBMS</vt:lpstr>
      <vt:lpstr>DBMS</vt:lpstr>
      <vt:lpstr>DBMS</vt:lpstr>
      <vt:lpstr>RDBMS</vt:lpstr>
      <vt:lpstr>RDBMS</vt:lpstr>
      <vt:lpstr>SQL</vt:lpstr>
      <vt:lpstr>SQL</vt:lpstr>
      <vt:lpstr>SQL</vt:lpstr>
      <vt:lpstr>SQL</vt:lpstr>
      <vt:lpstr>DBMS</vt:lpstr>
      <vt:lpstr>MySQL</vt:lpstr>
      <vt:lpstr>MySQL</vt:lpstr>
      <vt:lpstr>MySQL</vt:lpstr>
      <vt:lpstr>MySQL</vt:lpstr>
      <vt:lpstr>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김정아</dc:creator>
  <cp:lastModifiedBy>xdonghoonx</cp:lastModifiedBy>
  <cp:revision>318</cp:revision>
  <dcterms:created xsi:type="dcterms:W3CDTF">2013-12-16T08:18:48Z</dcterms:created>
  <dcterms:modified xsi:type="dcterms:W3CDTF">2017-06-27T14:29:39Z</dcterms:modified>
</cp:coreProperties>
</file>