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d4dae532f_2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d4dae532f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d4dae532f_2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d4dae532f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d4dae532f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d4dae532f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d4dae532f_9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d4dae532f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d4dae53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d4dae53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d4dae532f_2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d4dae532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d4dae532f_2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d4dae532f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d4dae532f_2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d4dae532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d4dae532f_2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d4dae532f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d4dae532f_2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d4dae532f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8" name="Shape 68"/>
        <p:cNvGrpSpPr/>
        <p:nvPr/>
      </p:nvGrpSpPr>
      <p:grpSpPr>
        <a:xfrm>
          <a:off x="0" y="0"/>
          <a:ext cx="0" cy="0"/>
          <a:chOff x="0" y="0"/>
          <a:chExt cx="0" cy="0"/>
        </a:xfrm>
      </p:grpSpPr>
      <p:sp>
        <p:nvSpPr>
          <p:cNvPr id="69" name="Google Shape;69;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type="title"/>
          </p:nvPr>
        </p:nvSpPr>
        <p:spPr>
          <a:xfrm>
            <a:off x="363750" y="554850"/>
            <a:ext cx="3855900" cy="40338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72" name="Google Shape;72;p13"/>
          <p:cNvSpPr txBox="1"/>
          <p:nvPr>
            <p:ph idx="1" type="body"/>
          </p:nvPr>
        </p:nvSpPr>
        <p:spPr>
          <a:xfrm>
            <a:off x="4947374" y="554850"/>
            <a:ext cx="3855900" cy="4033800"/>
          </a:xfrm>
          <a:prstGeom prst="rect">
            <a:avLst/>
          </a:prstGeom>
          <a:noFill/>
        </p:spPr>
        <p:txBody>
          <a:bodyPr anchorCtr="0" anchor="ctr"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3" name="Google Shape;7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74" name="Shape 74"/>
        <p:cNvGrpSpPr/>
        <p:nvPr/>
      </p:nvGrpSpPr>
      <p:grpSpPr>
        <a:xfrm>
          <a:off x="0" y="0"/>
          <a:ext cx="0" cy="0"/>
          <a:chOff x="0" y="0"/>
          <a:chExt cx="0" cy="0"/>
        </a:xfrm>
      </p:grpSpPr>
      <p:sp>
        <p:nvSpPr>
          <p:cNvPr id="75" name="Google Shape;75;p14"/>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3341300" y="314875"/>
            <a:ext cx="5486400" cy="11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80" name="Google Shape;80;p14"/>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81" name="Google Shape;8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bg>
      <p:bgPr>
        <a:solidFill>
          <a:srgbClr val="FFFFFF"/>
        </a:solidFill>
      </p:bgPr>
    </p:bg>
    <p:spTree>
      <p:nvGrpSpPr>
        <p:cNvPr id="82" name="Shape 82"/>
        <p:cNvGrpSpPr/>
        <p:nvPr/>
      </p:nvGrpSpPr>
      <p:grpSpPr>
        <a:xfrm>
          <a:off x="0" y="0"/>
          <a:ext cx="0" cy="0"/>
          <a:chOff x="0" y="0"/>
          <a:chExt cx="0" cy="0"/>
        </a:xfrm>
      </p:grpSpPr>
      <p:sp>
        <p:nvSpPr>
          <p:cNvPr id="83" name="Google Shape;83;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2140800" y="3781876"/>
            <a:ext cx="4862400" cy="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2140800" y="1237413"/>
            <a:ext cx="4862400" cy="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ph type="title"/>
          </p:nvPr>
        </p:nvSpPr>
        <p:spPr>
          <a:xfrm>
            <a:off x="2140800" y="1630500"/>
            <a:ext cx="4862400" cy="18825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rgbClr val="0D47A1"/>
              </a:buClr>
              <a:buSzPts val="4000"/>
              <a:buNone/>
              <a:defRPr b="1" sz="4000">
                <a:solidFill>
                  <a:schemeClr val="dk1"/>
                </a:solidFill>
              </a:defRPr>
            </a:lvl1pPr>
            <a:lvl2pPr lvl="1" algn="ctr">
              <a:lnSpc>
                <a:spcPct val="100000"/>
              </a:lnSpc>
              <a:spcBef>
                <a:spcPts val="0"/>
              </a:spcBef>
              <a:spcAft>
                <a:spcPts val="0"/>
              </a:spcAft>
              <a:buClr>
                <a:srgbClr val="0D47A1"/>
              </a:buClr>
              <a:buSzPts val="4000"/>
              <a:buNone/>
              <a:defRPr b="1" sz="4000">
                <a:solidFill>
                  <a:schemeClr val="dk1"/>
                </a:solidFill>
              </a:defRPr>
            </a:lvl2pPr>
            <a:lvl3pPr lvl="2" algn="ctr">
              <a:lnSpc>
                <a:spcPct val="100000"/>
              </a:lnSpc>
              <a:spcBef>
                <a:spcPts val="0"/>
              </a:spcBef>
              <a:spcAft>
                <a:spcPts val="0"/>
              </a:spcAft>
              <a:buClr>
                <a:srgbClr val="0D47A1"/>
              </a:buClr>
              <a:buSzPts val="4000"/>
              <a:buNone/>
              <a:defRPr b="1" sz="4000">
                <a:solidFill>
                  <a:schemeClr val="dk1"/>
                </a:solidFill>
              </a:defRPr>
            </a:lvl3pPr>
            <a:lvl4pPr lvl="3" algn="ctr">
              <a:lnSpc>
                <a:spcPct val="100000"/>
              </a:lnSpc>
              <a:spcBef>
                <a:spcPts val="0"/>
              </a:spcBef>
              <a:spcAft>
                <a:spcPts val="0"/>
              </a:spcAft>
              <a:buClr>
                <a:srgbClr val="0D47A1"/>
              </a:buClr>
              <a:buSzPts val="4000"/>
              <a:buNone/>
              <a:defRPr b="1" sz="4000">
                <a:solidFill>
                  <a:schemeClr val="dk1"/>
                </a:solidFill>
              </a:defRPr>
            </a:lvl4pPr>
            <a:lvl5pPr lvl="4" algn="ctr">
              <a:lnSpc>
                <a:spcPct val="100000"/>
              </a:lnSpc>
              <a:spcBef>
                <a:spcPts val="0"/>
              </a:spcBef>
              <a:spcAft>
                <a:spcPts val="0"/>
              </a:spcAft>
              <a:buClr>
                <a:srgbClr val="0D47A1"/>
              </a:buClr>
              <a:buSzPts val="4000"/>
              <a:buNone/>
              <a:defRPr b="1" sz="4000">
                <a:solidFill>
                  <a:schemeClr val="dk1"/>
                </a:solidFill>
              </a:defRPr>
            </a:lvl5pPr>
            <a:lvl6pPr lvl="5" algn="ctr">
              <a:lnSpc>
                <a:spcPct val="100000"/>
              </a:lnSpc>
              <a:spcBef>
                <a:spcPts val="0"/>
              </a:spcBef>
              <a:spcAft>
                <a:spcPts val="0"/>
              </a:spcAft>
              <a:buClr>
                <a:srgbClr val="0D47A1"/>
              </a:buClr>
              <a:buSzPts val="4000"/>
              <a:buNone/>
              <a:defRPr b="1" sz="4000">
                <a:solidFill>
                  <a:schemeClr val="dk1"/>
                </a:solidFill>
              </a:defRPr>
            </a:lvl6pPr>
            <a:lvl7pPr lvl="6" algn="ctr">
              <a:lnSpc>
                <a:spcPct val="100000"/>
              </a:lnSpc>
              <a:spcBef>
                <a:spcPts val="0"/>
              </a:spcBef>
              <a:spcAft>
                <a:spcPts val="0"/>
              </a:spcAft>
              <a:buClr>
                <a:srgbClr val="0D47A1"/>
              </a:buClr>
              <a:buSzPts val="4000"/>
              <a:buNone/>
              <a:defRPr b="1" sz="4000">
                <a:solidFill>
                  <a:schemeClr val="dk1"/>
                </a:solidFill>
              </a:defRPr>
            </a:lvl7pPr>
            <a:lvl8pPr lvl="7" algn="ctr">
              <a:lnSpc>
                <a:spcPct val="100000"/>
              </a:lnSpc>
              <a:spcBef>
                <a:spcPts val="0"/>
              </a:spcBef>
              <a:spcAft>
                <a:spcPts val="0"/>
              </a:spcAft>
              <a:buClr>
                <a:srgbClr val="0D47A1"/>
              </a:buClr>
              <a:buSzPts val="4000"/>
              <a:buNone/>
              <a:defRPr b="1" sz="4000">
                <a:solidFill>
                  <a:schemeClr val="dk1"/>
                </a:solidFill>
              </a:defRPr>
            </a:lvl8pPr>
            <a:lvl9pPr lvl="8" algn="ctr">
              <a:lnSpc>
                <a:spcPct val="100000"/>
              </a:lnSpc>
              <a:spcBef>
                <a:spcPts val="0"/>
              </a:spcBef>
              <a:spcAft>
                <a:spcPts val="0"/>
              </a:spcAft>
              <a:buClr>
                <a:srgbClr val="0D47A1"/>
              </a:buClr>
              <a:buSzPts val="4000"/>
              <a:buNone/>
              <a:defRPr b="1" sz="4000">
                <a:solidFill>
                  <a:schemeClr val="dk1"/>
                </a:solidFill>
              </a:defRPr>
            </a:lvl9pPr>
          </a:lstStyle>
          <a:p/>
        </p:txBody>
      </p:sp>
      <p:sp>
        <p:nvSpPr>
          <p:cNvPr id="87" name="Google Shape;87;p15"/>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1"/>
                </a:solidFill>
              </a:defRPr>
            </a:lvl1pPr>
            <a:lvl2pPr lvl="1" algn="r">
              <a:lnSpc>
                <a:spcPct val="100000"/>
              </a:lnSpc>
              <a:spcAft>
                <a:spcPts val="0"/>
              </a:spcAft>
              <a:buNone/>
              <a:defRPr sz="1000">
                <a:solidFill>
                  <a:schemeClr val="dk1"/>
                </a:solidFill>
              </a:defRPr>
            </a:lvl2pPr>
            <a:lvl3pPr lvl="2" algn="r">
              <a:lnSpc>
                <a:spcPct val="100000"/>
              </a:lnSpc>
              <a:spcAft>
                <a:spcPts val="0"/>
              </a:spcAft>
              <a:buNone/>
              <a:defRPr sz="1000">
                <a:solidFill>
                  <a:schemeClr val="dk1"/>
                </a:solidFill>
              </a:defRPr>
            </a:lvl3pPr>
            <a:lvl4pPr lvl="3" algn="r">
              <a:lnSpc>
                <a:spcPct val="100000"/>
              </a:lnSpc>
              <a:spcAft>
                <a:spcPts val="0"/>
              </a:spcAft>
              <a:buNone/>
              <a:defRPr sz="1000">
                <a:solidFill>
                  <a:schemeClr val="dk1"/>
                </a:solidFill>
              </a:defRPr>
            </a:lvl4pPr>
            <a:lvl5pPr lvl="4" algn="r">
              <a:lnSpc>
                <a:spcPct val="100000"/>
              </a:lnSpc>
              <a:spcAft>
                <a:spcPts val="0"/>
              </a:spcAft>
              <a:buNone/>
              <a:defRPr sz="1000">
                <a:solidFill>
                  <a:schemeClr val="dk1"/>
                </a:solidFill>
              </a:defRPr>
            </a:lvl5pPr>
            <a:lvl6pPr lvl="5" algn="r">
              <a:lnSpc>
                <a:spcPct val="100000"/>
              </a:lnSpc>
              <a:spcAft>
                <a:spcPts val="0"/>
              </a:spcAft>
              <a:buNone/>
              <a:defRPr sz="1000">
                <a:solidFill>
                  <a:schemeClr val="dk1"/>
                </a:solidFill>
              </a:defRPr>
            </a:lvl6pPr>
            <a:lvl7pPr lvl="6" algn="r">
              <a:lnSpc>
                <a:spcPct val="100000"/>
              </a:lnSpc>
              <a:spcAft>
                <a:spcPts val="0"/>
              </a:spcAft>
              <a:buNone/>
              <a:defRPr sz="1000">
                <a:solidFill>
                  <a:schemeClr val="dk1"/>
                </a:solidFill>
              </a:defRPr>
            </a:lvl7pPr>
            <a:lvl8pPr lvl="7" algn="r">
              <a:lnSpc>
                <a:spcPct val="100000"/>
              </a:lnSpc>
              <a:spcAft>
                <a:spcPts val="0"/>
              </a:spcAft>
              <a:buNone/>
              <a:defRPr sz="1000">
                <a:solidFill>
                  <a:schemeClr val="dk1"/>
                </a:solidFill>
              </a:defRPr>
            </a:lvl8pPr>
            <a:lvl9pPr lvl="8" algn="r">
              <a:lnSpc>
                <a:spcPct val="100000"/>
              </a:lnSpc>
              <a:spcAft>
                <a:spcPts val="0"/>
              </a:spcAft>
              <a:buNone/>
              <a:defRPr sz="10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5">
    <p:bg>
      <p:bgPr>
        <a:solidFill>
          <a:srgbClr val="FFFFFF"/>
        </a:solidFill>
      </p:bgPr>
    </p:bg>
    <p:spTree>
      <p:nvGrpSpPr>
        <p:cNvPr id="88" name="Shape 88"/>
        <p:cNvGrpSpPr/>
        <p:nvPr/>
      </p:nvGrpSpPr>
      <p:grpSpPr>
        <a:xfrm>
          <a:off x="0" y="0"/>
          <a:ext cx="0" cy="0"/>
          <a:chOff x="0" y="0"/>
          <a:chExt cx="0" cy="0"/>
        </a:xfrm>
      </p:grpSpPr>
      <p:sp>
        <p:nvSpPr>
          <p:cNvPr id="89" name="Google Shape;89;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82600" y="282600"/>
            <a:ext cx="8578800" cy="45783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6"/>
          <p:cNvCxnSpPr/>
          <p:nvPr/>
        </p:nvCxnSpPr>
        <p:spPr>
          <a:xfrm>
            <a:off x="282600" y="4607275"/>
            <a:ext cx="423000" cy="0"/>
          </a:xfrm>
          <a:prstGeom prst="straightConnector1">
            <a:avLst/>
          </a:prstGeom>
          <a:noFill/>
          <a:ln cap="flat" cmpd="sng" w="19050">
            <a:solidFill>
              <a:schemeClr val="lt1"/>
            </a:solidFill>
            <a:prstDash val="solid"/>
            <a:round/>
            <a:headEnd len="sm" w="sm" type="none"/>
            <a:tailEnd len="sm" w="sm" type="none"/>
          </a:ln>
        </p:spPr>
      </p:cxnSp>
      <p:cxnSp>
        <p:nvCxnSpPr>
          <p:cNvPr id="93" name="Google Shape;93;p16"/>
          <p:cNvCxnSpPr/>
          <p:nvPr/>
        </p:nvCxnSpPr>
        <p:spPr>
          <a:xfrm>
            <a:off x="8438400" y="536225"/>
            <a:ext cx="423000" cy="0"/>
          </a:xfrm>
          <a:prstGeom prst="straightConnector1">
            <a:avLst/>
          </a:prstGeom>
          <a:noFill/>
          <a:ln cap="flat" cmpd="sng" w="19050">
            <a:solidFill>
              <a:schemeClr val="lt1"/>
            </a:solidFill>
            <a:prstDash val="solid"/>
            <a:round/>
            <a:headEnd len="sm" w="sm" type="none"/>
            <a:tailEnd len="sm" w="sm" type="none"/>
          </a:ln>
        </p:spPr>
      </p:cxnSp>
      <p:sp>
        <p:nvSpPr>
          <p:cNvPr id="94" name="Google Shape;94;p16"/>
          <p:cNvSpPr txBox="1"/>
          <p:nvPr>
            <p:ph type="title"/>
          </p:nvPr>
        </p:nvSpPr>
        <p:spPr>
          <a:xfrm>
            <a:off x="1960500" y="1897200"/>
            <a:ext cx="5223000" cy="980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None/>
              <a:defRPr b="1" sz="2400">
                <a:solidFill>
                  <a:schemeClr val="lt1"/>
                </a:solidFill>
              </a:defRPr>
            </a:lvl1pPr>
            <a:lvl2pPr lvl="1" algn="ctr">
              <a:lnSpc>
                <a:spcPct val="100000"/>
              </a:lnSpc>
              <a:spcBef>
                <a:spcPts val="0"/>
              </a:spcBef>
              <a:spcAft>
                <a:spcPts val="0"/>
              </a:spcAft>
              <a:buNone/>
              <a:defRPr b="1" sz="2400">
                <a:solidFill>
                  <a:schemeClr val="lt1"/>
                </a:solidFill>
              </a:defRPr>
            </a:lvl2pPr>
            <a:lvl3pPr lvl="2" algn="ctr">
              <a:lnSpc>
                <a:spcPct val="100000"/>
              </a:lnSpc>
              <a:spcBef>
                <a:spcPts val="0"/>
              </a:spcBef>
              <a:spcAft>
                <a:spcPts val="0"/>
              </a:spcAft>
              <a:buNone/>
              <a:defRPr b="1" sz="2400">
                <a:solidFill>
                  <a:schemeClr val="lt1"/>
                </a:solidFill>
              </a:defRPr>
            </a:lvl3pPr>
            <a:lvl4pPr lvl="3" algn="ctr">
              <a:lnSpc>
                <a:spcPct val="100000"/>
              </a:lnSpc>
              <a:spcBef>
                <a:spcPts val="0"/>
              </a:spcBef>
              <a:spcAft>
                <a:spcPts val="0"/>
              </a:spcAft>
              <a:buNone/>
              <a:defRPr b="1" sz="2400">
                <a:solidFill>
                  <a:schemeClr val="lt1"/>
                </a:solidFill>
              </a:defRPr>
            </a:lvl4pPr>
            <a:lvl5pPr lvl="4" algn="ctr">
              <a:lnSpc>
                <a:spcPct val="100000"/>
              </a:lnSpc>
              <a:spcBef>
                <a:spcPts val="0"/>
              </a:spcBef>
              <a:spcAft>
                <a:spcPts val="0"/>
              </a:spcAft>
              <a:buNone/>
              <a:defRPr b="1" sz="2400">
                <a:solidFill>
                  <a:schemeClr val="lt1"/>
                </a:solidFill>
              </a:defRPr>
            </a:lvl5pPr>
            <a:lvl6pPr lvl="5" algn="ctr">
              <a:lnSpc>
                <a:spcPct val="100000"/>
              </a:lnSpc>
              <a:spcBef>
                <a:spcPts val="0"/>
              </a:spcBef>
              <a:spcAft>
                <a:spcPts val="0"/>
              </a:spcAft>
              <a:buNone/>
              <a:defRPr b="1" sz="2400">
                <a:solidFill>
                  <a:schemeClr val="lt1"/>
                </a:solidFill>
              </a:defRPr>
            </a:lvl6pPr>
            <a:lvl7pPr lvl="6" algn="ctr">
              <a:lnSpc>
                <a:spcPct val="100000"/>
              </a:lnSpc>
              <a:spcBef>
                <a:spcPts val="0"/>
              </a:spcBef>
              <a:spcAft>
                <a:spcPts val="0"/>
              </a:spcAft>
              <a:buNone/>
              <a:defRPr b="1" sz="2400">
                <a:solidFill>
                  <a:schemeClr val="lt1"/>
                </a:solidFill>
              </a:defRPr>
            </a:lvl7pPr>
            <a:lvl8pPr lvl="7" algn="ctr">
              <a:lnSpc>
                <a:spcPct val="100000"/>
              </a:lnSpc>
              <a:spcBef>
                <a:spcPts val="0"/>
              </a:spcBef>
              <a:spcAft>
                <a:spcPts val="0"/>
              </a:spcAft>
              <a:buNone/>
              <a:defRPr b="1" sz="2400">
                <a:solidFill>
                  <a:schemeClr val="lt1"/>
                </a:solidFill>
              </a:defRPr>
            </a:lvl8pPr>
            <a:lvl9pPr lvl="8" algn="ctr">
              <a:lnSpc>
                <a:spcPct val="100000"/>
              </a:lnSpc>
              <a:spcBef>
                <a:spcPts val="0"/>
              </a:spcBef>
              <a:spcAft>
                <a:spcPts val="0"/>
              </a:spcAft>
              <a:buNone/>
              <a:defRPr b="1" sz="2400">
                <a:solidFill>
                  <a:schemeClr val="lt1"/>
                </a:solidFill>
              </a:defRPr>
            </a:lvl9pPr>
          </a:lstStyle>
          <a:p/>
        </p:txBody>
      </p:sp>
      <p:sp>
        <p:nvSpPr>
          <p:cNvPr id="95" name="Google Shape;95;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arxiv.org/pdf/1705.08086.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Transfer</a:t>
            </a:r>
            <a:endParaRPr/>
          </a:p>
        </p:txBody>
      </p:sp>
      <p:sp>
        <p:nvSpPr>
          <p:cNvPr id="101" name="Google Shape;101;p17"/>
          <p:cNvSpPr txBox="1"/>
          <p:nvPr>
            <p:ph idx="1" type="subTitle"/>
          </p:nvPr>
        </p:nvSpPr>
        <p:spPr>
          <a:xfrm>
            <a:off x="2394400" y="1597525"/>
            <a:ext cx="6403500" cy="30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Team Athenians</a:t>
            </a:r>
            <a:endParaRPr b="1" sz="2500"/>
          </a:p>
          <a:p>
            <a:pPr indent="0" lvl="0" marL="0" rtl="0" algn="l">
              <a:spcBef>
                <a:spcPts val="0"/>
              </a:spcBef>
              <a:spcAft>
                <a:spcPts val="0"/>
              </a:spcAft>
              <a:buNone/>
            </a:pPr>
            <a:r>
              <a:t/>
            </a:r>
            <a:endParaRPr/>
          </a:p>
          <a:p>
            <a:pPr indent="0" lvl="0" marL="0" rtl="0" algn="l">
              <a:spcBef>
                <a:spcPts val="0"/>
              </a:spcBef>
              <a:spcAft>
                <a:spcPts val="0"/>
              </a:spcAft>
              <a:buNone/>
            </a:pPr>
            <a:r>
              <a:rPr lang="en"/>
              <a:t>Pranav Kirsur: 2018101070</a:t>
            </a:r>
            <a:endParaRPr/>
          </a:p>
          <a:p>
            <a:pPr indent="0" lvl="0" marL="0" rtl="0" algn="l">
              <a:spcBef>
                <a:spcPts val="0"/>
              </a:spcBef>
              <a:spcAft>
                <a:spcPts val="0"/>
              </a:spcAft>
              <a:buNone/>
            </a:pPr>
            <a:r>
              <a:rPr lang="en"/>
              <a:t>Avani Gupta: 2019121004</a:t>
            </a:r>
            <a:endParaRPr/>
          </a:p>
          <a:p>
            <a:pPr indent="0" lvl="0" marL="0" rtl="0" algn="l">
              <a:spcBef>
                <a:spcPts val="0"/>
              </a:spcBef>
              <a:spcAft>
                <a:spcPts val="0"/>
              </a:spcAft>
              <a:buNone/>
            </a:pPr>
            <a:r>
              <a:rPr lang="en"/>
              <a:t>Pranav Tadimeti: 2018101055</a:t>
            </a:r>
            <a:endParaRPr/>
          </a:p>
          <a:p>
            <a:pPr indent="0" lvl="0" marL="0" rtl="0" algn="l">
              <a:spcBef>
                <a:spcPts val="0"/>
              </a:spcBef>
              <a:spcAft>
                <a:spcPts val="0"/>
              </a:spcAft>
              <a:buNone/>
            </a:pPr>
            <a:r>
              <a:rPr lang="en"/>
              <a:t>Nivedita Rufus: 2019702002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Mentor TA: </a:t>
            </a:r>
            <a:r>
              <a:rPr lang="en"/>
              <a:t>Gowri Lekshmy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606200" y="576375"/>
            <a:ext cx="8053800" cy="6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Multi-level coarse-to-fine stylization</a:t>
            </a:r>
            <a:endParaRPr>
              <a:solidFill>
                <a:schemeClr val="dk1"/>
              </a:solidFill>
            </a:endParaRPr>
          </a:p>
        </p:txBody>
      </p:sp>
      <p:sp>
        <p:nvSpPr>
          <p:cNvPr id="169" name="Google Shape;169;p26"/>
          <p:cNvSpPr txBox="1"/>
          <p:nvPr>
            <p:ph idx="1" type="body"/>
          </p:nvPr>
        </p:nvSpPr>
        <p:spPr>
          <a:xfrm>
            <a:off x="616650" y="1487154"/>
            <a:ext cx="7910700" cy="2811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Lato"/>
              <a:buChar char="●"/>
            </a:pPr>
            <a:r>
              <a:rPr lang="en" sz="1800"/>
              <a:t>Features of deeper layers capture more complicated local structures.</a:t>
            </a:r>
            <a:endParaRPr sz="1800"/>
          </a:p>
          <a:p>
            <a:pPr indent="-342900" lvl="0" marL="457200" rtl="0" algn="l">
              <a:lnSpc>
                <a:spcPct val="200000"/>
              </a:lnSpc>
              <a:spcBef>
                <a:spcPts val="0"/>
              </a:spcBef>
              <a:spcAft>
                <a:spcPts val="0"/>
              </a:spcAft>
              <a:buSzPts val="1800"/>
              <a:buFont typeface="Lato"/>
              <a:buChar char="●"/>
            </a:pPr>
            <a:r>
              <a:rPr lang="en" sz="1800"/>
              <a:t>Features of initial layer carry more low-level information.</a:t>
            </a:r>
            <a:endParaRPr sz="1800"/>
          </a:p>
          <a:p>
            <a:pPr indent="-342900" lvl="0" marL="457200" rtl="0" algn="l">
              <a:lnSpc>
                <a:spcPct val="115000"/>
              </a:lnSpc>
              <a:spcBef>
                <a:spcPts val="0"/>
              </a:spcBef>
              <a:spcAft>
                <a:spcPts val="0"/>
              </a:spcAft>
              <a:buSzPts val="1800"/>
              <a:buFont typeface="Lato"/>
              <a:buChar char="●"/>
            </a:pPr>
            <a:r>
              <a:rPr lang="en" sz="1800"/>
              <a:t>Apply WCT at latter layer to obtain coarse stylized image and consider it as new content image to further adjust features in initial layers.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591450" y="521900"/>
            <a:ext cx="7961100" cy="38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User Controls</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User can control scale, weight and spatial features of style.</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Scale can be controlled by varying size of input style image.</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Weight is controlled by the style weight α in the feed-forward passes</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Spatial control is provided via masks for specific regions and styles.</a:t>
            </a:r>
            <a:endParaRPr b="0" sz="1600">
              <a:latin typeface="Lato"/>
              <a:ea typeface="Lato"/>
              <a:cs typeface="Lato"/>
              <a:sym typeface="Lato"/>
            </a:endParaRPr>
          </a:p>
          <a:p>
            <a:pPr indent="0" lvl="0" marL="0" rtl="0" algn="l">
              <a:lnSpc>
                <a:spcPct val="115000"/>
              </a:lnSpc>
              <a:spcBef>
                <a:spcPts val="1200"/>
              </a:spcBef>
              <a:spcAft>
                <a:spcPts val="1200"/>
              </a:spcAft>
              <a:buNone/>
            </a:pPr>
            <a:r>
              <a:rPr b="0" lang="en" sz="1600">
                <a:latin typeface="Lato"/>
                <a:ea typeface="Lato"/>
                <a:cs typeface="Lato"/>
                <a:sym typeface="Lato"/>
              </a:rPr>
              <a:t>  </a:t>
            </a:r>
            <a:endParaRPr>
              <a:solidFill>
                <a:schemeClr val="dk1"/>
              </a:solidFill>
            </a:endParaRPr>
          </a:p>
        </p:txBody>
      </p:sp>
      <p:pic>
        <p:nvPicPr>
          <p:cNvPr id="175" name="Google Shape;175;p27"/>
          <p:cNvPicPr preferRelativeResize="0"/>
          <p:nvPr/>
        </p:nvPicPr>
        <p:blipFill rotWithShape="1">
          <a:blip r:embed="rId3">
            <a:alphaModFix/>
          </a:blip>
          <a:srcRect b="14133" l="9272" r="-4574" t="0"/>
          <a:stretch/>
        </p:blipFill>
        <p:spPr>
          <a:xfrm>
            <a:off x="749799" y="3267325"/>
            <a:ext cx="5627000" cy="1246925"/>
          </a:xfrm>
          <a:prstGeom prst="rect">
            <a:avLst/>
          </a:prstGeom>
          <a:noFill/>
          <a:ln>
            <a:noFill/>
          </a:ln>
        </p:spPr>
      </p:pic>
      <p:sp>
        <p:nvSpPr>
          <p:cNvPr id="176" name="Google Shape;176;p27"/>
          <p:cNvSpPr txBox="1"/>
          <p:nvPr/>
        </p:nvSpPr>
        <p:spPr>
          <a:xfrm>
            <a:off x="1042050" y="4514250"/>
            <a:ext cx="37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Spatial control</a:t>
            </a:r>
            <a:endParaRPr>
              <a:latin typeface="Lato"/>
              <a:ea typeface="Lato"/>
              <a:cs typeface="Lato"/>
              <a:sym typeface="Lato"/>
            </a:endParaRPr>
          </a:p>
        </p:txBody>
      </p:sp>
      <p:pic>
        <p:nvPicPr>
          <p:cNvPr id="177" name="Google Shape;177;p27"/>
          <p:cNvPicPr preferRelativeResize="0"/>
          <p:nvPr/>
        </p:nvPicPr>
        <p:blipFill>
          <a:blip r:embed="rId4">
            <a:alphaModFix/>
          </a:blip>
          <a:stretch>
            <a:fillRect/>
          </a:stretch>
        </p:blipFill>
        <p:spPr>
          <a:xfrm>
            <a:off x="749800" y="2230600"/>
            <a:ext cx="5291101" cy="112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509150" y="1680550"/>
            <a:ext cx="6125700" cy="150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Timeline</a:t>
            </a:r>
            <a:endParaRPr sz="4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descr="Background pointer shape in timeline graphic" id="187" name="Google Shape;187;p29"/>
          <p:cNvSpPr/>
          <p:nvPr/>
        </p:nvSpPr>
        <p:spPr>
          <a:xfrm>
            <a:off x="188574" y="2727110"/>
            <a:ext cx="1622400" cy="6000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9"/>
          <p:cNvSpPr txBox="1"/>
          <p:nvPr>
            <p:ph idx="4294967295" type="body"/>
          </p:nvPr>
        </p:nvSpPr>
        <p:spPr>
          <a:xfrm>
            <a:off x="191923" y="2837808"/>
            <a:ext cx="1261500" cy="378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Week 1</a:t>
            </a:r>
            <a:endParaRPr b="1" sz="1600">
              <a:solidFill>
                <a:schemeClr val="lt1"/>
              </a:solidFill>
            </a:endParaRPr>
          </a:p>
        </p:txBody>
      </p:sp>
      <p:grpSp>
        <p:nvGrpSpPr>
          <p:cNvPr id="189" name="Google Shape;189;p29"/>
          <p:cNvGrpSpPr/>
          <p:nvPr/>
        </p:nvGrpSpPr>
        <p:grpSpPr>
          <a:xfrm>
            <a:off x="733170" y="2253138"/>
            <a:ext cx="172387" cy="477715"/>
            <a:chOff x="777447" y="1610215"/>
            <a:chExt cx="198900" cy="593656"/>
          </a:xfrm>
        </p:grpSpPr>
        <p:cxnSp>
          <p:nvCxnSpPr>
            <p:cNvPr id="190" name="Google Shape;190;p2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1" name="Google Shape;191;p2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9"/>
          <p:cNvSpPr txBox="1"/>
          <p:nvPr>
            <p:ph idx="4294967295" type="body"/>
          </p:nvPr>
        </p:nvSpPr>
        <p:spPr>
          <a:xfrm>
            <a:off x="251725" y="1358800"/>
            <a:ext cx="2140500" cy="9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Single Level Stylization </a:t>
            </a:r>
            <a:r>
              <a:rPr lang="en" sz="1600"/>
              <a:t>(Decoder)</a:t>
            </a:r>
            <a:endParaRPr sz="1600"/>
          </a:p>
        </p:txBody>
      </p:sp>
      <p:sp>
        <p:nvSpPr>
          <p:cNvPr descr="Background pointer shape in timeline graphic" id="193" name="Google Shape;193;p29"/>
          <p:cNvSpPr/>
          <p:nvPr/>
        </p:nvSpPr>
        <p:spPr>
          <a:xfrm>
            <a:off x="1467757" y="2727110"/>
            <a:ext cx="1777500" cy="600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29"/>
          <p:cNvSpPr txBox="1"/>
          <p:nvPr>
            <p:ph idx="4294967295" type="body"/>
          </p:nvPr>
        </p:nvSpPr>
        <p:spPr>
          <a:xfrm>
            <a:off x="1735759" y="2837808"/>
            <a:ext cx="1140000" cy="378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b="1" lang="en" sz="1600">
                <a:solidFill>
                  <a:schemeClr val="lt1"/>
                </a:solidFill>
              </a:rPr>
              <a:t>Week 2</a:t>
            </a:r>
            <a:endParaRPr b="1" sz="1600">
              <a:solidFill>
                <a:schemeClr val="lt1"/>
              </a:solidFill>
            </a:endParaRPr>
          </a:p>
        </p:txBody>
      </p:sp>
      <p:grpSp>
        <p:nvGrpSpPr>
          <p:cNvPr id="195" name="Google Shape;195;p29"/>
          <p:cNvGrpSpPr/>
          <p:nvPr/>
        </p:nvGrpSpPr>
        <p:grpSpPr>
          <a:xfrm>
            <a:off x="2219844" y="3322377"/>
            <a:ext cx="172387" cy="477715"/>
            <a:chOff x="2223534" y="2938958"/>
            <a:chExt cx="198900" cy="593656"/>
          </a:xfrm>
        </p:grpSpPr>
        <p:cxnSp>
          <p:nvCxnSpPr>
            <p:cNvPr id="196" name="Google Shape;196;p2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7" name="Google Shape;197;p29"/>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9"/>
          <p:cNvSpPr txBox="1"/>
          <p:nvPr>
            <p:ph idx="4294967295" type="body"/>
          </p:nvPr>
        </p:nvSpPr>
        <p:spPr>
          <a:xfrm>
            <a:off x="1658502" y="3966092"/>
            <a:ext cx="1943700" cy="7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t>Whitening and Coloring Transforms</a:t>
            </a:r>
            <a:endParaRPr sz="1600"/>
          </a:p>
          <a:p>
            <a:pPr indent="0" lvl="0" marL="0" rtl="0" algn="l">
              <a:spcBef>
                <a:spcPts val="1600"/>
              </a:spcBef>
              <a:spcAft>
                <a:spcPts val="1600"/>
              </a:spcAft>
              <a:buClr>
                <a:schemeClr val="dk2"/>
              </a:buClr>
              <a:buSzPts val="1100"/>
              <a:buFont typeface="Arial"/>
              <a:buNone/>
            </a:pPr>
            <a:r>
              <a:t/>
            </a:r>
            <a:endParaRPr sz="1600"/>
          </a:p>
        </p:txBody>
      </p:sp>
      <p:sp>
        <p:nvSpPr>
          <p:cNvPr descr="Background pointer shape in timeline graphic" id="199" name="Google Shape;199;p29"/>
          <p:cNvSpPr/>
          <p:nvPr/>
        </p:nvSpPr>
        <p:spPr>
          <a:xfrm>
            <a:off x="2901884" y="2727110"/>
            <a:ext cx="1777500" cy="600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0" name="Google Shape;200;p29"/>
          <p:cNvSpPr txBox="1"/>
          <p:nvPr>
            <p:ph idx="4294967295" type="body"/>
          </p:nvPr>
        </p:nvSpPr>
        <p:spPr>
          <a:xfrm>
            <a:off x="3158204" y="2837808"/>
            <a:ext cx="1140000" cy="378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b="1" lang="en" sz="1600">
                <a:solidFill>
                  <a:schemeClr val="lt1"/>
                </a:solidFill>
              </a:rPr>
              <a:t>Week 3</a:t>
            </a:r>
            <a:endParaRPr b="1" sz="1600">
              <a:solidFill>
                <a:schemeClr val="lt1"/>
              </a:solidFill>
            </a:endParaRPr>
          </a:p>
          <a:p>
            <a:pPr indent="0" lvl="0" marL="0" rtl="0" algn="ctr">
              <a:lnSpc>
                <a:spcPct val="100000"/>
              </a:lnSpc>
              <a:spcBef>
                <a:spcPts val="0"/>
              </a:spcBef>
              <a:spcAft>
                <a:spcPts val="0"/>
              </a:spcAft>
              <a:buClr>
                <a:schemeClr val="dk2"/>
              </a:buClr>
              <a:buSzPts val="1100"/>
              <a:buFont typeface="Arial"/>
              <a:buNone/>
            </a:pPr>
            <a:r>
              <a:rPr b="1" lang="en" sz="1600">
                <a:solidFill>
                  <a:schemeClr val="lt1"/>
                </a:solidFill>
              </a:rPr>
              <a:t>(Mid-eval)</a:t>
            </a:r>
            <a:endParaRPr b="1" sz="1600">
              <a:solidFill>
                <a:schemeClr val="lt1"/>
              </a:solidFill>
            </a:endParaRPr>
          </a:p>
        </p:txBody>
      </p:sp>
      <p:grpSp>
        <p:nvGrpSpPr>
          <p:cNvPr id="201" name="Google Shape;201;p29"/>
          <p:cNvGrpSpPr/>
          <p:nvPr/>
        </p:nvGrpSpPr>
        <p:grpSpPr>
          <a:xfrm>
            <a:off x="3636829" y="2253138"/>
            <a:ext cx="172387" cy="477715"/>
            <a:chOff x="3918084" y="1610215"/>
            <a:chExt cx="198900" cy="593656"/>
          </a:xfrm>
        </p:grpSpPr>
        <p:cxnSp>
          <p:nvCxnSpPr>
            <p:cNvPr id="202" name="Google Shape;202;p2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3" name="Google Shape;203;p2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9"/>
          <p:cNvSpPr txBox="1"/>
          <p:nvPr>
            <p:ph idx="4294967295" type="body"/>
          </p:nvPr>
        </p:nvSpPr>
        <p:spPr>
          <a:xfrm>
            <a:off x="2756353" y="1358800"/>
            <a:ext cx="1943700" cy="7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600"/>
              <a:t>Fine-tuning Single Level Stylization</a:t>
            </a:r>
            <a:endParaRPr sz="1600"/>
          </a:p>
          <a:p>
            <a:pPr indent="0" lvl="0" marL="0" rtl="0" algn="l">
              <a:spcBef>
                <a:spcPts val="1600"/>
              </a:spcBef>
              <a:spcAft>
                <a:spcPts val="1600"/>
              </a:spcAft>
              <a:buNone/>
            </a:pPr>
            <a:r>
              <a:t/>
            </a:r>
            <a:endParaRPr sz="1600"/>
          </a:p>
        </p:txBody>
      </p:sp>
      <p:sp>
        <p:nvSpPr>
          <p:cNvPr descr="Background pointer shape in timeline graphic" id="205" name="Google Shape;205;p29"/>
          <p:cNvSpPr/>
          <p:nvPr/>
        </p:nvSpPr>
        <p:spPr>
          <a:xfrm>
            <a:off x="4336012" y="2727110"/>
            <a:ext cx="1777500" cy="600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6" name="Google Shape;206;p29"/>
          <p:cNvSpPr txBox="1"/>
          <p:nvPr>
            <p:ph idx="4294967295" type="body"/>
          </p:nvPr>
        </p:nvSpPr>
        <p:spPr>
          <a:xfrm>
            <a:off x="4587154" y="2837808"/>
            <a:ext cx="1140000" cy="378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b="1" lang="en" sz="1600">
                <a:solidFill>
                  <a:schemeClr val="lt1"/>
                </a:solidFill>
              </a:rPr>
              <a:t>Week 4</a:t>
            </a:r>
            <a:endParaRPr b="1" sz="1600">
              <a:solidFill>
                <a:schemeClr val="lt1"/>
              </a:solidFill>
            </a:endParaRPr>
          </a:p>
        </p:txBody>
      </p:sp>
      <p:grpSp>
        <p:nvGrpSpPr>
          <p:cNvPr id="207" name="Google Shape;207;p29"/>
          <p:cNvGrpSpPr/>
          <p:nvPr/>
        </p:nvGrpSpPr>
        <p:grpSpPr>
          <a:xfrm>
            <a:off x="5069984" y="3322377"/>
            <a:ext cx="172387" cy="477715"/>
            <a:chOff x="5958946" y="2938958"/>
            <a:chExt cx="198900" cy="593656"/>
          </a:xfrm>
        </p:grpSpPr>
        <p:cxnSp>
          <p:nvCxnSpPr>
            <p:cNvPr id="208" name="Google Shape;208;p2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09" name="Google Shape;209;p2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9"/>
          <p:cNvSpPr txBox="1"/>
          <p:nvPr>
            <p:ph idx="4294967295" type="body"/>
          </p:nvPr>
        </p:nvSpPr>
        <p:spPr>
          <a:xfrm>
            <a:off x="4571995" y="3906067"/>
            <a:ext cx="1943700" cy="72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Multi-level stylization</a:t>
            </a:r>
            <a:endParaRPr sz="1600"/>
          </a:p>
        </p:txBody>
      </p:sp>
      <p:sp>
        <p:nvSpPr>
          <p:cNvPr descr="Background pointer shape in timeline graphic" id="211" name="Google Shape;211;p29"/>
          <p:cNvSpPr/>
          <p:nvPr/>
        </p:nvSpPr>
        <p:spPr>
          <a:xfrm>
            <a:off x="5770140" y="2727110"/>
            <a:ext cx="1777500" cy="600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2" name="Google Shape;212;p29"/>
          <p:cNvSpPr txBox="1"/>
          <p:nvPr>
            <p:ph idx="4294967295" type="body"/>
          </p:nvPr>
        </p:nvSpPr>
        <p:spPr>
          <a:xfrm>
            <a:off x="6055852" y="2837808"/>
            <a:ext cx="1140000" cy="378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b="1" lang="en" sz="1600">
                <a:solidFill>
                  <a:schemeClr val="lt1"/>
                </a:solidFill>
              </a:rPr>
              <a:t>Week 5</a:t>
            </a:r>
            <a:endParaRPr b="1" sz="1600">
              <a:solidFill>
                <a:schemeClr val="lt1"/>
              </a:solidFill>
            </a:endParaRPr>
          </a:p>
        </p:txBody>
      </p:sp>
      <p:grpSp>
        <p:nvGrpSpPr>
          <p:cNvPr id="213" name="Google Shape;213;p29"/>
          <p:cNvGrpSpPr/>
          <p:nvPr/>
        </p:nvGrpSpPr>
        <p:grpSpPr>
          <a:xfrm>
            <a:off x="6540115" y="2253138"/>
            <a:ext cx="172387" cy="477715"/>
            <a:chOff x="3918084" y="1610215"/>
            <a:chExt cx="198900" cy="593656"/>
          </a:xfrm>
        </p:grpSpPr>
        <p:cxnSp>
          <p:nvCxnSpPr>
            <p:cNvPr id="214" name="Google Shape;214;p2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5" name="Google Shape;215;p2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9"/>
          <p:cNvSpPr txBox="1"/>
          <p:nvPr>
            <p:ph idx="4294967295" type="body"/>
          </p:nvPr>
        </p:nvSpPr>
        <p:spPr>
          <a:xfrm>
            <a:off x="5609876" y="1358800"/>
            <a:ext cx="2278500" cy="72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Fine-tune Multi-level Stylization</a:t>
            </a:r>
            <a:endParaRPr sz="1600"/>
          </a:p>
        </p:txBody>
      </p:sp>
      <p:sp>
        <p:nvSpPr>
          <p:cNvPr descr="Background pointer shape in timeline graphic" id="217" name="Google Shape;217;p29"/>
          <p:cNvSpPr/>
          <p:nvPr/>
        </p:nvSpPr>
        <p:spPr>
          <a:xfrm>
            <a:off x="7217940" y="2727110"/>
            <a:ext cx="1777500" cy="6000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8" name="Google Shape;218;p29"/>
          <p:cNvSpPr txBox="1"/>
          <p:nvPr>
            <p:ph idx="4294967295" type="body"/>
          </p:nvPr>
        </p:nvSpPr>
        <p:spPr>
          <a:xfrm>
            <a:off x="7503652" y="2837808"/>
            <a:ext cx="1140000" cy="378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1100"/>
              <a:buFont typeface="Arial"/>
              <a:buNone/>
            </a:pPr>
            <a:r>
              <a:rPr b="1" lang="en" sz="1600">
                <a:solidFill>
                  <a:schemeClr val="lt1"/>
                </a:solidFill>
              </a:rPr>
              <a:t>Week 6</a:t>
            </a:r>
            <a:endParaRPr b="1" sz="1600">
              <a:solidFill>
                <a:schemeClr val="lt1"/>
              </a:solidFill>
            </a:endParaRPr>
          </a:p>
        </p:txBody>
      </p:sp>
      <p:grpSp>
        <p:nvGrpSpPr>
          <p:cNvPr id="219" name="Google Shape;219;p29"/>
          <p:cNvGrpSpPr/>
          <p:nvPr/>
        </p:nvGrpSpPr>
        <p:grpSpPr>
          <a:xfrm>
            <a:off x="7965584" y="3322377"/>
            <a:ext cx="172387" cy="477715"/>
            <a:chOff x="5958946" y="2938958"/>
            <a:chExt cx="198900" cy="593656"/>
          </a:xfrm>
        </p:grpSpPr>
        <p:cxnSp>
          <p:nvCxnSpPr>
            <p:cNvPr id="220" name="Google Shape;220;p2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1" name="Google Shape;221;p2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29"/>
          <p:cNvSpPr txBox="1"/>
          <p:nvPr>
            <p:ph idx="4294967295" type="body"/>
          </p:nvPr>
        </p:nvSpPr>
        <p:spPr>
          <a:xfrm>
            <a:off x="7363500" y="3782375"/>
            <a:ext cx="1622400" cy="94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User-controls Final pipeline Testing</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 evaluation deliverables</a:t>
            </a:r>
            <a:endParaRPr/>
          </a:p>
        </p:txBody>
      </p:sp>
      <p:sp>
        <p:nvSpPr>
          <p:cNvPr id="228" name="Google Shape;228;p30"/>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Task</a:t>
            </a:r>
            <a:r>
              <a:rPr b="1" lang="en"/>
              <a:t> 1</a:t>
            </a:r>
            <a:endParaRPr b="1"/>
          </a:p>
          <a:p>
            <a:pPr indent="0" lvl="0" marL="0" rtl="0" algn="l">
              <a:spcBef>
                <a:spcPts val="1600"/>
              </a:spcBef>
              <a:spcAft>
                <a:spcPts val="0"/>
              </a:spcAft>
              <a:buNone/>
            </a:pPr>
            <a:r>
              <a:rPr lang="en"/>
              <a:t>Single Level Stylization (Decoder)</a:t>
            </a:r>
            <a:endParaRPr/>
          </a:p>
          <a:p>
            <a:pPr indent="0" lvl="0" marL="0" rtl="0" algn="l">
              <a:spcBef>
                <a:spcPts val="1600"/>
              </a:spcBef>
              <a:spcAft>
                <a:spcPts val="0"/>
              </a:spcAft>
              <a:buNone/>
            </a:pPr>
            <a:r>
              <a:rPr b="1" lang="en"/>
              <a:t>Task</a:t>
            </a:r>
            <a:r>
              <a:rPr b="1" lang="en"/>
              <a:t> 2</a:t>
            </a:r>
            <a:endParaRPr b="1"/>
          </a:p>
          <a:p>
            <a:pPr indent="0" lvl="0" marL="0" rtl="0" algn="l">
              <a:spcBef>
                <a:spcPts val="1600"/>
              </a:spcBef>
              <a:spcAft>
                <a:spcPts val="0"/>
              </a:spcAft>
              <a:buNone/>
            </a:pPr>
            <a:r>
              <a:rPr lang="en"/>
              <a:t>Whitening and Coloring Transforms</a:t>
            </a:r>
            <a:endParaRPr/>
          </a:p>
          <a:p>
            <a:pPr indent="0" lvl="0" marL="0" rtl="0" algn="l">
              <a:spcBef>
                <a:spcPts val="1600"/>
              </a:spcBef>
              <a:spcAft>
                <a:spcPts val="0"/>
              </a:spcAft>
              <a:buNone/>
            </a:pPr>
            <a:r>
              <a:rPr b="1" lang="en"/>
              <a:t>Task</a:t>
            </a:r>
            <a:r>
              <a:rPr b="1" lang="en"/>
              <a:t> 3</a:t>
            </a:r>
            <a:endParaRPr b="1"/>
          </a:p>
          <a:p>
            <a:pPr indent="0" lvl="0" marL="0" rtl="0" algn="l">
              <a:spcBef>
                <a:spcPts val="1600"/>
              </a:spcBef>
              <a:spcAft>
                <a:spcPts val="0"/>
              </a:spcAft>
              <a:buNone/>
            </a:pPr>
            <a:r>
              <a:rPr lang="en"/>
              <a:t>Fine-tuning Single Level Stylization</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363750" y="554850"/>
            <a:ext cx="3855900" cy="40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Frameworks and Libraries</a:t>
            </a:r>
            <a:endParaRPr/>
          </a:p>
        </p:txBody>
      </p:sp>
      <p:sp>
        <p:nvSpPr>
          <p:cNvPr id="234" name="Google Shape;234;p31"/>
          <p:cNvSpPr txBox="1"/>
          <p:nvPr>
            <p:ph idx="1" type="body"/>
          </p:nvPr>
        </p:nvSpPr>
        <p:spPr>
          <a:xfrm>
            <a:off x="4947374" y="554850"/>
            <a:ext cx="3855900" cy="40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1600"/>
              </a:spcBef>
              <a:spcAft>
                <a:spcPts val="0"/>
              </a:spcAft>
              <a:buSzPts val="1600"/>
              <a:buChar char="●"/>
            </a:pPr>
            <a:r>
              <a:rPr lang="en"/>
              <a:t>Python (Pytorch/Tensorflow, Keras)</a:t>
            </a:r>
            <a:endParaRPr/>
          </a:p>
          <a:p>
            <a:pPr indent="-330200" lvl="0" marL="457200" rtl="0" algn="l">
              <a:spcBef>
                <a:spcPts val="0"/>
              </a:spcBef>
              <a:spcAft>
                <a:spcPts val="0"/>
              </a:spcAft>
              <a:buSzPts val="1600"/>
              <a:buChar char="●"/>
            </a:pPr>
            <a:r>
              <a:rPr lang="en"/>
              <a:t>OpenCV</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2140800" y="1630500"/>
            <a:ext cx="4862400" cy="18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107" name="Google Shape;107;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Objectives</a:t>
            </a:r>
            <a:endParaRPr b="1"/>
          </a:p>
          <a:p>
            <a:pPr indent="-323850" lvl="0" marL="457200" rtl="0" algn="l">
              <a:spcBef>
                <a:spcPts val="0"/>
              </a:spcBef>
              <a:spcAft>
                <a:spcPts val="0"/>
              </a:spcAft>
              <a:buSzPts val="1500"/>
              <a:buChar char="●"/>
            </a:pPr>
            <a:r>
              <a:rPr lang="en" sz="1500"/>
              <a:t>Transfer any arbitrary visual styles to content images (Style Transfer)</a:t>
            </a:r>
            <a:endParaRPr sz="1500"/>
          </a:p>
          <a:p>
            <a:pPr indent="-323850" lvl="0" marL="457200" rtl="0" algn="l">
              <a:spcBef>
                <a:spcPts val="0"/>
              </a:spcBef>
              <a:spcAft>
                <a:spcPts val="0"/>
              </a:spcAft>
              <a:buSzPts val="1500"/>
              <a:buChar char="●"/>
            </a:pPr>
            <a:r>
              <a:rPr lang="en" sz="1500"/>
              <a:t>Allow user control on the amount of stylization.</a:t>
            </a:r>
            <a:endParaRPr sz="1500"/>
          </a:p>
          <a:p>
            <a:pPr indent="0" lvl="0" marL="0" rtl="0" algn="l">
              <a:spcBef>
                <a:spcPts val="1600"/>
              </a:spcBef>
              <a:spcAft>
                <a:spcPts val="0"/>
              </a:spcAft>
              <a:buNone/>
            </a:pPr>
            <a:r>
              <a:rPr b="1" lang="en"/>
              <a:t>Challenges</a:t>
            </a:r>
            <a:endParaRPr b="1"/>
          </a:p>
          <a:p>
            <a:pPr indent="0" lvl="0" marL="0" rtl="0" algn="l">
              <a:spcBef>
                <a:spcPts val="0"/>
              </a:spcBef>
              <a:spcAft>
                <a:spcPts val="1600"/>
              </a:spcAft>
              <a:buNone/>
            </a:pPr>
            <a:r>
              <a:rPr lang="en" sz="1500"/>
              <a:t>Preserving the actual content of the image, efficiency, quality of the output images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65500" y="1397350"/>
            <a:ext cx="4045200" cy="302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Universal Style Transfer via Feature Transforms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3" name="Google Shape;113;p19"/>
          <p:cNvSpPr txBox="1"/>
          <p:nvPr>
            <p:ph idx="1" type="subTitle"/>
          </p:nvPr>
        </p:nvSpPr>
        <p:spPr>
          <a:xfrm>
            <a:off x="265500" y="3493553"/>
            <a:ext cx="4045200" cy="135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222222"/>
                </a:solidFill>
                <a:highlight>
                  <a:srgbClr val="FFFFFF"/>
                </a:highlight>
              </a:rPr>
              <a:t>Li, Y., Fang, C., Yang, J., Wang, Z., Lu, X., &amp; Yang, M. H. (2017). </a:t>
            </a:r>
            <a:endParaRPr sz="1800">
              <a:solidFill>
                <a:srgbClr val="222222"/>
              </a:solidFill>
              <a:highlight>
                <a:srgbClr val="FFFFFF"/>
              </a:highlight>
            </a:endParaRPr>
          </a:p>
          <a:p>
            <a:pPr indent="0" lvl="0" marL="0" rtl="0" algn="l">
              <a:lnSpc>
                <a:spcPct val="115000"/>
              </a:lnSpc>
              <a:spcBef>
                <a:spcPts val="1600"/>
              </a:spcBef>
              <a:spcAft>
                <a:spcPts val="0"/>
              </a:spcAft>
              <a:buNone/>
            </a:pPr>
            <a:r>
              <a:rPr i="1" lang="en" sz="1800" u="sng">
                <a:solidFill>
                  <a:schemeClr val="hlink"/>
                </a:solidFill>
                <a:highlight>
                  <a:srgbClr val="FFFFFF"/>
                </a:highlight>
                <a:hlinkClick r:id="rId3"/>
              </a:rPr>
              <a:t>arXiv preprint arXiv:1705.08086</a:t>
            </a:r>
            <a:r>
              <a:rPr lang="en" sz="1800">
                <a:solidFill>
                  <a:srgbClr val="222222"/>
                </a:solidFill>
                <a:highlight>
                  <a:srgbClr val="FFFFFF"/>
                </a:highlight>
              </a:rPr>
              <a:t>.</a:t>
            </a:r>
            <a:endParaRPr sz="1800">
              <a:solidFill>
                <a:schemeClr val="lt1"/>
              </a:solidFill>
            </a:endParaRPr>
          </a:p>
          <a:p>
            <a:pPr indent="0" lvl="0" marL="0" rtl="0" algn="l">
              <a:lnSpc>
                <a:spcPct val="115000"/>
              </a:lnSpc>
              <a:spcBef>
                <a:spcPts val="1600"/>
              </a:spcBef>
              <a:spcAft>
                <a:spcPts val="1600"/>
              </a:spcAft>
              <a:buClr>
                <a:schemeClr val="dk2"/>
              </a:buClr>
              <a:buSzPts val="1100"/>
              <a:buFont typeface="Arial"/>
              <a:buNone/>
            </a:pPr>
            <a:r>
              <a:t/>
            </a:r>
            <a:endParaRPr sz="1800">
              <a:solidFill>
                <a:srgbClr val="222222"/>
              </a:solidFill>
              <a:highlight>
                <a:srgbClr val="FFFFFF"/>
              </a:highlight>
            </a:endParaRPr>
          </a:p>
        </p:txBody>
      </p:sp>
      <p:sp>
        <p:nvSpPr>
          <p:cNvPr id="114" name="Google Shape;114;p19"/>
          <p:cNvSpPr txBox="1"/>
          <p:nvPr>
            <p:ph idx="2" type="body"/>
          </p:nvPr>
        </p:nvSpPr>
        <p:spPr>
          <a:xfrm>
            <a:off x="4939500" y="724200"/>
            <a:ext cx="4045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paper Universal Style Transfer via Feature Transforms applies feature transforms like whitening and coloring which are further embedded to an image reconstruction network in order to perform style transfer on images.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735425" y="1255988"/>
            <a:ext cx="2152074" cy="2138087"/>
          </a:xfrm>
          <a:prstGeom prst="rect">
            <a:avLst/>
          </a:prstGeom>
          <a:noFill/>
          <a:ln>
            <a:noFill/>
          </a:ln>
        </p:spPr>
      </p:pic>
      <p:pic>
        <p:nvPicPr>
          <p:cNvPr id="120" name="Google Shape;120;p20"/>
          <p:cNvPicPr preferRelativeResize="0"/>
          <p:nvPr/>
        </p:nvPicPr>
        <p:blipFill>
          <a:blip r:embed="rId4">
            <a:alphaModFix/>
          </a:blip>
          <a:stretch>
            <a:fillRect/>
          </a:stretch>
        </p:blipFill>
        <p:spPr>
          <a:xfrm>
            <a:off x="3413475" y="1257225"/>
            <a:ext cx="2152075" cy="2135615"/>
          </a:xfrm>
          <a:prstGeom prst="rect">
            <a:avLst/>
          </a:prstGeom>
          <a:noFill/>
          <a:ln>
            <a:noFill/>
          </a:ln>
        </p:spPr>
      </p:pic>
      <p:pic>
        <p:nvPicPr>
          <p:cNvPr id="121" name="Google Shape;121;p20"/>
          <p:cNvPicPr preferRelativeResize="0"/>
          <p:nvPr/>
        </p:nvPicPr>
        <p:blipFill>
          <a:blip r:embed="rId5">
            <a:alphaModFix/>
          </a:blip>
          <a:stretch>
            <a:fillRect/>
          </a:stretch>
        </p:blipFill>
        <p:spPr>
          <a:xfrm>
            <a:off x="6091525" y="1231913"/>
            <a:ext cx="2152075" cy="2186240"/>
          </a:xfrm>
          <a:prstGeom prst="rect">
            <a:avLst/>
          </a:prstGeom>
          <a:noFill/>
          <a:ln>
            <a:noFill/>
          </a:ln>
        </p:spPr>
      </p:pic>
      <p:sp>
        <p:nvSpPr>
          <p:cNvPr id="122" name="Google Shape;122;p20"/>
          <p:cNvSpPr txBox="1"/>
          <p:nvPr/>
        </p:nvSpPr>
        <p:spPr>
          <a:xfrm>
            <a:off x="904263" y="3657600"/>
            <a:ext cx="18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Content</a:t>
            </a:r>
            <a:endParaRPr>
              <a:latin typeface="Lato"/>
              <a:ea typeface="Lato"/>
              <a:cs typeface="Lato"/>
              <a:sym typeface="Lato"/>
            </a:endParaRPr>
          </a:p>
        </p:txBody>
      </p:sp>
      <p:sp>
        <p:nvSpPr>
          <p:cNvPr id="123" name="Google Shape;123;p20"/>
          <p:cNvSpPr txBox="1"/>
          <p:nvPr/>
        </p:nvSpPr>
        <p:spPr>
          <a:xfrm>
            <a:off x="4126638" y="3657600"/>
            <a:ext cx="89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Style</a:t>
            </a:r>
            <a:endParaRPr>
              <a:latin typeface="Lato"/>
              <a:ea typeface="Lato"/>
              <a:cs typeface="Lato"/>
              <a:sym typeface="Lato"/>
            </a:endParaRPr>
          </a:p>
        </p:txBody>
      </p:sp>
      <p:sp>
        <p:nvSpPr>
          <p:cNvPr id="124" name="Google Shape;124;p20"/>
          <p:cNvSpPr txBox="1"/>
          <p:nvPr/>
        </p:nvSpPr>
        <p:spPr>
          <a:xfrm>
            <a:off x="6260363" y="3657600"/>
            <a:ext cx="181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Resultant image</a:t>
            </a:r>
            <a:endParaRPr>
              <a:latin typeface="Lato"/>
              <a:ea typeface="Lato"/>
              <a:cs typeface="Lato"/>
              <a:sym typeface="Lato"/>
            </a:endParaRPr>
          </a:p>
        </p:txBody>
      </p:sp>
      <p:sp>
        <p:nvSpPr>
          <p:cNvPr id="125" name="Google Shape;125;p20"/>
          <p:cNvSpPr txBox="1"/>
          <p:nvPr/>
        </p:nvSpPr>
        <p:spPr>
          <a:xfrm>
            <a:off x="602400" y="432475"/>
            <a:ext cx="369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aleway"/>
                <a:ea typeface="Raleway"/>
                <a:cs typeface="Raleway"/>
                <a:sym typeface="Raleway"/>
              </a:rPr>
              <a:t>Goal</a:t>
            </a:r>
            <a:endParaRPr b="1" sz="36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608525" y="5816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Methodology</a:t>
            </a:r>
            <a:endParaRPr>
              <a:solidFill>
                <a:schemeClr val="dk1"/>
              </a:solidFill>
            </a:endParaRPr>
          </a:p>
        </p:txBody>
      </p:sp>
      <p:sp>
        <p:nvSpPr>
          <p:cNvPr id="131" name="Google Shape;131;p21"/>
          <p:cNvSpPr txBox="1"/>
          <p:nvPr>
            <p:ph idx="1" type="body"/>
          </p:nvPr>
        </p:nvSpPr>
        <p:spPr>
          <a:xfrm>
            <a:off x="608525" y="990475"/>
            <a:ext cx="7435500" cy="3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200"/>
              </a:spcBef>
              <a:spcAft>
                <a:spcPts val="0"/>
              </a:spcAft>
              <a:buSzPts val="1600"/>
              <a:buChar char="●"/>
            </a:pPr>
            <a:r>
              <a:rPr lang="en" sz="1600"/>
              <a:t>The paper proposes to use </a:t>
            </a:r>
            <a:r>
              <a:rPr b="1" lang="en" sz="1600"/>
              <a:t>feature transforms</a:t>
            </a:r>
            <a:r>
              <a:rPr lang="en" sz="1600"/>
              <a:t>: </a:t>
            </a:r>
            <a:r>
              <a:rPr lang="en" sz="1600"/>
              <a:t>whitening and coloring to directly match content feature statistics to those of a style image.</a:t>
            </a:r>
            <a:endParaRPr sz="1600"/>
          </a:p>
          <a:p>
            <a:pPr indent="-330200" lvl="0" marL="457200" rtl="0" algn="l">
              <a:spcBef>
                <a:spcPts val="0"/>
              </a:spcBef>
              <a:spcAft>
                <a:spcPts val="0"/>
              </a:spcAft>
              <a:buSzPts val="1600"/>
              <a:buChar char="●"/>
            </a:pPr>
            <a:r>
              <a:rPr lang="en" sz="1600"/>
              <a:t>The feature transforms are coupled with a pre-trained general encoder-decoder network, so that the transfer is done via feed-forward operations.</a:t>
            </a:r>
            <a:endParaRPr sz="1600"/>
          </a:p>
          <a:p>
            <a:pPr indent="-330200" lvl="0" marL="457200" rtl="0" algn="l">
              <a:spcBef>
                <a:spcPts val="0"/>
              </a:spcBef>
              <a:spcAft>
                <a:spcPts val="0"/>
              </a:spcAft>
              <a:buSzPts val="1600"/>
              <a:buChar char="●"/>
            </a:pPr>
            <a:r>
              <a:rPr lang="en" sz="1600"/>
              <a:t>Thus they do</a:t>
            </a:r>
            <a:r>
              <a:rPr lang="en" sz="1600"/>
              <a:t> style transfer via an image reconstruction process coupled with feature transformations as above. </a:t>
            </a:r>
            <a:endParaRPr sz="1600"/>
          </a:p>
          <a:p>
            <a:pPr indent="-330200" lvl="0" marL="457200" rtl="0" algn="l">
              <a:spcBef>
                <a:spcPts val="0"/>
              </a:spcBef>
              <a:spcAft>
                <a:spcPts val="0"/>
              </a:spcAft>
              <a:buSzPts val="1600"/>
              <a:buChar char="●"/>
            </a:pPr>
            <a:r>
              <a:rPr lang="en" sz="1600"/>
              <a:t>The reconstruction part is responsible for inverting features back to the RGB space and the feature transformation matches the statistics of a content image to a style image.</a:t>
            </a:r>
            <a:endParaRPr sz="16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152400" y="1335175"/>
            <a:ext cx="8839201" cy="3027247"/>
          </a:xfrm>
          <a:prstGeom prst="rect">
            <a:avLst/>
          </a:prstGeom>
          <a:noFill/>
          <a:ln>
            <a:noFill/>
          </a:ln>
        </p:spPr>
      </p:pic>
      <p:sp>
        <p:nvSpPr>
          <p:cNvPr id="137" name="Google Shape;137;p22"/>
          <p:cNvSpPr txBox="1"/>
          <p:nvPr>
            <p:ph type="title"/>
          </p:nvPr>
        </p:nvSpPr>
        <p:spPr>
          <a:xfrm>
            <a:off x="616200" y="487900"/>
            <a:ext cx="3444900" cy="7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Pipeline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616225" y="4215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Pipeline (contd.)</a:t>
            </a:r>
            <a:endParaRPr>
              <a:solidFill>
                <a:schemeClr val="dk1"/>
              </a:solidFill>
            </a:endParaRPr>
          </a:p>
        </p:txBody>
      </p:sp>
      <p:sp>
        <p:nvSpPr>
          <p:cNvPr id="143" name="Google Shape;143;p23"/>
          <p:cNvSpPr txBox="1"/>
          <p:nvPr>
            <p:ph idx="1" type="body"/>
          </p:nvPr>
        </p:nvSpPr>
        <p:spPr>
          <a:xfrm>
            <a:off x="616225" y="1319475"/>
            <a:ext cx="7442700" cy="3393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a:t>
            </a:r>
            <a:r>
              <a:rPr lang="en" sz="1700"/>
              <a:t>re-train five decoder networks Decoder (X=1,2,...,5) through image reconstruction to invert different levels of VGG features. </a:t>
            </a:r>
            <a:endParaRPr sz="1700"/>
          </a:p>
          <a:p>
            <a:pPr indent="-336550" lvl="0" marL="457200" rtl="0" algn="l">
              <a:spcBef>
                <a:spcPts val="0"/>
              </a:spcBef>
              <a:spcAft>
                <a:spcPts val="0"/>
              </a:spcAft>
              <a:buSzPts val="1700"/>
              <a:buChar char="●"/>
            </a:pPr>
            <a:r>
              <a:rPr lang="en" sz="1700"/>
              <a:t>With both VGG and Decoder X fixed, and given the content image C and style image S, perform the style transfer through whitening and coloring transforms. </a:t>
            </a:r>
            <a:endParaRPr sz="1700"/>
          </a:p>
          <a:p>
            <a:pPr indent="-336550" lvl="0" marL="457200" rtl="0" algn="l">
              <a:spcBef>
                <a:spcPts val="0"/>
              </a:spcBef>
              <a:spcAft>
                <a:spcPts val="0"/>
              </a:spcAft>
              <a:buSzPts val="1700"/>
              <a:buChar char="●"/>
            </a:pPr>
            <a:r>
              <a:rPr lang="en" sz="1700"/>
              <a:t>Extend single-level to multi-level stylization in order to match the statistics of the style at all levels. </a:t>
            </a:r>
            <a:endParaRPr sz="1700"/>
          </a:p>
          <a:p>
            <a:pPr indent="-336550" lvl="0" marL="457200" rtl="0" algn="l">
              <a:spcBef>
                <a:spcPts val="0"/>
              </a:spcBef>
              <a:spcAft>
                <a:spcPts val="0"/>
              </a:spcAft>
              <a:buSzPts val="1700"/>
              <a:buChar char="●"/>
            </a:pPr>
            <a:r>
              <a:rPr lang="en" sz="1700"/>
              <a:t>The result obtained by matching higher level statistics of the style is treated as the new content to continue to match lower-level information of the style.</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608525" y="4137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Reconstruction Decoder</a:t>
            </a:r>
            <a:endParaRPr>
              <a:solidFill>
                <a:schemeClr val="dk1"/>
              </a:solidFill>
            </a:endParaRPr>
          </a:p>
        </p:txBody>
      </p:sp>
      <p:sp>
        <p:nvSpPr>
          <p:cNvPr id="149" name="Google Shape;149;p24"/>
          <p:cNvSpPr txBox="1"/>
          <p:nvPr>
            <p:ph idx="1" type="body"/>
          </p:nvPr>
        </p:nvSpPr>
        <p:spPr>
          <a:xfrm>
            <a:off x="608525" y="994950"/>
            <a:ext cx="7442700" cy="315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VGG-19 used as an encoder.</a:t>
            </a:r>
            <a:endParaRPr sz="1600"/>
          </a:p>
          <a:p>
            <a:pPr indent="-330200" lvl="0" marL="457200" rtl="0" algn="l">
              <a:spcBef>
                <a:spcPts val="0"/>
              </a:spcBef>
              <a:spcAft>
                <a:spcPts val="0"/>
              </a:spcAft>
              <a:buSzPts val="1600"/>
              <a:buChar char="●"/>
            </a:pPr>
            <a:r>
              <a:rPr lang="en" sz="1600"/>
              <a:t>Decoder network is trained  for inverting VGG features to the original image.</a:t>
            </a:r>
            <a:endParaRPr sz="1600"/>
          </a:p>
          <a:p>
            <a:pPr indent="-330200" lvl="0" marL="457200" rtl="0" algn="l">
              <a:spcBef>
                <a:spcPts val="0"/>
              </a:spcBef>
              <a:spcAft>
                <a:spcPts val="0"/>
              </a:spcAft>
              <a:buSzPts val="1600"/>
              <a:buChar char="●"/>
            </a:pPr>
            <a:r>
              <a:rPr lang="en" sz="1600"/>
              <a:t>Designed as being symmetrical to  VGG-19 network (up to Relu_X_1 layer), with the nearest neighbor upsampling layer used for enlarging feature maps.</a:t>
            </a:r>
            <a:endParaRPr sz="1600"/>
          </a:p>
          <a:p>
            <a:pPr indent="-330200" lvl="0" marL="457200" rtl="0" algn="l">
              <a:spcBef>
                <a:spcPts val="0"/>
              </a:spcBef>
              <a:spcAft>
                <a:spcPts val="0"/>
              </a:spcAft>
              <a:buSzPts val="1600"/>
              <a:buChar char="●"/>
            </a:pPr>
            <a:r>
              <a:rPr lang="en" sz="1600"/>
              <a:t>Pixel reconstruction loss and feature loss are employed for reconstructing an input image.</a:t>
            </a:r>
            <a:endParaRPr sz="1600"/>
          </a:p>
          <a:p>
            <a:pPr indent="0" lvl="0" marL="0" rtl="0" algn="l">
              <a:spcBef>
                <a:spcPts val="1200"/>
              </a:spcBef>
              <a:spcAft>
                <a:spcPts val="1200"/>
              </a:spcAft>
              <a:buNone/>
            </a:pPr>
            <a:r>
              <a:t/>
            </a:r>
            <a:endParaRPr sz="1600"/>
          </a:p>
        </p:txBody>
      </p:sp>
      <p:pic>
        <p:nvPicPr>
          <p:cNvPr id="150" name="Google Shape;150;p24"/>
          <p:cNvPicPr preferRelativeResize="0"/>
          <p:nvPr/>
        </p:nvPicPr>
        <p:blipFill>
          <a:blip r:embed="rId3">
            <a:alphaModFix/>
          </a:blip>
          <a:stretch>
            <a:fillRect/>
          </a:stretch>
        </p:blipFill>
        <p:spPr>
          <a:xfrm>
            <a:off x="1053888" y="3242925"/>
            <a:ext cx="7036237" cy="61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614550" y="4240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Feature Transforms</a:t>
            </a:r>
            <a:endParaRPr>
              <a:solidFill>
                <a:schemeClr val="dk1"/>
              </a:solidFill>
            </a:endParaRPr>
          </a:p>
        </p:txBody>
      </p:sp>
      <p:sp>
        <p:nvSpPr>
          <p:cNvPr id="156" name="Google Shape;156;p25"/>
          <p:cNvSpPr txBox="1"/>
          <p:nvPr>
            <p:ph idx="1" type="body"/>
          </p:nvPr>
        </p:nvSpPr>
        <p:spPr>
          <a:xfrm>
            <a:off x="850650" y="1678875"/>
            <a:ext cx="7442700" cy="3153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p>
          <a:p>
            <a:pPr indent="0" lvl="0" marL="0" rtl="0" algn="l">
              <a:spcBef>
                <a:spcPts val="1200"/>
              </a:spcBef>
              <a:spcAft>
                <a:spcPts val="1200"/>
              </a:spcAft>
              <a:buNone/>
            </a:pPr>
            <a:r>
              <a:t/>
            </a:r>
            <a:endParaRPr sz="1600"/>
          </a:p>
        </p:txBody>
      </p:sp>
      <p:sp>
        <p:nvSpPr>
          <p:cNvPr id="157" name="Google Shape;157;p25"/>
          <p:cNvSpPr txBox="1"/>
          <p:nvPr>
            <p:ph idx="1" type="body"/>
          </p:nvPr>
        </p:nvSpPr>
        <p:spPr>
          <a:xfrm>
            <a:off x="454225" y="2003950"/>
            <a:ext cx="7949100" cy="26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 Whitening Transform</a:t>
            </a:r>
            <a:endParaRPr b="1" sz="1600">
              <a:solidFill>
                <a:schemeClr val="dk1"/>
              </a:solidFill>
            </a:endParaRPr>
          </a:p>
          <a:p>
            <a:pPr indent="0" lvl="0" marL="457200" rtl="0" algn="l">
              <a:spcBef>
                <a:spcPts val="1600"/>
              </a:spcBef>
              <a:spcAft>
                <a:spcPts val="0"/>
              </a:spcAft>
              <a:buNone/>
            </a:pPr>
            <a:r>
              <a:rPr lang="en"/>
              <a:t>Where D</a:t>
            </a:r>
            <a:r>
              <a:rPr baseline="-25000" lang="en"/>
              <a:t>c</a:t>
            </a:r>
            <a:r>
              <a:rPr lang="en"/>
              <a:t> is the diagonal matrix with the eigenvalues of the covariance matrix </a:t>
            </a:r>
            <a:endParaRPr/>
          </a:p>
          <a:p>
            <a:pPr indent="0" lvl="0" marL="457200" rtl="0" algn="l">
              <a:spcBef>
                <a:spcPts val="1200"/>
              </a:spcBef>
              <a:spcAft>
                <a:spcPts val="0"/>
              </a:spcAft>
              <a:buNone/>
            </a:pPr>
            <a:r>
              <a:rPr lang="en"/>
              <a:t>and E</a:t>
            </a:r>
            <a:r>
              <a:rPr baseline="-25000" lang="en"/>
              <a:t>c</a:t>
            </a:r>
            <a:r>
              <a:rPr lang="en"/>
              <a:t> is the corresponding orthogonal matrix of eigenvectors, satisfying </a:t>
            </a:r>
            <a:endParaRPr b="1" sz="1600">
              <a:solidFill>
                <a:schemeClr val="dk1"/>
              </a:solidFill>
            </a:endParaRPr>
          </a:p>
          <a:p>
            <a:pPr indent="0" lvl="0" marL="0" rtl="0" algn="l">
              <a:spcBef>
                <a:spcPts val="1200"/>
              </a:spcBef>
              <a:spcAft>
                <a:spcPts val="0"/>
              </a:spcAft>
              <a:buNone/>
            </a:pPr>
            <a:r>
              <a:rPr b="1" lang="en" sz="1600">
                <a:solidFill>
                  <a:schemeClr val="dk1"/>
                </a:solidFill>
              </a:rPr>
              <a:t> Coloring Transform</a:t>
            </a:r>
            <a:endParaRPr b="1" sz="1600">
              <a:solidFill>
                <a:schemeClr val="dk1"/>
              </a:solidFill>
            </a:endParaRPr>
          </a:p>
          <a:p>
            <a:pPr indent="0" lvl="0" marL="457200" rtl="0" algn="l">
              <a:spcBef>
                <a:spcPts val="1600"/>
              </a:spcBef>
              <a:spcAft>
                <a:spcPts val="0"/>
              </a:spcAft>
              <a:buNone/>
            </a:pPr>
            <a:r>
              <a:rPr lang="en"/>
              <a:t>Where D</a:t>
            </a:r>
            <a:r>
              <a:rPr baseline="-25000" lang="en"/>
              <a:t>s</a:t>
            </a:r>
            <a:r>
              <a:rPr lang="en"/>
              <a:t> and E</a:t>
            </a:r>
            <a:r>
              <a:rPr baseline="-25000" lang="en"/>
              <a:t>s</a:t>
            </a:r>
            <a:r>
              <a:rPr lang="en"/>
              <a:t> are calculated in same manner as above.</a:t>
            </a:r>
            <a:endParaRPr/>
          </a:p>
          <a:p>
            <a:pPr indent="0" lvl="0" marL="457200" rtl="0" algn="l">
              <a:spcBef>
                <a:spcPts val="1200"/>
              </a:spcBef>
              <a:spcAft>
                <a:spcPts val="1200"/>
              </a:spcAft>
              <a:buClr>
                <a:schemeClr val="dk2"/>
              </a:buClr>
              <a:buSzPts val="1100"/>
              <a:buFont typeface="Arial"/>
              <a:buNone/>
            </a:pPr>
            <a:r>
              <a:t/>
            </a:r>
            <a:endParaRPr/>
          </a:p>
        </p:txBody>
      </p:sp>
      <p:pic>
        <p:nvPicPr>
          <p:cNvPr id="158" name="Google Shape;158;p25"/>
          <p:cNvPicPr preferRelativeResize="0"/>
          <p:nvPr/>
        </p:nvPicPr>
        <p:blipFill>
          <a:blip r:embed="rId3">
            <a:alphaModFix/>
          </a:blip>
          <a:stretch>
            <a:fillRect/>
          </a:stretch>
        </p:blipFill>
        <p:spPr>
          <a:xfrm>
            <a:off x="3035025" y="2003938"/>
            <a:ext cx="2317500" cy="443975"/>
          </a:xfrm>
          <a:prstGeom prst="rect">
            <a:avLst/>
          </a:prstGeom>
          <a:noFill/>
          <a:ln>
            <a:noFill/>
          </a:ln>
        </p:spPr>
      </p:pic>
      <p:sp>
        <p:nvSpPr>
          <p:cNvPr id="159" name="Google Shape;159;p25"/>
          <p:cNvSpPr txBox="1"/>
          <p:nvPr/>
        </p:nvSpPr>
        <p:spPr>
          <a:xfrm>
            <a:off x="614550" y="1098050"/>
            <a:ext cx="830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Extract vectorized VGG features maps f</a:t>
            </a:r>
            <a:r>
              <a:rPr baseline="-25000" lang="en">
                <a:latin typeface="Lato"/>
                <a:ea typeface="Lato"/>
                <a:cs typeface="Lato"/>
                <a:sym typeface="Lato"/>
              </a:rPr>
              <a:t>c</a:t>
            </a:r>
            <a:r>
              <a:rPr lang="en">
                <a:latin typeface="Lato"/>
                <a:ea typeface="Lato"/>
                <a:cs typeface="Lato"/>
                <a:sym typeface="Lato"/>
              </a:rPr>
              <a:t> and f</a:t>
            </a:r>
            <a:r>
              <a:rPr baseline="-25000" lang="en">
                <a:latin typeface="Lato"/>
                <a:ea typeface="Lato"/>
                <a:cs typeface="Lato"/>
                <a:sym typeface="Lato"/>
              </a:rPr>
              <a:t>s</a:t>
            </a:r>
            <a:r>
              <a:rPr lang="en">
                <a:latin typeface="Lato"/>
                <a:ea typeface="Lato"/>
                <a:cs typeface="Lato"/>
                <a:sym typeface="Lato"/>
              </a:rPr>
              <a:t> from content image and style image respectively.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Then we apply Whitening and coloring transforms as follows: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60" name="Google Shape;160;p25"/>
          <p:cNvPicPr preferRelativeResize="0"/>
          <p:nvPr/>
        </p:nvPicPr>
        <p:blipFill>
          <a:blip r:embed="rId4">
            <a:alphaModFix/>
          </a:blip>
          <a:stretch>
            <a:fillRect/>
          </a:stretch>
        </p:blipFill>
        <p:spPr>
          <a:xfrm>
            <a:off x="7117350" y="2571750"/>
            <a:ext cx="1148400" cy="271150"/>
          </a:xfrm>
          <a:prstGeom prst="rect">
            <a:avLst/>
          </a:prstGeom>
          <a:noFill/>
          <a:ln>
            <a:noFill/>
          </a:ln>
        </p:spPr>
      </p:pic>
      <p:pic>
        <p:nvPicPr>
          <p:cNvPr id="161" name="Google Shape;161;p25"/>
          <p:cNvPicPr preferRelativeResize="0"/>
          <p:nvPr/>
        </p:nvPicPr>
        <p:blipFill>
          <a:blip r:embed="rId5">
            <a:alphaModFix/>
          </a:blip>
          <a:stretch>
            <a:fillRect/>
          </a:stretch>
        </p:blipFill>
        <p:spPr>
          <a:xfrm>
            <a:off x="6667000" y="2960425"/>
            <a:ext cx="1514700" cy="271150"/>
          </a:xfrm>
          <a:prstGeom prst="rect">
            <a:avLst/>
          </a:prstGeom>
          <a:noFill/>
          <a:ln>
            <a:noFill/>
          </a:ln>
        </p:spPr>
      </p:pic>
      <p:pic>
        <p:nvPicPr>
          <p:cNvPr id="162" name="Google Shape;162;p25"/>
          <p:cNvPicPr preferRelativeResize="0"/>
          <p:nvPr/>
        </p:nvPicPr>
        <p:blipFill>
          <a:blip r:embed="rId6">
            <a:alphaModFix/>
          </a:blip>
          <a:stretch>
            <a:fillRect/>
          </a:stretch>
        </p:blipFill>
        <p:spPr>
          <a:xfrm>
            <a:off x="2918725" y="3318024"/>
            <a:ext cx="2018958" cy="443975"/>
          </a:xfrm>
          <a:prstGeom prst="rect">
            <a:avLst/>
          </a:prstGeom>
          <a:noFill/>
          <a:ln>
            <a:noFill/>
          </a:ln>
        </p:spPr>
      </p:pic>
      <p:pic>
        <p:nvPicPr>
          <p:cNvPr id="163" name="Google Shape;163;p25"/>
          <p:cNvPicPr preferRelativeResize="0"/>
          <p:nvPr/>
        </p:nvPicPr>
        <p:blipFill rotWithShape="1">
          <a:blip r:embed="rId7">
            <a:alphaModFix/>
          </a:blip>
          <a:srcRect b="0" l="4214" r="0" t="14251"/>
          <a:stretch/>
        </p:blipFill>
        <p:spPr>
          <a:xfrm>
            <a:off x="2536450" y="4253475"/>
            <a:ext cx="1450800" cy="35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