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ae9acae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ae9acae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ab05f3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ab05f3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ab05f32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ab05f32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ab05f32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ab05f32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ab05f32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ab05f32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ab05f32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ab05f32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ae9acae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ae9acae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ab05f322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ab05f322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ae9acae7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ae9acae7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ab05f32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ab05f32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ae9aca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ae9aca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ab05f32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ab05f32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ab05f322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ab05f32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ab05f322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ab05f322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ab05f322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ab05f322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e9acae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ae9acae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rxiv.org/pdf/2007.0769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pdf/1806.0126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Eragon Project Mid-evaluation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13" name="Google Shape;113;p22"/>
          <p:cNvPicPr preferRelativeResize="0"/>
          <p:nvPr/>
        </p:nvPicPr>
        <p:blipFill>
          <a:blip r:embed="rId3">
            <a:alphaModFix/>
          </a:blip>
          <a:stretch>
            <a:fillRect/>
          </a:stretch>
        </p:blipFill>
        <p:spPr>
          <a:xfrm>
            <a:off x="2309100" y="1017725"/>
            <a:ext cx="4525800" cy="360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19" name="Google Shape;119;p23"/>
          <p:cNvPicPr preferRelativeResize="0"/>
          <p:nvPr/>
        </p:nvPicPr>
        <p:blipFill>
          <a:blip r:embed="rId3">
            <a:alphaModFix/>
          </a:blip>
          <a:stretch>
            <a:fillRect/>
          </a:stretch>
        </p:blipFill>
        <p:spPr>
          <a:xfrm>
            <a:off x="999513" y="1017725"/>
            <a:ext cx="714497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25" name="Google Shape;125;p24"/>
          <p:cNvPicPr preferRelativeResize="0"/>
          <p:nvPr/>
        </p:nvPicPr>
        <p:blipFill>
          <a:blip r:embed="rId3">
            <a:alphaModFix/>
          </a:blip>
          <a:stretch>
            <a:fillRect/>
          </a:stretch>
        </p:blipFill>
        <p:spPr>
          <a:xfrm>
            <a:off x="2309100" y="1017725"/>
            <a:ext cx="4525800" cy="36097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31" name="Google Shape;131;p25"/>
          <p:cNvPicPr preferRelativeResize="0"/>
          <p:nvPr/>
        </p:nvPicPr>
        <p:blipFill>
          <a:blip r:embed="rId3">
            <a:alphaModFix/>
          </a:blip>
          <a:stretch>
            <a:fillRect/>
          </a:stretch>
        </p:blipFill>
        <p:spPr>
          <a:xfrm>
            <a:off x="999513" y="1017725"/>
            <a:ext cx="7144978"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37" name="Google Shape;137;p26"/>
          <p:cNvPicPr preferRelativeResize="0"/>
          <p:nvPr/>
        </p:nvPicPr>
        <p:blipFill>
          <a:blip r:embed="rId3">
            <a:alphaModFix/>
          </a:blip>
          <a:stretch>
            <a:fillRect/>
          </a:stretch>
        </p:blipFill>
        <p:spPr>
          <a:xfrm>
            <a:off x="2236762" y="1017725"/>
            <a:ext cx="4670475" cy="372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pic>
        <p:nvPicPr>
          <p:cNvPr id="143" name="Google Shape;143;p27"/>
          <p:cNvPicPr preferRelativeResize="0"/>
          <p:nvPr/>
        </p:nvPicPr>
        <p:blipFill>
          <a:blip r:embed="rId3">
            <a:alphaModFix/>
          </a:blip>
          <a:stretch>
            <a:fillRect/>
          </a:stretch>
        </p:blipFill>
        <p:spPr>
          <a:xfrm>
            <a:off x="999513" y="1017725"/>
            <a:ext cx="7144978"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From the results, we can infer the following qualitatively:</a:t>
            </a:r>
            <a:endParaRPr/>
          </a:p>
          <a:p>
            <a:pPr indent="-325755" lvl="0" marL="457200" rtl="0" algn="l">
              <a:spcBef>
                <a:spcPts val="1200"/>
              </a:spcBef>
              <a:spcAft>
                <a:spcPts val="0"/>
              </a:spcAft>
              <a:buSzPct val="100000"/>
              <a:buChar char="●"/>
            </a:pPr>
            <a:r>
              <a:rPr lang="en"/>
              <a:t>The default parameters </a:t>
            </a:r>
            <a:r>
              <a:rPr lang="en"/>
              <a:t>performs the best amongst all the models.</a:t>
            </a:r>
            <a:endParaRPr/>
          </a:p>
          <a:p>
            <a:pPr indent="-325755" lvl="0" marL="457200" rtl="0" algn="l">
              <a:spcBef>
                <a:spcPts val="0"/>
              </a:spcBef>
              <a:spcAft>
                <a:spcPts val="0"/>
              </a:spcAft>
              <a:buSzPct val="100000"/>
              <a:buChar char="●"/>
            </a:pPr>
            <a:r>
              <a:rPr lang="en"/>
              <a:t>Using ResNet-50 improves the details captured in the depth map but doesn’t improve the depth prediction itself.</a:t>
            </a:r>
            <a:endParaRPr/>
          </a:p>
          <a:p>
            <a:pPr indent="-325755" lvl="0" marL="457200" rtl="0" algn="l">
              <a:spcBef>
                <a:spcPts val="0"/>
              </a:spcBef>
              <a:spcAft>
                <a:spcPts val="0"/>
              </a:spcAft>
              <a:buSzPct val="100000"/>
              <a:buChar char="●"/>
            </a:pPr>
            <a:r>
              <a:rPr lang="en"/>
              <a:t>Using predictive mask instead of automasking simply leads to collapse of depth decoder.</a:t>
            </a:r>
            <a:endParaRPr/>
          </a:p>
          <a:p>
            <a:pPr indent="-325755" lvl="0" marL="457200" rtl="0" algn="l">
              <a:spcBef>
                <a:spcPts val="0"/>
              </a:spcBef>
              <a:spcAft>
                <a:spcPts val="0"/>
              </a:spcAft>
              <a:buSzPct val="100000"/>
              <a:buChar char="●"/>
            </a:pPr>
            <a:r>
              <a:rPr lang="en"/>
              <a:t>Using single scale or no-ssim loss function leads to noisy estimates.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Also, for all the models, it can be seen that:</a:t>
            </a:r>
            <a:endParaRPr/>
          </a:p>
          <a:p>
            <a:pPr indent="-325755" lvl="0" marL="457200" rtl="0" algn="l">
              <a:spcBef>
                <a:spcPts val="1200"/>
              </a:spcBef>
              <a:spcAft>
                <a:spcPts val="0"/>
              </a:spcAft>
              <a:buSzPct val="100000"/>
              <a:buChar char="●"/>
            </a:pPr>
            <a:r>
              <a:rPr lang="en"/>
              <a:t>Depth prediction for textureless regions like floor, cabinet isn’t consistent w.r.t planarity.</a:t>
            </a:r>
            <a:endParaRPr/>
          </a:p>
          <a:p>
            <a:pPr indent="-325755" lvl="0" marL="457200" rtl="0" algn="l">
              <a:spcBef>
                <a:spcPts val="0"/>
              </a:spcBef>
              <a:spcAft>
                <a:spcPts val="0"/>
              </a:spcAft>
              <a:buSzPct val="100000"/>
              <a:buChar char="●"/>
            </a:pPr>
            <a:r>
              <a:rPr lang="en"/>
              <a:t>Depth prediction isn’t able to maintain the boundaries properly.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the issues mentioned in the conclusion, it is evident that the current methods aren’t enough to get good results for indoor environments that have a lot of planar surfaces which tend to be textureless.</a:t>
            </a:r>
            <a:endParaRPr/>
          </a:p>
          <a:p>
            <a:pPr indent="-342900" lvl="0" marL="457200" rtl="0" algn="l">
              <a:spcBef>
                <a:spcPts val="0"/>
              </a:spcBef>
              <a:spcAft>
                <a:spcPts val="0"/>
              </a:spcAft>
              <a:buSzPts val="1800"/>
              <a:buChar char="●"/>
            </a:pPr>
            <a:r>
              <a:rPr lang="en"/>
              <a:t>To solve the above issues, we will use the techniques provided by the </a:t>
            </a:r>
            <a:r>
              <a:rPr lang="en" u="sng">
                <a:solidFill>
                  <a:schemeClr val="hlink"/>
                </a:solidFill>
                <a:hlinkClick r:id="rId3"/>
              </a:rPr>
              <a:t>IndoorSFM Learner</a:t>
            </a:r>
            <a:r>
              <a:rPr lang="en"/>
              <a:t>, namely:</a:t>
            </a:r>
            <a:endParaRPr/>
          </a:p>
          <a:p>
            <a:pPr indent="-317500" lvl="1" marL="914400" rtl="0" algn="l">
              <a:spcBef>
                <a:spcPts val="0"/>
              </a:spcBef>
              <a:spcAft>
                <a:spcPts val="0"/>
              </a:spcAft>
              <a:buSzPts val="1400"/>
              <a:buChar char="○"/>
            </a:pPr>
            <a:r>
              <a:rPr lang="en"/>
              <a:t>Compute loss only on distinct keypoints extracted using an algorithm like ORB, SIFT. This will ensure that the network doesn’t get confused by points in the textureless regions which lead to non-sharp boundaries.</a:t>
            </a:r>
            <a:endParaRPr/>
          </a:p>
          <a:p>
            <a:pPr indent="-317500" lvl="1" marL="914400" rtl="0" algn="l">
              <a:spcBef>
                <a:spcPts val="0"/>
              </a:spcBef>
              <a:spcAft>
                <a:spcPts val="0"/>
              </a:spcAft>
              <a:buSzPts val="1400"/>
              <a:buChar char="○"/>
            </a:pPr>
            <a:r>
              <a:rPr lang="en"/>
              <a:t>Enforce planarity constraint on the depth prediction for textureless regions by grouping them using superpixels and estimating the plane parameters to fit the same.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have implemented the work in the paper “</a:t>
            </a:r>
            <a:r>
              <a:rPr lang="en" sz="1300" u="sng">
                <a:solidFill>
                  <a:schemeClr val="hlink"/>
                </a:solidFill>
                <a:hlinkClick r:id="rId3"/>
              </a:rPr>
              <a:t>Digging Into Self-Supervised Monocular Depth Estimation</a:t>
            </a:r>
            <a:r>
              <a:rPr lang="en" sz="1300">
                <a:solidFill>
                  <a:schemeClr val="dk1"/>
                </a:solidFill>
              </a:rPr>
              <a:t>”.</a:t>
            </a:r>
            <a:endParaRPr sz="1300">
              <a:solidFill>
                <a:schemeClr val="dk1"/>
              </a:solidFill>
            </a:endParaRPr>
          </a:p>
          <a:p>
            <a:pPr indent="0" lvl="0" marL="0" rtl="0" algn="l">
              <a:spcBef>
                <a:spcPts val="1200"/>
              </a:spcBef>
              <a:spcAft>
                <a:spcPts val="0"/>
              </a:spcAft>
              <a:buNone/>
            </a:pPr>
            <a:r>
              <a:rPr lang="en" sz="1300"/>
              <a:t>T</a:t>
            </a:r>
            <a:r>
              <a:rPr lang="en" sz="1300"/>
              <a:t>he goal is to automatically infer a dense depth image from a single color image. </a:t>
            </a:r>
            <a:endParaRPr sz="1300"/>
          </a:p>
          <a:p>
            <a:pPr indent="0" lvl="0" marL="0" rtl="0" algn="l">
              <a:spcBef>
                <a:spcPts val="1200"/>
              </a:spcBef>
              <a:spcAft>
                <a:spcPts val="0"/>
              </a:spcAft>
              <a:buNone/>
            </a:pPr>
            <a:r>
              <a:rPr lang="en" sz="1300"/>
              <a:t>The paper proposes three architectural and loss innovations. </a:t>
            </a:r>
            <a:endParaRPr sz="1300"/>
          </a:p>
          <a:p>
            <a:pPr indent="-311150" lvl="0" marL="457200" rtl="0" algn="l">
              <a:spcBef>
                <a:spcPts val="1200"/>
              </a:spcBef>
              <a:spcAft>
                <a:spcPts val="0"/>
              </a:spcAft>
              <a:buSzPts val="1300"/>
              <a:buAutoNum type="arabicPeriod"/>
            </a:pPr>
            <a:r>
              <a:rPr lang="en" sz="1300"/>
              <a:t>A novel appearance matching loss to address the problem of occluded pixels that occur when using monocular supervision.</a:t>
            </a:r>
            <a:endParaRPr sz="1300"/>
          </a:p>
          <a:p>
            <a:pPr indent="-311150" lvl="0" marL="457200" rtl="0" algn="l">
              <a:spcBef>
                <a:spcPts val="0"/>
              </a:spcBef>
              <a:spcAft>
                <a:spcPts val="0"/>
              </a:spcAft>
              <a:buSzPts val="1300"/>
              <a:buAutoNum type="arabicPeriod"/>
            </a:pPr>
            <a:r>
              <a:rPr lang="en" sz="1300"/>
              <a:t>A novel and simple </a:t>
            </a:r>
            <a:r>
              <a:rPr i="1" lang="en" sz="1300"/>
              <a:t>automasking </a:t>
            </a:r>
            <a:r>
              <a:rPr lang="en" sz="1300"/>
              <a:t>approach to ignore pixels where no relative camera motion is observed in monocular training.</a:t>
            </a:r>
            <a:endParaRPr sz="1300"/>
          </a:p>
          <a:p>
            <a:pPr indent="-311150" lvl="0" marL="457200" rtl="0" algn="l">
              <a:spcBef>
                <a:spcPts val="0"/>
              </a:spcBef>
              <a:spcAft>
                <a:spcPts val="0"/>
              </a:spcAft>
              <a:buSzPts val="1300"/>
              <a:buAutoNum type="arabicPeriod"/>
            </a:pPr>
            <a:r>
              <a:rPr lang="en" sz="1300"/>
              <a:t>A multi-scale appearance matching loss that performs all image sampling at the input resolution, leading to a reduction in depth artifacts.</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100">
                <a:solidFill>
                  <a:schemeClr val="dk2"/>
                </a:solidFill>
              </a:rPr>
              <a:t>Overview</a:t>
            </a:r>
            <a:endParaRPr sz="2100"/>
          </a:p>
        </p:txBody>
      </p:sp>
      <p:pic>
        <p:nvPicPr>
          <p:cNvPr id="66" name="Google Shape;66;p15"/>
          <p:cNvPicPr preferRelativeResize="0"/>
          <p:nvPr/>
        </p:nvPicPr>
        <p:blipFill>
          <a:blip r:embed="rId3">
            <a:alphaModFix/>
          </a:blip>
          <a:stretch>
            <a:fillRect/>
          </a:stretch>
        </p:blipFill>
        <p:spPr>
          <a:xfrm>
            <a:off x="859488" y="1017725"/>
            <a:ext cx="7003225" cy="3702300"/>
          </a:xfrm>
          <a:prstGeom prst="rect">
            <a:avLst/>
          </a:prstGeom>
          <a:noFill/>
          <a:ln>
            <a:noFill/>
          </a:ln>
        </p:spPr>
      </p:pic>
      <p:sp>
        <p:nvSpPr>
          <p:cNvPr id="67" name="Google Shape;67;p15"/>
          <p:cNvSpPr txBox="1"/>
          <p:nvPr/>
        </p:nvSpPr>
        <p:spPr>
          <a:xfrm>
            <a:off x="311700" y="4720025"/>
            <a:ext cx="80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a:t>
            </a:r>
            <a:r>
              <a:rPr lang="en"/>
              <a:t>Unsupervised Learning of Depth and Ego-Motion from Video, CVPR 2017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87337" lvl="0" marL="457200" rtl="0" algn="l">
              <a:spcBef>
                <a:spcPts val="0"/>
              </a:spcBef>
              <a:spcAft>
                <a:spcPts val="0"/>
              </a:spcAft>
              <a:buSzPct val="71428"/>
              <a:buChar char="●"/>
            </a:pPr>
            <a:r>
              <a:rPr b="1" lang="en" sz="1400" u="sng"/>
              <a:t>Depth &amp; pose network:</a:t>
            </a:r>
            <a:r>
              <a:rPr lang="en" sz="1400"/>
              <a:t>  The depth estimation network is based on the U-Net architecture, i.e. an encoder-decoder network with skip connections. </a:t>
            </a:r>
            <a:endParaRPr sz="1400"/>
          </a:p>
          <a:p>
            <a:pPr indent="0" lvl="0" marL="457200" rtl="0" algn="l">
              <a:spcBef>
                <a:spcPts val="1200"/>
              </a:spcBef>
              <a:spcAft>
                <a:spcPts val="0"/>
              </a:spcAft>
              <a:buNone/>
            </a:pPr>
            <a:r>
              <a:rPr lang="en" sz="1400"/>
              <a:t>For Pose estimation, we use a seperate network to predict the pose between a pair of frames. We predict the rotation using an axis-angle representation.</a:t>
            </a:r>
            <a:endParaRPr sz="1400"/>
          </a:p>
          <a:p>
            <a:pPr indent="-287337" lvl="0" marL="457200" rtl="0" algn="l">
              <a:spcBef>
                <a:spcPts val="1200"/>
              </a:spcBef>
              <a:spcAft>
                <a:spcPts val="0"/>
              </a:spcAft>
              <a:buSzPct val="71428"/>
              <a:buChar char="●"/>
            </a:pPr>
            <a:r>
              <a:rPr b="1" lang="en" sz="1400" u="sng"/>
              <a:t>Per-pixel minimum reprojection:</a:t>
            </a:r>
            <a:r>
              <a:rPr lang="en" sz="500"/>
              <a:t> </a:t>
            </a:r>
            <a:r>
              <a:rPr lang="en" sz="1400"/>
              <a:t>When correspondences are </a:t>
            </a:r>
            <a:r>
              <a:rPr i="1" lang="en" sz="1400"/>
              <a:t>good</a:t>
            </a:r>
            <a:r>
              <a:rPr lang="en" sz="1400"/>
              <a:t>, the reprojection loss should be </a:t>
            </a:r>
            <a:r>
              <a:rPr i="1" lang="en" sz="1400"/>
              <a:t>low</a:t>
            </a:r>
            <a:r>
              <a:rPr lang="en" sz="1400"/>
              <a:t>. However, occlusions and disocclusions result in pixels from the current time step not appearing in both the previous and next frames. The baseline </a:t>
            </a:r>
            <a:r>
              <a:rPr i="1" lang="en" sz="1400"/>
              <a:t>average </a:t>
            </a:r>
            <a:r>
              <a:rPr lang="en" sz="1400"/>
              <a:t>loss forces the network to match occluded pixels, whereas the </a:t>
            </a:r>
            <a:r>
              <a:rPr i="1" lang="en" sz="1400"/>
              <a:t>minimum reprojection </a:t>
            </a:r>
            <a:r>
              <a:rPr lang="en" sz="1400"/>
              <a:t>loss only matches each pixel to the view in which it is visible, leading to sharper results.</a:t>
            </a:r>
            <a:endParaRPr sz="1400"/>
          </a:p>
          <a:p>
            <a:pPr indent="0" lvl="0" marL="457200" rtl="0" algn="l">
              <a:lnSpc>
                <a:spcPct val="100000"/>
              </a:lnSpc>
              <a:spcBef>
                <a:spcPts val="1200"/>
              </a:spcBef>
              <a:spcAft>
                <a:spcPts val="0"/>
              </a:spcAft>
              <a:buNone/>
            </a:pPr>
            <a:r>
              <a:t/>
            </a:r>
            <a:endParaRPr sz="1400"/>
          </a:p>
          <a:p>
            <a:pPr indent="-287337" lvl="0" marL="457200" rtl="0" algn="l">
              <a:spcBef>
                <a:spcPts val="1200"/>
              </a:spcBef>
              <a:spcAft>
                <a:spcPts val="0"/>
              </a:spcAft>
              <a:buSzPct val="71428"/>
              <a:buChar char="●"/>
            </a:pPr>
            <a:r>
              <a:rPr b="1" lang="en" sz="1400" u="sng"/>
              <a:t>Full-resolution multi-scale:</a:t>
            </a:r>
            <a:r>
              <a:rPr lang="en" sz="1400"/>
              <a:t> We upsample depth predictions at intermediate layers and compute all losses at the input resolution, reducing texture-copy artifacts.</a:t>
            </a:r>
            <a:endParaRPr sz="1400"/>
          </a:p>
          <a:p>
            <a:pPr indent="0" lvl="0" marL="45720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Depth and Pose Network</a:t>
            </a:r>
            <a:endParaRPr/>
          </a:p>
        </p:txBody>
      </p:sp>
      <p:sp>
        <p:nvSpPr>
          <p:cNvPr id="79" name="Google Shape;79;p17"/>
          <p:cNvSpPr txBox="1"/>
          <p:nvPr>
            <p:ph idx="1" type="body"/>
          </p:nvPr>
        </p:nvSpPr>
        <p:spPr>
          <a:xfrm>
            <a:off x="311700" y="1152475"/>
            <a:ext cx="44670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Both the Depth decoder and Pose CNN use ResNet encoder to perform feature extraction on the Input image(s). </a:t>
            </a:r>
            <a:endParaRPr/>
          </a:p>
          <a:p>
            <a:pPr indent="0" lvl="0" marL="0" rtl="0" algn="l">
              <a:spcBef>
                <a:spcPts val="1200"/>
              </a:spcBef>
              <a:spcAft>
                <a:spcPts val="0"/>
              </a:spcAft>
              <a:buNone/>
            </a:pPr>
            <a:r>
              <a:rPr lang="en"/>
              <a:t>The default encoder is set to be </a:t>
            </a:r>
            <a:r>
              <a:rPr b="1" lang="en"/>
              <a:t>Resnet-18</a:t>
            </a:r>
            <a:r>
              <a:rPr lang="en"/>
              <a:t>, pretrained on ImageNet.</a:t>
            </a:r>
            <a:endParaRPr/>
          </a:p>
          <a:p>
            <a:pPr indent="0" lvl="0" marL="0" rtl="0" algn="l">
              <a:spcBef>
                <a:spcPts val="1200"/>
              </a:spcBef>
              <a:spcAft>
                <a:spcPts val="0"/>
              </a:spcAft>
              <a:buNone/>
            </a:pPr>
            <a:r>
              <a:rPr lang="en"/>
              <a:t>The Depth decoder predicts the depth maps at various scales which are upscaled to original resolution, before warping to the target frames and generating the corresponding rgb images to compute photometric reconstruction loss and generate supervision.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7"/>
          <p:cNvPicPr preferRelativeResize="0"/>
          <p:nvPr/>
        </p:nvPicPr>
        <p:blipFill rotWithShape="1">
          <a:blip r:embed="rId3">
            <a:alphaModFix/>
          </a:blip>
          <a:srcRect b="-9" l="0" r="0" t="9174"/>
          <a:stretch/>
        </p:blipFill>
        <p:spPr>
          <a:xfrm>
            <a:off x="4905950" y="1017724"/>
            <a:ext cx="4060501" cy="2998650"/>
          </a:xfrm>
          <a:prstGeom prst="rect">
            <a:avLst/>
          </a:prstGeom>
          <a:noFill/>
          <a:ln>
            <a:noFill/>
          </a:ln>
        </p:spPr>
      </p:pic>
      <p:sp>
        <p:nvSpPr>
          <p:cNvPr id="81" name="Google Shape;81;p17"/>
          <p:cNvSpPr txBox="1"/>
          <p:nvPr/>
        </p:nvSpPr>
        <p:spPr>
          <a:xfrm>
            <a:off x="311700" y="4720025"/>
            <a:ext cx="80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a:t>
            </a:r>
            <a:r>
              <a:rPr lang="en"/>
              <a:t>Digging Into Self-Supervised Monocular Depth Estimation</a:t>
            </a:r>
            <a:r>
              <a:rPr lang="en"/>
              <a:t>, ICCV 2019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Photometric reconstruction loss</a:t>
            </a:r>
            <a:endParaRPr/>
          </a:p>
        </p:txBody>
      </p:sp>
      <p:sp>
        <p:nvSpPr>
          <p:cNvPr id="87" name="Google Shape;87;p18"/>
          <p:cNvSpPr txBox="1"/>
          <p:nvPr>
            <p:ph idx="1" type="body"/>
          </p:nvPr>
        </p:nvSpPr>
        <p:spPr>
          <a:xfrm>
            <a:off x="311700" y="1152475"/>
            <a:ext cx="80988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depth map predicted for the src frame is used to generate a point cloud which is then warped using the transformation matrix T</a:t>
            </a:r>
            <a:r>
              <a:rPr baseline="-25000" lang="en"/>
              <a:t>t-t’ </a:t>
            </a:r>
            <a:r>
              <a:rPr lang="en"/>
              <a:t>,</a:t>
            </a:r>
            <a:r>
              <a:rPr lang="en"/>
              <a:t>predicted by pose network, and then reprojected on the image plane to get the depth map for the target frame. </a:t>
            </a:r>
            <a:endParaRPr/>
          </a:p>
          <a:p>
            <a:pPr indent="0" lvl="0" marL="0" rtl="0" algn="ctr">
              <a:spcBef>
                <a:spcPts val="1200"/>
              </a:spcBef>
              <a:spcAft>
                <a:spcPts val="0"/>
              </a:spcAft>
              <a:buNone/>
            </a:pPr>
            <a:r>
              <a:rPr b="1" lang="en"/>
              <a:t>p</a:t>
            </a:r>
            <a:r>
              <a:rPr b="1" baseline="-25000" lang="en"/>
              <a:t>t’</a:t>
            </a:r>
            <a:r>
              <a:rPr b="1" lang="en"/>
              <a:t> = KT</a:t>
            </a:r>
            <a:r>
              <a:rPr b="1" baseline="-25000" lang="en"/>
              <a:t>t-t’</a:t>
            </a:r>
            <a:r>
              <a:rPr b="1" lang="en"/>
              <a:t>D</a:t>
            </a:r>
            <a:r>
              <a:rPr b="1" baseline="-25000" lang="en"/>
              <a:t>t</a:t>
            </a:r>
            <a:r>
              <a:rPr b="1" lang="en"/>
              <a:t>(p</a:t>
            </a:r>
            <a:r>
              <a:rPr b="1" baseline="-25000" lang="en"/>
              <a:t>t</a:t>
            </a:r>
            <a:r>
              <a:rPr b="1" lang="en"/>
              <a:t>)K</a:t>
            </a:r>
            <a:r>
              <a:rPr b="1" baseline="30000" lang="en"/>
              <a:t>−1</a:t>
            </a:r>
            <a:r>
              <a:rPr b="1" lang="en"/>
              <a:t>p</a:t>
            </a:r>
            <a:r>
              <a:rPr b="1" baseline="-25000" lang="en"/>
              <a:t>t</a:t>
            </a:r>
            <a:endParaRPr b="1" baseline="-25000"/>
          </a:p>
          <a:p>
            <a:pPr indent="0" lvl="0" marL="0" rtl="0" algn="l">
              <a:spcBef>
                <a:spcPts val="1200"/>
              </a:spcBef>
              <a:spcAft>
                <a:spcPts val="0"/>
              </a:spcAft>
              <a:buNone/>
            </a:pPr>
            <a:r>
              <a:rPr b="1" lang="en"/>
              <a:t>p</a:t>
            </a:r>
            <a:r>
              <a:rPr b="1" baseline="-25000" lang="en"/>
              <a:t>t</a:t>
            </a:r>
            <a:r>
              <a:rPr lang="en"/>
              <a:t> is the image coordinate of point t w.r.t src camera frame.</a:t>
            </a:r>
            <a:endParaRPr/>
          </a:p>
          <a:p>
            <a:pPr indent="0" lvl="0" marL="0" rtl="0" algn="l">
              <a:spcBef>
                <a:spcPts val="1200"/>
              </a:spcBef>
              <a:spcAft>
                <a:spcPts val="0"/>
              </a:spcAft>
              <a:buNone/>
            </a:pPr>
            <a:r>
              <a:rPr b="1" lang="en"/>
              <a:t>p</a:t>
            </a:r>
            <a:r>
              <a:rPr b="1" baseline="-25000" lang="en"/>
              <a:t>t’</a:t>
            </a:r>
            <a:r>
              <a:rPr lang="en"/>
              <a:t> is the image coordinate </a:t>
            </a:r>
            <a:r>
              <a:rPr lang="en"/>
              <a:t>of point t </a:t>
            </a:r>
            <a:r>
              <a:rPr lang="en"/>
              <a:t>w.r.t target camera frame.</a:t>
            </a:r>
            <a:endParaRPr/>
          </a:p>
          <a:p>
            <a:pPr indent="0" lvl="0" marL="0" rtl="0" algn="l">
              <a:spcBef>
                <a:spcPts val="1200"/>
              </a:spcBef>
              <a:spcAft>
                <a:spcPts val="0"/>
              </a:spcAft>
              <a:buNone/>
            </a:pPr>
            <a:r>
              <a:rPr b="1" lang="en"/>
              <a:t>K</a:t>
            </a:r>
            <a:r>
              <a:rPr lang="en"/>
              <a:t> is the camera matrix.</a:t>
            </a:r>
            <a:endParaRPr/>
          </a:p>
          <a:p>
            <a:pPr indent="0" lvl="0" marL="0" rtl="0" algn="l">
              <a:spcBef>
                <a:spcPts val="1200"/>
              </a:spcBef>
              <a:spcAft>
                <a:spcPts val="0"/>
              </a:spcAft>
              <a:buNone/>
            </a:pPr>
            <a:r>
              <a:rPr b="1" lang="en"/>
              <a:t>D(</a:t>
            </a:r>
            <a:r>
              <a:rPr b="1" lang="en"/>
              <a:t>p</a:t>
            </a:r>
            <a:r>
              <a:rPr b="1" baseline="-25000" lang="en"/>
              <a:t>t</a:t>
            </a:r>
            <a:r>
              <a:rPr b="1" lang="en"/>
              <a:t>)</a:t>
            </a:r>
            <a:r>
              <a:rPr lang="en"/>
              <a:t> is the depth of the point </a:t>
            </a:r>
            <a:r>
              <a:rPr lang="en"/>
              <a:t>t.</a:t>
            </a:r>
            <a:endParaRPr/>
          </a:p>
          <a:p>
            <a:pPr indent="0" lvl="0" marL="0" rtl="0" algn="l">
              <a:spcBef>
                <a:spcPts val="1200"/>
              </a:spcBef>
              <a:spcAft>
                <a:spcPts val="1200"/>
              </a:spcAft>
              <a:buClr>
                <a:schemeClr val="dk1"/>
              </a:buClr>
              <a:buSzPct val="61111"/>
              <a:buFont typeface="Arial"/>
              <a:buNone/>
            </a:pPr>
            <a:r>
              <a:rPr lang="en"/>
              <a:t>This map is then used to sample pixel values (rgb) using bilinear interpolation from the src frame to generate the target rgb frame.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Photometric reconstruction loss</a:t>
            </a:r>
            <a:endParaRPr/>
          </a:p>
        </p:txBody>
      </p:sp>
      <p:sp>
        <p:nvSpPr>
          <p:cNvPr id="93" name="Google Shape;93;p19"/>
          <p:cNvSpPr txBox="1"/>
          <p:nvPr>
            <p:ph idx="1" type="body"/>
          </p:nvPr>
        </p:nvSpPr>
        <p:spPr>
          <a:xfrm>
            <a:off x="311700" y="1152475"/>
            <a:ext cx="40554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difference is between the predicted target frame and ground truth is used as supervision and is generated using the following loss fn:</a:t>
            </a:r>
            <a:endParaRPr/>
          </a:p>
          <a:p>
            <a:pPr indent="0" lvl="0" marL="0" rtl="0" algn="l">
              <a:spcBef>
                <a:spcPts val="1200"/>
              </a:spcBef>
              <a:spcAft>
                <a:spcPts val="0"/>
              </a:spcAft>
              <a:buNone/>
            </a:pPr>
            <a:r>
              <a:rPr b="1" lang="en" sz="1412"/>
              <a:t>L</a:t>
            </a:r>
            <a:r>
              <a:rPr b="1" lang="en" sz="1412"/>
              <a:t>(pred, gt) = α(1 − SSIM(pred, gt))/2 + (1 − α)||pred − gt||</a:t>
            </a:r>
            <a:r>
              <a:rPr b="1" baseline="30000" lang="en" sz="1412"/>
              <a:t>1</a:t>
            </a:r>
            <a:r>
              <a:rPr lang="en"/>
              <a:t>, </a:t>
            </a:r>
            <a:endParaRPr/>
          </a:p>
          <a:p>
            <a:pPr indent="0" lvl="0" marL="0" rtl="0" algn="l">
              <a:spcBef>
                <a:spcPts val="1200"/>
              </a:spcBef>
              <a:spcAft>
                <a:spcPts val="0"/>
              </a:spcAft>
              <a:buNone/>
            </a:pPr>
            <a:r>
              <a:rPr lang="en"/>
              <a:t>which is essentially a weighted sum of SSIM and L1 Loss.</a:t>
            </a:r>
            <a:endParaRPr/>
          </a:p>
          <a:p>
            <a:pPr indent="0" lvl="0" marL="0" rtl="0" algn="l">
              <a:spcBef>
                <a:spcPts val="1200"/>
              </a:spcBef>
              <a:spcAft>
                <a:spcPts val="0"/>
              </a:spcAft>
              <a:buNone/>
            </a:pPr>
            <a:r>
              <a:rPr lang="en"/>
              <a:t>Now to handle cases of occlusions / disocclusions, we take the minimum of the two cases (t -&gt; t-1) and (t -&gt; t+1), since this shows </a:t>
            </a:r>
            <a:r>
              <a:rPr lang="en"/>
              <a:t>empirically</a:t>
            </a:r>
            <a:r>
              <a:rPr lang="en"/>
              <a:t> better results.</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4483125" y="1017725"/>
            <a:ext cx="4472100" cy="2152459"/>
          </a:xfrm>
          <a:prstGeom prst="rect">
            <a:avLst/>
          </a:prstGeom>
          <a:noFill/>
          <a:ln>
            <a:noFill/>
          </a:ln>
        </p:spPr>
      </p:pic>
      <p:sp>
        <p:nvSpPr>
          <p:cNvPr id="95" name="Google Shape;95;p19"/>
          <p:cNvSpPr txBox="1"/>
          <p:nvPr/>
        </p:nvSpPr>
        <p:spPr>
          <a:xfrm>
            <a:off x="311700" y="4720025"/>
            <a:ext cx="80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Digging Into Self-Supervised Monocular Depth Estimation, ICCV 2019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Photometric reconstruction loss</a:t>
            </a:r>
            <a:endParaRPr/>
          </a:p>
        </p:txBody>
      </p:sp>
      <p:sp>
        <p:nvSpPr>
          <p:cNvPr id="101" name="Google Shape;101;p20"/>
          <p:cNvSpPr txBox="1"/>
          <p:nvPr>
            <p:ph idx="1" type="body"/>
          </p:nvPr>
        </p:nvSpPr>
        <p:spPr>
          <a:xfrm>
            <a:off x="311700" y="1152475"/>
            <a:ext cx="8098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Also, to account for cases where there is no relative motion (either camera is stationary or objects are moving in the same way), the loss term is multiplied with a mask.</a:t>
            </a:r>
            <a:endParaRPr/>
          </a:p>
          <a:p>
            <a:pPr indent="0" lvl="0" marL="0" rtl="0" algn="l">
              <a:spcBef>
                <a:spcPts val="1200"/>
              </a:spcBef>
              <a:spcAft>
                <a:spcPts val="0"/>
              </a:spcAft>
              <a:buNone/>
            </a:pPr>
            <a:r>
              <a:rPr lang="en"/>
              <a:t>This mask can either be predicted using another network or can be computed as a binary mask using the following heuristic:</a:t>
            </a:r>
            <a:endParaRPr/>
          </a:p>
          <a:p>
            <a:pPr indent="0" lvl="0" marL="0" rtl="0" algn="ctr">
              <a:spcBef>
                <a:spcPts val="1200"/>
              </a:spcBef>
              <a:spcAft>
                <a:spcPts val="0"/>
              </a:spcAft>
              <a:buNone/>
            </a:pPr>
            <a:r>
              <a:rPr b="1" lang="en"/>
              <a:t>µ = [min(pe(target, pred)) &lt; min(pe(target, src))]</a:t>
            </a:r>
            <a:endParaRPr b="1"/>
          </a:p>
          <a:p>
            <a:pPr indent="0" lvl="0" marL="0" rtl="0" algn="l">
              <a:spcBef>
                <a:spcPts val="1200"/>
              </a:spcBef>
              <a:spcAft>
                <a:spcPts val="1200"/>
              </a:spcAft>
              <a:buNone/>
            </a:pPr>
            <a:r>
              <a:rPr lang="en"/>
              <a:t>Set</a:t>
            </a:r>
            <a:r>
              <a:rPr lang="en"/>
              <a:t> µ to only include the loss of pixels where the reprojection error of the warped image is lower than that of the original, unwarped source image. This will simply exclude pixels that are stationary or in textureless regions.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Default setup</a:t>
            </a:r>
            <a:endParaRPr/>
          </a:p>
          <a:p>
            <a:pPr indent="-342900" lvl="0" marL="457200" rtl="0" algn="l">
              <a:spcBef>
                <a:spcPts val="0"/>
              </a:spcBef>
              <a:spcAft>
                <a:spcPts val="0"/>
              </a:spcAft>
              <a:buSzPts val="1800"/>
              <a:buAutoNum type="arabicPeriod"/>
            </a:pPr>
            <a:r>
              <a:rPr lang="en"/>
              <a:t>Use Resnet-50 instead of Resnet-18 for feature extraction in encoder.</a:t>
            </a:r>
            <a:endParaRPr/>
          </a:p>
          <a:p>
            <a:pPr indent="-342900" lvl="0" marL="457200" rtl="0" algn="l">
              <a:spcBef>
                <a:spcPts val="0"/>
              </a:spcBef>
              <a:spcAft>
                <a:spcPts val="0"/>
              </a:spcAft>
              <a:buSzPts val="1800"/>
              <a:buAutoNum type="arabicPeriod"/>
            </a:pPr>
            <a:r>
              <a:rPr lang="en"/>
              <a:t>Disable auto-masking and use predictive mask instead.</a:t>
            </a:r>
            <a:endParaRPr/>
          </a:p>
          <a:p>
            <a:pPr indent="-342900" lvl="0" marL="457200" rtl="0" algn="l">
              <a:spcBef>
                <a:spcPts val="0"/>
              </a:spcBef>
              <a:spcAft>
                <a:spcPts val="0"/>
              </a:spcAft>
              <a:buSzPts val="1800"/>
              <a:buAutoNum type="arabicPeriod"/>
            </a:pPr>
            <a:r>
              <a:rPr lang="en"/>
              <a:t>Disable depth prediction at multiple scales</a:t>
            </a:r>
            <a:endParaRPr/>
          </a:p>
          <a:p>
            <a:pPr indent="-342900" lvl="0" marL="457200" rtl="0" algn="l">
              <a:spcBef>
                <a:spcPts val="0"/>
              </a:spcBef>
              <a:spcAft>
                <a:spcPts val="0"/>
              </a:spcAft>
              <a:buSzPts val="1800"/>
              <a:buAutoNum type="arabicPeriod"/>
            </a:pPr>
            <a:r>
              <a:rPr lang="en"/>
              <a:t>Remove SSIM component in computation of reprojection loss.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