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BDFAF-2878-4F7C-BCA6-D203FDF2C6C8}">
  <a:tblStyle styleId="{A49BDFAF-2878-4F7C-BCA6-D203FDF2C6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ad18701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ad18701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ad18701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ad18701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ad187013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ad187013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e2a0179a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e2a0179a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e2a0179a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e2a0179a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2a0179a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2a0179a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e2a0179a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e2a0179a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d3d9c78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d3d9c78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ad18701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ad18701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ad187013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ad18701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d18701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ad18701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af0852f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af0852f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ad187013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ad187013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7.png"/><Relationship Id="rId6"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search/cs?searchtype=author&amp;query=Girshick%2C+R" TargetMode="External"/><Relationship Id="rId4" Type="http://schemas.openxmlformats.org/officeDocument/2006/relationships/hyperlink" Target="https://arxiv.org/search/cs?searchtype=author&amp;query=Donahue%2C+J" TargetMode="External"/><Relationship Id="rId11" Type="http://schemas.openxmlformats.org/officeDocument/2006/relationships/hyperlink" Target="https://ieeexplore.ieee.org/document/7486599/" TargetMode="External"/><Relationship Id="rId10" Type="http://schemas.openxmlformats.org/officeDocument/2006/relationships/hyperlink" Target="https://arxiv.org/search/cs?searchtype=author&amp;query=Zisserman%2C+A" TargetMode="External"/><Relationship Id="rId9" Type="http://schemas.openxmlformats.org/officeDocument/2006/relationships/hyperlink" Target="https://arxiv.org/search/cs?searchtype=author&amp;query=Simonyan%2C+K" TargetMode="External"/><Relationship Id="rId5" Type="http://schemas.openxmlformats.org/officeDocument/2006/relationships/hyperlink" Target="https://arxiv.org/search/cs?searchtype=author&amp;query=Darrell%2C+T" TargetMode="External"/><Relationship Id="rId6" Type="http://schemas.openxmlformats.org/officeDocument/2006/relationships/hyperlink" Target="https://arxiv.org/search/cs?searchtype=author&amp;query=Malik%2C+J" TargetMode="External"/><Relationship Id="rId7" Type="http://schemas.openxmlformats.org/officeDocument/2006/relationships/hyperlink" Target="https://arxiv.org/abs/1311.2524" TargetMode="External"/><Relationship Id="rId8" Type="http://schemas.openxmlformats.org/officeDocument/2006/relationships/hyperlink" Target="https://www.researchgate.net/publication/262270555_Selective_Search_for_Object_Recog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Detection </a:t>
            </a:r>
            <a:endParaRPr/>
          </a:p>
        </p:txBody>
      </p:sp>
      <p:sp>
        <p:nvSpPr>
          <p:cNvPr id="87" name="Google Shape;87;p13"/>
          <p:cNvSpPr txBox="1"/>
          <p:nvPr>
            <p:ph idx="1" type="subTitle"/>
          </p:nvPr>
        </p:nvSpPr>
        <p:spPr>
          <a:xfrm>
            <a:off x="729452" y="27028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CV Project - Team “Kuch bhi”</a:t>
            </a:r>
            <a:endParaRPr/>
          </a:p>
        </p:txBody>
      </p:sp>
      <p:sp>
        <p:nvSpPr>
          <p:cNvPr id="88" name="Google Shape;88;p13"/>
          <p:cNvSpPr txBox="1"/>
          <p:nvPr/>
        </p:nvSpPr>
        <p:spPr>
          <a:xfrm>
            <a:off x="5872800" y="3343675"/>
            <a:ext cx="327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Team Members:</a:t>
            </a:r>
            <a:endParaRPr>
              <a:solidFill>
                <a:srgbClr val="666666"/>
              </a:solidFill>
              <a:latin typeface="Lato"/>
              <a:ea typeface="Lato"/>
              <a:cs typeface="Lato"/>
              <a:sym typeface="Lato"/>
            </a:endParaRPr>
          </a:p>
          <a:p>
            <a:pPr indent="0" lvl="0" marL="0" rtl="0" algn="l">
              <a:spcBef>
                <a:spcPts val="0"/>
              </a:spcBef>
              <a:spcAft>
                <a:spcPts val="0"/>
              </a:spcAft>
              <a:buNone/>
            </a:pPr>
            <a:r>
              <a:rPr lang="en">
                <a:solidFill>
                  <a:srgbClr val="666666"/>
                </a:solidFill>
                <a:latin typeface="Lato"/>
                <a:ea typeface="Lato"/>
                <a:cs typeface="Lato"/>
                <a:sym typeface="Lato"/>
              </a:rPr>
              <a:t>2018101033 - Jay Sharma</a:t>
            </a:r>
            <a:endParaRPr>
              <a:solidFill>
                <a:srgbClr val="666666"/>
              </a:solidFill>
              <a:latin typeface="Lato"/>
              <a:ea typeface="Lato"/>
              <a:cs typeface="Lato"/>
              <a:sym typeface="Lato"/>
            </a:endParaRPr>
          </a:p>
          <a:p>
            <a:pPr indent="0" lvl="0" marL="0" rtl="0" algn="l">
              <a:spcBef>
                <a:spcPts val="0"/>
              </a:spcBef>
              <a:spcAft>
                <a:spcPts val="0"/>
              </a:spcAft>
              <a:buNone/>
            </a:pPr>
            <a:r>
              <a:rPr lang="en">
                <a:solidFill>
                  <a:srgbClr val="666666"/>
                </a:solidFill>
                <a:latin typeface="Lato"/>
                <a:ea typeface="Lato"/>
                <a:cs typeface="Lato"/>
                <a:sym typeface="Lato"/>
              </a:rPr>
              <a:t>2018102021 - Tanmay Garg</a:t>
            </a:r>
            <a:endParaRPr>
              <a:solidFill>
                <a:srgbClr val="666666"/>
              </a:solidFill>
              <a:latin typeface="Lato"/>
              <a:ea typeface="Lato"/>
              <a:cs typeface="Lato"/>
              <a:sym typeface="Lato"/>
            </a:endParaRPr>
          </a:p>
          <a:p>
            <a:pPr indent="0" lvl="0" marL="0" rtl="0" algn="l">
              <a:spcBef>
                <a:spcPts val="0"/>
              </a:spcBef>
              <a:spcAft>
                <a:spcPts val="0"/>
              </a:spcAft>
              <a:buNone/>
            </a:pPr>
            <a:r>
              <a:rPr lang="en">
                <a:solidFill>
                  <a:srgbClr val="666666"/>
                </a:solidFill>
                <a:latin typeface="Lato"/>
                <a:ea typeface="Lato"/>
                <a:cs typeface="Lato"/>
                <a:sym typeface="Lato"/>
              </a:rPr>
              <a:t>2018102040 - </a:t>
            </a:r>
            <a:r>
              <a:rPr lang="en">
                <a:solidFill>
                  <a:srgbClr val="666666"/>
                </a:solidFill>
                <a:latin typeface="Lato"/>
                <a:ea typeface="Lato"/>
                <a:cs typeface="Lato"/>
                <a:sym typeface="Lato"/>
              </a:rPr>
              <a:t>Shantanu Agrawal</a:t>
            </a:r>
            <a:endParaRPr>
              <a:solidFill>
                <a:srgbClr val="666666"/>
              </a:solidFill>
              <a:latin typeface="Lato"/>
              <a:ea typeface="Lato"/>
              <a:cs typeface="Lato"/>
              <a:sym typeface="Lato"/>
            </a:endParaRPr>
          </a:p>
          <a:p>
            <a:pPr indent="0" lvl="0" marL="0" rtl="0" algn="l">
              <a:spcBef>
                <a:spcPts val="0"/>
              </a:spcBef>
              <a:spcAft>
                <a:spcPts val="0"/>
              </a:spcAft>
              <a:buNone/>
            </a:pPr>
            <a:r>
              <a:rPr lang="en">
                <a:solidFill>
                  <a:srgbClr val="666666"/>
                </a:solidFill>
                <a:latin typeface="Lato"/>
                <a:ea typeface="Lato"/>
                <a:cs typeface="Lato"/>
                <a:sym typeface="Lato"/>
              </a:rPr>
              <a:t>2020900019 - </a:t>
            </a:r>
            <a:r>
              <a:rPr lang="en">
                <a:solidFill>
                  <a:srgbClr val="666666"/>
                </a:solidFill>
                <a:latin typeface="Lato"/>
                <a:ea typeface="Lato"/>
                <a:cs typeface="Lato"/>
                <a:sym typeface="Lato"/>
              </a:rPr>
              <a:t>Anirudh Polatpally</a:t>
            </a:r>
            <a:endParaRPr>
              <a:solidFill>
                <a:srgbClr val="6666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Tests</a:t>
            </a:r>
            <a:endParaRPr/>
          </a:p>
        </p:txBody>
      </p:sp>
      <p:sp>
        <p:nvSpPr>
          <p:cNvPr id="178" name="Google Shape;178;p22"/>
          <p:cNvSpPr txBox="1"/>
          <p:nvPr>
            <p:ph idx="1" type="body"/>
          </p:nvPr>
        </p:nvSpPr>
        <p:spPr>
          <a:xfrm>
            <a:off x="729325" y="2078875"/>
            <a:ext cx="7959600" cy="4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rPr>
              <a:t>Tested the trained model with some of the proposal images</a:t>
            </a:r>
            <a:endParaRPr sz="1400">
              <a:solidFill>
                <a:srgbClr val="000000"/>
              </a:solidFill>
            </a:endParaRPr>
          </a:p>
        </p:txBody>
      </p:sp>
      <p:pic>
        <p:nvPicPr>
          <p:cNvPr id="179" name="Google Shape;179;p22"/>
          <p:cNvPicPr preferRelativeResize="0"/>
          <p:nvPr/>
        </p:nvPicPr>
        <p:blipFill>
          <a:blip r:embed="rId3">
            <a:alphaModFix/>
          </a:blip>
          <a:stretch>
            <a:fillRect/>
          </a:stretch>
        </p:blipFill>
        <p:spPr>
          <a:xfrm>
            <a:off x="2529400" y="2789375"/>
            <a:ext cx="1891474" cy="1945466"/>
          </a:xfrm>
          <a:prstGeom prst="rect">
            <a:avLst/>
          </a:prstGeom>
          <a:noFill/>
          <a:ln>
            <a:noFill/>
          </a:ln>
        </p:spPr>
      </p:pic>
      <p:pic>
        <p:nvPicPr>
          <p:cNvPr id="180" name="Google Shape;180;p22"/>
          <p:cNvPicPr preferRelativeResize="0"/>
          <p:nvPr/>
        </p:nvPicPr>
        <p:blipFill>
          <a:blip r:embed="rId4">
            <a:alphaModFix/>
          </a:blip>
          <a:stretch>
            <a:fillRect/>
          </a:stretch>
        </p:blipFill>
        <p:spPr>
          <a:xfrm>
            <a:off x="515000" y="2789375"/>
            <a:ext cx="1891476" cy="1945970"/>
          </a:xfrm>
          <a:prstGeom prst="rect">
            <a:avLst/>
          </a:prstGeom>
          <a:noFill/>
          <a:ln>
            <a:noFill/>
          </a:ln>
        </p:spPr>
      </p:pic>
      <p:pic>
        <p:nvPicPr>
          <p:cNvPr id="181" name="Google Shape;181;p22"/>
          <p:cNvPicPr preferRelativeResize="0"/>
          <p:nvPr/>
        </p:nvPicPr>
        <p:blipFill>
          <a:blip r:embed="rId5">
            <a:alphaModFix/>
          </a:blip>
          <a:stretch>
            <a:fillRect/>
          </a:stretch>
        </p:blipFill>
        <p:spPr>
          <a:xfrm>
            <a:off x="6743775" y="3048900"/>
            <a:ext cx="2077051" cy="1566923"/>
          </a:xfrm>
          <a:prstGeom prst="rect">
            <a:avLst/>
          </a:prstGeom>
          <a:noFill/>
          <a:ln>
            <a:noFill/>
          </a:ln>
        </p:spPr>
      </p:pic>
      <p:pic>
        <p:nvPicPr>
          <p:cNvPr id="182" name="Google Shape;182;p22"/>
          <p:cNvPicPr preferRelativeResize="0"/>
          <p:nvPr/>
        </p:nvPicPr>
        <p:blipFill>
          <a:blip r:embed="rId6">
            <a:alphaModFix/>
          </a:blip>
          <a:stretch>
            <a:fillRect/>
          </a:stretch>
        </p:blipFill>
        <p:spPr>
          <a:xfrm>
            <a:off x="4543800" y="3084825"/>
            <a:ext cx="2077038" cy="15577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 Next</a:t>
            </a:r>
            <a:endParaRPr/>
          </a:p>
        </p:txBody>
      </p:sp>
      <p:sp>
        <p:nvSpPr>
          <p:cNvPr id="188" name="Google Shape;188;p23"/>
          <p:cNvSpPr txBox="1"/>
          <p:nvPr>
            <p:ph idx="1" type="body"/>
          </p:nvPr>
        </p:nvSpPr>
        <p:spPr>
          <a:xfrm>
            <a:off x="729325" y="2078875"/>
            <a:ext cx="41328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Train the model for object detection  on the entire dataset from scratch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Perform Ablation tests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Fine tune the model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Report Scores</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Faster RCNN Experiment</a:t>
            </a:r>
            <a:endParaRPr/>
          </a:p>
        </p:txBody>
      </p:sp>
      <p:sp>
        <p:nvSpPr>
          <p:cNvPr id="194" name="Google Shape;194;p2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latin typeface="Arial"/>
                <a:ea typeface="Arial"/>
                <a:cs typeface="Arial"/>
                <a:sym typeface="Arial"/>
              </a:rPr>
              <a:t>If the training and prediction time for RCNN is remains too slow (which we suspect is most certain), and if time permits, we would try implementing Faster-RCNN once again, this time with a clearer base understanding of the architecture.</a:t>
            </a:r>
            <a:endParaRPr sz="1400">
              <a:solidFill>
                <a:srgbClr val="000000"/>
              </a:solidFill>
              <a:latin typeface="Arial"/>
              <a:ea typeface="Arial"/>
              <a:cs typeface="Arial"/>
              <a:sym typeface="Arial"/>
            </a:endParaRPr>
          </a:p>
        </p:txBody>
      </p:sp>
      <p:sp>
        <p:nvSpPr>
          <p:cNvPr id="195" name="Google Shape;195;p24"/>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205">
                <a:solidFill>
                  <a:srgbClr val="000000"/>
                </a:solidFill>
                <a:latin typeface="Arial"/>
                <a:ea typeface="Arial"/>
                <a:cs typeface="Arial"/>
                <a:sym typeface="Arial"/>
              </a:rPr>
              <a:t>The RCNN training time for any significantly big dataset (&gt;1000 Image) is too high, and possibly infeasible with limited GPU resources, and lack of our understanding to compute selective search on GPUs.</a:t>
            </a:r>
            <a:endParaRPr sz="1205">
              <a:solidFill>
                <a:srgbClr val="000000"/>
              </a:solidFill>
              <a:latin typeface="Arial"/>
              <a:ea typeface="Arial"/>
              <a:cs typeface="Arial"/>
              <a:sym typeface="Arial"/>
            </a:endParaRPr>
          </a:p>
          <a:p>
            <a:pPr indent="0" lvl="0" marL="0" rtl="0" algn="just">
              <a:lnSpc>
                <a:spcPct val="95000"/>
              </a:lnSpc>
              <a:spcBef>
                <a:spcPts val="1200"/>
              </a:spcBef>
              <a:spcAft>
                <a:spcPts val="1200"/>
              </a:spcAft>
              <a:buSzPts val="935"/>
              <a:buNone/>
            </a:pPr>
            <a:r>
              <a:rPr lang="en" sz="1205">
                <a:solidFill>
                  <a:srgbClr val="000000"/>
                </a:solidFill>
                <a:latin typeface="Arial"/>
                <a:ea typeface="Arial"/>
                <a:cs typeface="Arial"/>
                <a:sym typeface="Arial"/>
              </a:rPr>
              <a:t>Since the only thing different in faster RCNN is the RPN, we tried building it. We accomplished implementing various sized anchors, but could not complete RPN due to issues with our understanding, and the complexities of vectorizing everything to make training actually fast. Apart from this, the multi-stage non-end-to-end training regime was also seeming to be time-taking and complex, so we left it and got back to implementing RCNN.</a:t>
            </a:r>
            <a:endParaRPr sz="1205">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1" name="Google Shape;20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91283"/>
              </a:lnSpc>
              <a:spcBef>
                <a:spcPts val="600"/>
              </a:spcBef>
              <a:spcAft>
                <a:spcPts val="0"/>
              </a:spcAft>
              <a:buSzPts val="1300"/>
              <a:buAutoNum type="arabicPeriod"/>
            </a:pPr>
            <a:r>
              <a:rPr lang="en"/>
              <a:t>Rich feature hierarchies for accurate object detection and semantic segmentation - </a:t>
            </a:r>
            <a:r>
              <a:rPr lang="en">
                <a:uFill>
                  <a:noFill/>
                </a:uFill>
                <a:hlinkClick r:id="rId3"/>
              </a:rPr>
              <a:t>Ross Girshick</a:t>
            </a:r>
            <a:r>
              <a:rPr lang="en"/>
              <a:t>, </a:t>
            </a:r>
            <a:r>
              <a:rPr lang="en">
                <a:uFill>
                  <a:noFill/>
                </a:uFill>
                <a:hlinkClick r:id="rId4"/>
              </a:rPr>
              <a:t>Jeff Donahue</a:t>
            </a:r>
            <a:r>
              <a:rPr lang="en"/>
              <a:t>, </a:t>
            </a:r>
            <a:r>
              <a:rPr lang="en">
                <a:uFill>
                  <a:noFill/>
                </a:uFill>
                <a:hlinkClick r:id="rId5"/>
              </a:rPr>
              <a:t>Trevor Darrell</a:t>
            </a:r>
            <a:r>
              <a:rPr lang="en"/>
              <a:t>, </a:t>
            </a:r>
            <a:r>
              <a:rPr lang="en">
                <a:uFill>
                  <a:noFill/>
                </a:uFill>
                <a:hlinkClick r:id="rId6"/>
              </a:rPr>
              <a:t>Jitendra Malik</a:t>
            </a:r>
            <a:r>
              <a:rPr lang="en"/>
              <a:t> (CVPR 2014) - </a:t>
            </a:r>
            <a:r>
              <a:rPr lang="en" u="sng">
                <a:solidFill>
                  <a:schemeClr val="hlink"/>
                </a:solidFill>
                <a:hlinkClick r:id="rId7"/>
              </a:rPr>
              <a:t>Link</a:t>
            </a:r>
            <a:endParaRPr/>
          </a:p>
          <a:p>
            <a:pPr indent="-311150" lvl="0" marL="457200" rtl="0" algn="l">
              <a:lnSpc>
                <a:spcPct val="91283"/>
              </a:lnSpc>
              <a:spcBef>
                <a:spcPts val="0"/>
              </a:spcBef>
              <a:spcAft>
                <a:spcPts val="0"/>
              </a:spcAft>
              <a:buSzPts val="1300"/>
              <a:buAutoNum type="arabicPeriod"/>
            </a:pPr>
            <a:r>
              <a:rPr lang="en"/>
              <a:t>Selective Search for Object Recognition - </a:t>
            </a:r>
            <a:r>
              <a:rPr lang="en"/>
              <a:t>Uijlings, Jasper &amp; Sande, K. &amp; Gevers, T. &amp; Smeulders, A.W.M. (IJCV 2013) - </a:t>
            </a:r>
            <a:r>
              <a:rPr lang="en" u="sng">
                <a:solidFill>
                  <a:schemeClr val="hlink"/>
                </a:solidFill>
                <a:hlinkClick r:id="rId8"/>
              </a:rPr>
              <a:t>Link</a:t>
            </a:r>
            <a:endParaRPr/>
          </a:p>
          <a:p>
            <a:pPr indent="-311150" lvl="0" marL="457200" rtl="0" algn="l">
              <a:lnSpc>
                <a:spcPct val="91283"/>
              </a:lnSpc>
              <a:spcBef>
                <a:spcPts val="0"/>
              </a:spcBef>
              <a:spcAft>
                <a:spcPts val="0"/>
              </a:spcAft>
              <a:buSzPts val="1300"/>
              <a:buAutoNum type="arabicPeriod"/>
            </a:pPr>
            <a:r>
              <a:rPr lang="en"/>
              <a:t>Very Deep Convolutional Networks for Large-Scale Image Recognition - </a:t>
            </a:r>
            <a:r>
              <a:rPr lang="en">
                <a:uFill>
                  <a:noFill/>
                </a:uFill>
                <a:hlinkClick r:id="rId9"/>
              </a:rPr>
              <a:t>Karen Simonyan</a:t>
            </a:r>
            <a:r>
              <a:rPr lang="en"/>
              <a:t>, </a:t>
            </a:r>
            <a:r>
              <a:rPr lang="en">
                <a:uFill>
                  <a:noFill/>
                </a:uFill>
                <a:hlinkClick r:id="rId10"/>
              </a:rPr>
              <a:t>Andrew Zisserman</a:t>
            </a:r>
            <a:r>
              <a:rPr lang="en"/>
              <a:t> (ICLR 2014) - </a:t>
            </a:r>
            <a:r>
              <a:rPr lang="en" u="sng">
                <a:solidFill>
                  <a:schemeClr val="hlink"/>
                </a:solidFill>
                <a:hlinkClick r:id="rId11"/>
              </a:rPr>
              <a:t>Link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nvSpPr>
        <p:spPr>
          <a:xfrm>
            <a:off x="1323450" y="1740600"/>
            <a:ext cx="6497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latin typeface="Lato"/>
                <a:ea typeface="Lato"/>
                <a:cs typeface="Lato"/>
                <a:sym typeface="Lato"/>
              </a:rPr>
              <a:t>The End</a:t>
            </a:r>
            <a:endParaRPr sz="9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974836" y="1525825"/>
            <a:ext cx="7343426" cy="2720350"/>
          </a:xfrm>
          <a:prstGeom prst="rect">
            <a:avLst/>
          </a:prstGeom>
          <a:noFill/>
          <a:ln>
            <a:noFill/>
          </a:ln>
        </p:spPr>
      </p:pic>
      <p:sp>
        <p:nvSpPr>
          <p:cNvPr id="94" name="Google Shape;94;p14"/>
          <p:cNvSpPr txBox="1"/>
          <p:nvPr>
            <p:ph type="title"/>
          </p:nvPr>
        </p:nvSpPr>
        <p:spPr>
          <a:xfrm>
            <a:off x="727650" y="125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 Overview</a:t>
            </a:r>
            <a:endParaRPr/>
          </a:p>
        </p:txBody>
      </p:sp>
      <p:sp>
        <p:nvSpPr>
          <p:cNvPr id="95" name="Google Shape;95;p14"/>
          <p:cNvSpPr txBox="1"/>
          <p:nvPr/>
        </p:nvSpPr>
        <p:spPr>
          <a:xfrm>
            <a:off x="3155700" y="4398075"/>
            <a:ext cx="2981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 1: RCNN workflow </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Source: [1]</a:t>
            </a:r>
            <a:endParaRPr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80350" y="1259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 Proposals</a:t>
            </a:r>
            <a:endParaRPr/>
          </a:p>
        </p:txBody>
      </p:sp>
      <p:sp>
        <p:nvSpPr>
          <p:cNvPr id="101" name="Google Shape;101;p15"/>
          <p:cNvSpPr txBox="1"/>
          <p:nvPr>
            <p:ph idx="1" type="body"/>
          </p:nvPr>
        </p:nvSpPr>
        <p:spPr>
          <a:xfrm>
            <a:off x="282050" y="1863625"/>
            <a:ext cx="5626800" cy="293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Used Selective Search Algorithm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Generated a small set of region proposals from 10 images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Considered regions with IoU greater than 0.7</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Obtained 401 proposals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Raleway"/>
              <a:buAutoNum type="arabicPeriod"/>
            </a:pPr>
            <a:r>
              <a:rPr lang="en" sz="1400">
                <a:solidFill>
                  <a:srgbClr val="000000"/>
                </a:solidFill>
                <a:latin typeface="Arial"/>
                <a:ea typeface="Arial"/>
                <a:cs typeface="Arial"/>
                <a:sym typeface="Arial"/>
              </a:rPr>
              <a:t>Proposal</a:t>
            </a:r>
            <a:r>
              <a:rPr lang="en" sz="1400">
                <a:solidFill>
                  <a:srgbClr val="000000"/>
                </a:solidFill>
                <a:latin typeface="Arial"/>
                <a:ea typeface="Arial"/>
                <a:cs typeface="Arial"/>
                <a:sym typeface="Arial"/>
              </a:rPr>
              <a:t> dimensions - </a:t>
            </a:r>
            <a:r>
              <a:rPr lang="en" sz="1400">
                <a:solidFill>
                  <a:srgbClr val="000000"/>
                </a:solidFill>
                <a:highlight>
                  <a:srgbClr val="FFFFFF"/>
                </a:highlight>
                <a:latin typeface="Arial"/>
                <a:ea typeface="Arial"/>
                <a:cs typeface="Arial"/>
                <a:sym typeface="Arial"/>
              </a:rPr>
              <a:t>224, 224, 3</a:t>
            </a:r>
            <a:endParaRPr sz="1400">
              <a:solidFill>
                <a:srgbClr val="000000"/>
              </a:solidFill>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6256575" y="2635225"/>
            <a:ext cx="2621150" cy="1710300"/>
          </a:xfrm>
          <a:prstGeom prst="rect">
            <a:avLst/>
          </a:prstGeom>
          <a:noFill/>
          <a:ln>
            <a:noFill/>
          </a:ln>
        </p:spPr>
      </p:pic>
      <p:sp>
        <p:nvSpPr>
          <p:cNvPr id="103" name="Google Shape;103;p15"/>
          <p:cNvSpPr txBox="1"/>
          <p:nvPr/>
        </p:nvSpPr>
        <p:spPr>
          <a:xfrm>
            <a:off x="6076288" y="4414075"/>
            <a:ext cx="2981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 2: Selective Search at different scales</a:t>
            </a:r>
            <a:endParaRPr sz="1200">
              <a:latin typeface="Lato"/>
              <a:ea typeface="Lato"/>
              <a:cs typeface="Lato"/>
              <a:sym typeface="Lato"/>
            </a:endParaRPr>
          </a:p>
          <a:p>
            <a:pPr indent="0" lvl="0" marL="0" rtl="0" algn="ctr">
              <a:spcBef>
                <a:spcPts val="0"/>
              </a:spcBef>
              <a:spcAft>
                <a:spcPts val="0"/>
              </a:spcAft>
              <a:buNone/>
            </a:pPr>
            <a:r>
              <a:rPr lang="en" sz="1200">
                <a:latin typeface="Lato"/>
                <a:ea typeface="Lato"/>
                <a:cs typeface="Lato"/>
                <a:sym typeface="Lato"/>
              </a:rPr>
              <a:t>Source: [2]</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 CNN</a:t>
            </a:r>
            <a:endParaRPr/>
          </a:p>
        </p:txBody>
      </p:sp>
      <p:sp>
        <p:nvSpPr>
          <p:cNvPr id="109" name="Google Shape;109;p16"/>
          <p:cNvSpPr txBox="1"/>
          <p:nvPr>
            <p:ph idx="1" type="body"/>
          </p:nvPr>
        </p:nvSpPr>
        <p:spPr>
          <a:xfrm>
            <a:off x="671475" y="2078875"/>
            <a:ext cx="39990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Used VGG-16 as backbone feature extractor.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i="1" lang="en" sz="1400">
                <a:solidFill>
                  <a:srgbClr val="000000"/>
                </a:solidFill>
                <a:latin typeface="Arial"/>
                <a:ea typeface="Arial"/>
                <a:cs typeface="Arial"/>
                <a:sym typeface="Arial"/>
              </a:rPr>
              <a:t>3×3</a:t>
            </a:r>
            <a:r>
              <a:rPr lang="en" sz="1400">
                <a:solidFill>
                  <a:srgbClr val="000000"/>
                </a:solidFill>
                <a:latin typeface="Arial"/>
                <a:ea typeface="Arial"/>
                <a:cs typeface="Arial"/>
                <a:sym typeface="Arial"/>
              </a:rPr>
              <a:t> convolutional layers stacked on top of each other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Maxpooling to reduce volume in between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Fully Connected layers at the end followed by softmax.</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Final layers changed to perform classification and localisation.</a:t>
            </a:r>
            <a:endParaRPr sz="1400">
              <a:solidFill>
                <a:srgbClr val="000000"/>
              </a:solidFill>
              <a:latin typeface="Arial"/>
              <a:ea typeface="Arial"/>
              <a:cs typeface="Arial"/>
              <a:sym typeface="Arial"/>
            </a:endParaRPr>
          </a:p>
        </p:txBody>
      </p:sp>
      <p:pic>
        <p:nvPicPr>
          <p:cNvPr id="110" name="Google Shape;110;p16"/>
          <p:cNvPicPr preferRelativeResize="0"/>
          <p:nvPr/>
        </p:nvPicPr>
        <p:blipFill>
          <a:blip r:embed="rId3">
            <a:alphaModFix/>
          </a:blip>
          <a:stretch>
            <a:fillRect/>
          </a:stretch>
        </p:blipFill>
        <p:spPr>
          <a:xfrm>
            <a:off x="4670450" y="1598100"/>
            <a:ext cx="4347675" cy="2449200"/>
          </a:xfrm>
          <a:prstGeom prst="rect">
            <a:avLst/>
          </a:prstGeom>
          <a:noFill/>
          <a:ln>
            <a:noFill/>
          </a:ln>
        </p:spPr>
      </p:pic>
      <p:sp>
        <p:nvSpPr>
          <p:cNvPr id="111" name="Google Shape;111;p16"/>
          <p:cNvSpPr txBox="1"/>
          <p:nvPr/>
        </p:nvSpPr>
        <p:spPr>
          <a:xfrm>
            <a:off x="5041888" y="4514650"/>
            <a:ext cx="298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 3:  VGG16, Source: [3]</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Head</a:t>
            </a:r>
            <a:endParaRPr/>
          </a:p>
        </p:txBody>
      </p:sp>
      <p:sp>
        <p:nvSpPr>
          <p:cNvPr id="117" name="Google Shape;117;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Perform Classification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Final output - scores for each of the classes in consideration (21 in our case)</a:t>
            </a:r>
            <a:endParaRPr sz="1400">
              <a:solidFill>
                <a:srgbClr val="000000"/>
              </a:solidFill>
            </a:endParaRPr>
          </a:p>
        </p:txBody>
      </p:sp>
      <p:grpSp>
        <p:nvGrpSpPr>
          <p:cNvPr id="118" name="Google Shape;118;p17"/>
          <p:cNvGrpSpPr/>
          <p:nvPr/>
        </p:nvGrpSpPr>
        <p:grpSpPr>
          <a:xfrm>
            <a:off x="5667250" y="577325"/>
            <a:ext cx="3061800" cy="1658700"/>
            <a:chOff x="5667250" y="913050"/>
            <a:chExt cx="3061800" cy="1658700"/>
          </a:xfrm>
        </p:grpSpPr>
        <p:sp>
          <p:nvSpPr>
            <p:cNvPr id="119" name="Google Shape;119;p17"/>
            <p:cNvSpPr/>
            <p:nvPr/>
          </p:nvSpPr>
          <p:spPr>
            <a:xfrm>
              <a:off x="5667250" y="913050"/>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- 25088, Output Size - 4096)</a:t>
              </a:r>
              <a:endParaRPr sz="1100"/>
            </a:p>
          </p:txBody>
        </p:sp>
        <p:cxnSp>
          <p:nvCxnSpPr>
            <p:cNvPr id="120" name="Google Shape;120;p17"/>
            <p:cNvCxnSpPr>
              <a:stCxn id="119" idx="2"/>
              <a:endCxn id="121" idx="0"/>
            </p:cNvCxnSpPr>
            <p:nvPr/>
          </p:nvCxnSpPr>
          <p:spPr>
            <a:xfrm>
              <a:off x="7198150" y="1318650"/>
              <a:ext cx="0" cy="12531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7"/>
            <p:cNvSpPr/>
            <p:nvPr/>
          </p:nvSpPr>
          <p:spPr>
            <a:xfrm>
              <a:off x="6818800" y="1532273"/>
              <a:ext cx="7587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ReLU</a:t>
              </a:r>
              <a:endParaRPr/>
            </a:p>
          </p:txBody>
        </p:sp>
        <p:sp>
          <p:nvSpPr>
            <p:cNvPr id="123" name="Google Shape;123;p17"/>
            <p:cNvSpPr/>
            <p:nvPr/>
          </p:nvSpPr>
          <p:spPr>
            <a:xfrm>
              <a:off x="6543400" y="1975811"/>
              <a:ext cx="13095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 - 0.5</a:t>
              </a:r>
              <a:endParaRPr/>
            </a:p>
          </p:txBody>
        </p:sp>
      </p:grpSp>
      <p:grpSp>
        <p:nvGrpSpPr>
          <p:cNvPr id="124" name="Google Shape;124;p17"/>
          <p:cNvGrpSpPr/>
          <p:nvPr/>
        </p:nvGrpSpPr>
        <p:grpSpPr>
          <a:xfrm>
            <a:off x="5667250" y="2225140"/>
            <a:ext cx="3061800" cy="1658700"/>
            <a:chOff x="5667250" y="541763"/>
            <a:chExt cx="3061800" cy="1658700"/>
          </a:xfrm>
        </p:grpSpPr>
        <p:sp>
          <p:nvSpPr>
            <p:cNvPr id="125" name="Google Shape;125;p17"/>
            <p:cNvSpPr/>
            <p:nvPr/>
          </p:nvSpPr>
          <p:spPr>
            <a:xfrm>
              <a:off x="5667250" y="541763"/>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a:t>
              </a:r>
              <a:r>
                <a:rPr lang="en" sz="1100"/>
                <a:t>4096</a:t>
              </a:r>
              <a:r>
                <a:rPr lang="en" sz="1100"/>
                <a:t>, Output Size - 4096)</a:t>
              </a:r>
              <a:endParaRPr sz="1100"/>
            </a:p>
          </p:txBody>
        </p:sp>
        <p:cxnSp>
          <p:nvCxnSpPr>
            <p:cNvPr id="126" name="Google Shape;126;p17"/>
            <p:cNvCxnSpPr>
              <a:stCxn id="125" idx="2"/>
            </p:cNvCxnSpPr>
            <p:nvPr/>
          </p:nvCxnSpPr>
          <p:spPr>
            <a:xfrm>
              <a:off x="7198150" y="947363"/>
              <a:ext cx="0" cy="12531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7"/>
            <p:cNvSpPr/>
            <p:nvPr/>
          </p:nvSpPr>
          <p:spPr>
            <a:xfrm>
              <a:off x="6818800" y="1156553"/>
              <a:ext cx="7587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ReLU</a:t>
              </a:r>
              <a:endParaRPr/>
            </a:p>
          </p:txBody>
        </p:sp>
        <p:sp>
          <p:nvSpPr>
            <p:cNvPr id="128" name="Google Shape;128;p17"/>
            <p:cNvSpPr/>
            <p:nvPr/>
          </p:nvSpPr>
          <p:spPr>
            <a:xfrm>
              <a:off x="6543400" y="1653511"/>
              <a:ext cx="13095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 - 0.5</a:t>
              </a:r>
              <a:endParaRPr/>
            </a:p>
          </p:txBody>
        </p:sp>
      </p:grpSp>
      <p:sp>
        <p:nvSpPr>
          <p:cNvPr id="129" name="Google Shape;129;p17"/>
          <p:cNvSpPr/>
          <p:nvPr/>
        </p:nvSpPr>
        <p:spPr>
          <a:xfrm>
            <a:off x="5667250" y="3890177"/>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- 4096, Output Size - Num_Classes)</a:t>
            </a:r>
            <a:endParaRPr sz="1100"/>
          </a:p>
        </p:txBody>
      </p:sp>
      <p:sp>
        <p:nvSpPr>
          <p:cNvPr id="130" name="Google Shape;130;p17"/>
          <p:cNvSpPr txBox="1"/>
          <p:nvPr/>
        </p:nvSpPr>
        <p:spPr>
          <a:xfrm>
            <a:off x="5747338" y="4474375"/>
            <a:ext cx="298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 4:  Classification Head</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a:t>
            </a:r>
            <a:r>
              <a:rPr lang="en"/>
              <a:t>Head</a:t>
            </a:r>
            <a:endParaRPr/>
          </a:p>
        </p:txBody>
      </p:sp>
      <p:sp>
        <p:nvSpPr>
          <p:cNvPr id="136" name="Google Shape;136;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Perform Bounding Box Regression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Final output - Predicted Bounding Box (4 values)</a:t>
            </a:r>
            <a:endParaRPr sz="1400">
              <a:solidFill>
                <a:srgbClr val="000000"/>
              </a:solidFill>
            </a:endParaRPr>
          </a:p>
        </p:txBody>
      </p:sp>
      <p:grpSp>
        <p:nvGrpSpPr>
          <p:cNvPr id="137" name="Google Shape;137;p18"/>
          <p:cNvGrpSpPr/>
          <p:nvPr/>
        </p:nvGrpSpPr>
        <p:grpSpPr>
          <a:xfrm>
            <a:off x="5667250" y="631775"/>
            <a:ext cx="3061800" cy="1658700"/>
            <a:chOff x="5667250" y="913050"/>
            <a:chExt cx="3061800" cy="1658700"/>
          </a:xfrm>
        </p:grpSpPr>
        <p:sp>
          <p:nvSpPr>
            <p:cNvPr id="138" name="Google Shape;138;p18"/>
            <p:cNvSpPr/>
            <p:nvPr/>
          </p:nvSpPr>
          <p:spPr>
            <a:xfrm>
              <a:off x="5667250" y="913050"/>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- 25088, Output Size - 4096)</a:t>
              </a:r>
              <a:endParaRPr sz="1100"/>
            </a:p>
          </p:txBody>
        </p:sp>
        <p:cxnSp>
          <p:nvCxnSpPr>
            <p:cNvPr id="139" name="Google Shape;139;p18"/>
            <p:cNvCxnSpPr>
              <a:stCxn id="138" idx="2"/>
              <a:endCxn id="140" idx="0"/>
            </p:cNvCxnSpPr>
            <p:nvPr/>
          </p:nvCxnSpPr>
          <p:spPr>
            <a:xfrm>
              <a:off x="7198150" y="1318650"/>
              <a:ext cx="0" cy="12531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p:nvPr/>
          </p:nvSpPr>
          <p:spPr>
            <a:xfrm>
              <a:off x="6818800" y="1532273"/>
              <a:ext cx="7587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ReLU</a:t>
              </a:r>
              <a:endParaRPr/>
            </a:p>
          </p:txBody>
        </p:sp>
        <p:sp>
          <p:nvSpPr>
            <p:cNvPr id="142" name="Google Shape;142;p18"/>
            <p:cNvSpPr/>
            <p:nvPr/>
          </p:nvSpPr>
          <p:spPr>
            <a:xfrm>
              <a:off x="6543400" y="1975811"/>
              <a:ext cx="13095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 - 0.5</a:t>
              </a:r>
              <a:endParaRPr/>
            </a:p>
          </p:txBody>
        </p:sp>
      </p:grpSp>
      <p:grpSp>
        <p:nvGrpSpPr>
          <p:cNvPr id="143" name="Google Shape;143;p18"/>
          <p:cNvGrpSpPr/>
          <p:nvPr/>
        </p:nvGrpSpPr>
        <p:grpSpPr>
          <a:xfrm>
            <a:off x="5667250" y="2291480"/>
            <a:ext cx="3061800" cy="1658700"/>
            <a:chOff x="5667250" y="913475"/>
            <a:chExt cx="3061800" cy="1658700"/>
          </a:xfrm>
        </p:grpSpPr>
        <p:sp>
          <p:nvSpPr>
            <p:cNvPr id="144" name="Google Shape;144;p18"/>
            <p:cNvSpPr/>
            <p:nvPr/>
          </p:nvSpPr>
          <p:spPr>
            <a:xfrm>
              <a:off x="5667250" y="913475"/>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- 4096, Output Size - 4096)</a:t>
              </a:r>
              <a:endParaRPr sz="1100"/>
            </a:p>
          </p:txBody>
        </p:sp>
        <p:cxnSp>
          <p:nvCxnSpPr>
            <p:cNvPr id="145" name="Google Shape;145;p18"/>
            <p:cNvCxnSpPr>
              <a:stCxn id="144" idx="2"/>
            </p:cNvCxnSpPr>
            <p:nvPr/>
          </p:nvCxnSpPr>
          <p:spPr>
            <a:xfrm>
              <a:off x="7198150" y="1319075"/>
              <a:ext cx="0" cy="12531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18"/>
            <p:cNvSpPr/>
            <p:nvPr/>
          </p:nvSpPr>
          <p:spPr>
            <a:xfrm>
              <a:off x="6818800" y="1532273"/>
              <a:ext cx="7587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ReLU</a:t>
              </a:r>
              <a:endParaRPr/>
            </a:p>
          </p:txBody>
        </p:sp>
        <p:sp>
          <p:nvSpPr>
            <p:cNvPr id="147" name="Google Shape;147;p18"/>
            <p:cNvSpPr/>
            <p:nvPr/>
          </p:nvSpPr>
          <p:spPr>
            <a:xfrm>
              <a:off x="6543400" y="1975811"/>
              <a:ext cx="1309500" cy="32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 - 0.5</a:t>
              </a:r>
              <a:endParaRPr/>
            </a:p>
          </p:txBody>
        </p:sp>
      </p:grpSp>
      <p:sp>
        <p:nvSpPr>
          <p:cNvPr id="148" name="Google Shape;148;p18"/>
          <p:cNvSpPr/>
          <p:nvPr/>
        </p:nvSpPr>
        <p:spPr>
          <a:xfrm>
            <a:off x="5667250" y="3951177"/>
            <a:ext cx="3061800" cy="4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linear(Input Size - 4096, Output Size - 4)</a:t>
            </a:r>
            <a:endParaRPr sz="1100"/>
          </a:p>
        </p:txBody>
      </p:sp>
      <p:sp>
        <p:nvSpPr>
          <p:cNvPr id="149" name="Google Shape;149;p18"/>
          <p:cNvSpPr txBox="1"/>
          <p:nvPr/>
        </p:nvSpPr>
        <p:spPr>
          <a:xfrm>
            <a:off x="5707288" y="4479525"/>
            <a:ext cx="298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Lato"/>
                <a:ea typeface="Lato"/>
                <a:cs typeface="Lato"/>
                <a:sym typeface="Lato"/>
              </a:rPr>
              <a:t>Fig 5:  Regression Head</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t>
            </a:r>
            <a:endParaRPr/>
          </a:p>
        </p:txBody>
      </p:sp>
      <p:sp>
        <p:nvSpPr>
          <p:cNvPr id="155" name="Google Shape;155;p19"/>
          <p:cNvSpPr txBox="1"/>
          <p:nvPr>
            <p:ph idx="1" type="body"/>
          </p:nvPr>
        </p:nvSpPr>
        <p:spPr>
          <a:xfrm>
            <a:off x="729325" y="2078875"/>
            <a:ext cx="3774300" cy="115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Trained on the proposals generated using selective search</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Initially trained classification head, then followed by regression head.</a:t>
            </a:r>
            <a:endParaRPr sz="1400">
              <a:solidFill>
                <a:srgbClr val="000000"/>
              </a:solidFill>
              <a:latin typeface="Arial"/>
              <a:ea typeface="Arial"/>
              <a:cs typeface="Arial"/>
              <a:sym typeface="Arial"/>
            </a:endParaRPr>
          </a:p>
        </p:txBody>
      </p:sp>
      <p:sp>
        <p:nvSpPr>
          <p:cNvPr id="156" name="Google Shape;156;p19"/>
          <p:cNvSpPr txBox="1"/>
          <p:nvPr>
            <p:ph idx="2" type="body"/>
          </p:nvPr>
        </p:nvSpPr>
        <p:spPr>
          <a:xfrm>
            <a:off x="5025600" y="3389666"/>
            <a:ext cx="3774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Regression Scores-</a:t>
            </a:r>
            <a:endParaRPr>
              <a:solidFill>
                <a:srgbClr val="000000"/>
              </a:solidFill>
            </a:endParaRPr>
          </a:p>
        </p:txBody>
      </p:sp>
      <p:graphicFrame>
        <p:nvGraphicFramePr>
          <p:cNvPr id="157" name="Google Shape;157;p19"/>
          <p:cNvGraphicFramePr/>
          <p:nvPr/>
        </p:nvGraphicFramePr>
        <p:xfrm>
          <a:off x="5025600" y="2062205"/>
          <a:ext cx="3000000" cy="3000000"/>
        </p:xfrm>
        <a:graphic>
          <a:graphicData uri="http://schemas.openxmlformats.org/drawingml/2006/table">
            <a:tbl>
              <a:tblPr>
                <a:noFill/>
                <a:tableStyleId>{A49BDFAF-2878-4F7C-BCA6-D203FDF2C6C8}</a:tableStyleId>
              </a:tblPr>
              <a:tblGrid>
                <a:gridCol w="1558950"/>
                <a:gridCol w="1558950"/>
              </a:tblGrid>
              <a:tr h="399900">
                <a:tc>
                  <a:txBody>
                    <a:bodyPr/>
                    <a:lstStyle/>
                    <a:p>
                      <a:pPr indent="0" lvl="0" marL="0" rtl="0" algn="l">
                        <a:lnSpc>
                          <a:spcPct val="115000"/>
                        </a:lnSpc>
                        <a:spcBef>
                          <a:spcPts val="0"/>
                        </a:spcBef>
                        <a:spcAft>
                          <a:spcPts val="1200"/>
                        </a:spcAft>
                        <a:buNone/>
                      </a:pPr>
                      <a:r>
                        <a:rPr lang="en" sz="1300"/>
                        <a:t>N</a:t>
                      </a:r>
                      <a:r>
                        <a:rPr lang="en" sz="1300"/>
                        <a:t>umber of epochs </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99900">
                <a:tc>
                  <a:txBody>
                    <a:bodyPr/>
                    <a:lstStyle/>
                    <a:p>
                      <a:pPr indent="0" lvl="0" marL="0" rtl="0" algn="l">
                        <a:lnSpc>
                          <a:spcPct val="115000"/>
                        </a:lnSpc>
                        <a:spcBef>
                          <a:spcPts val="0"/>
                        </a:spcBef>
                        <a:spcAft>
                          <a:spcPts val="1200"/>
                        </a:spcAft>
                        <a:buNone/>
                      </a:pPr>
                      <a:r>
                        <a:rPr lang="en" sz="1300"/>
                        <a:t>Final loss</a:t>
                      </a:r>
                      <a:endParaRPr/>
                    </a:p>
                  </a:txBody>
                  <a:tcPr marT="91425" marB="91425" marR="91425" marL="91425"/>
                </a:tc>
                <a:tc>
                  <a:txBody>
                    <a:bodyPr/>
                    <a:lstStyle/>
                    <a:p>
                      <a:pPr indent="0" lvl="0" marL="0" rtl="0" algn="l">
                        <a:spcBef>
                          <a:spcPts val="0"/>
                        </a:spcBef>
                        <a:spcAft>
                          <a:spcPts val="0"/>
                        </a:spcAft>
                        <a:buNone/>
                      </a:pPr>
                      <a:r>
                        <a:rPr lang="en"/>
                        <a:t>5.6e-5</a:t>
                      </a:r>
                      <a:endParaRPr/>
                    </a:p>
                  </a:txBody>
                  <a:tcPr marT="91425" marB="91425" marR="91425" marL="91425"/>
                </a:tc>
              </a:tr>
              <a:tr h="399900">
                <a:tc>
                  <a:txBody>
                    <a:bodyPr/>
                    <a:lstStyle/>
                    <a:p>
                      <a:pPr indent="0" lvl="0" marL="0" rtl="0" algn="l">
                        <a:lnSpc>
                          <a:spcPct val="115000"/>
                        </a:lnSpc>
                        <a:spcBef>
                          <a:spcPts val="0"/>
                        </a:spcBef>
                        <a:spcAft>
                          <a:spcPts val="1200"/>
                        </a:spcAft>
                        <a:buNone/>
                      </a:pPr>
                      <a:r>
                        <a:rPr lang="en" sz="1300"/>
                        <a:t>Final acc</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graphicFrame>
        <p:nvGraphicFramePr>
          <p:cNvPr id="158" name="Google Shape;158;p19"/>
          <p:cNvGraphicFramePr/>
          <p:nvPr/>
        </p:nvGraphicFramePr>
        <p:xfrm>
          <a:off x="5025600" y="3779813"/>
          <a:ext cx="3000000" cy="3000000"/>
        </p:xfrm>
        <a:graphic>
          <a:graphicData uri="http://schemas.openxmlformats.org/drawingml/2006/table">
            <a:tbl>
              <a:tblPr>
                <a:noFill/>
                <a:tableStyleId>{A49BDFAF-2878-4F7C-BCA6-D203FDF2C6C8}</a:tableStyleId>
              </a:tblPr>
              <a:tblGrid>
                <a:gridCol w="1558950"/>
                <a:gridCol w="1558950"/>
              </a:tblGrid>
              <a:tr h="356950">
                <a:tc>
                  <a:txBody>
                    <a:bodyPr/>
                    <a:lstStyle/>
                    <a:p>
                      <a:pPr indent="0" lvl="0" marL="0" rtl="0" algn="l">
                        <a:spcBef>
                          <a:spcPts val="0"/>
                        </a:spcBef>
                        <a:spcAft>
                          <a:spcPts val="0"/>
                        </a:spcAft>
                        <a:buNone/>
                      </a:pPr>
                      <a:r>
                        <a:rPr lang="en" sz="1300"/>
                        <a:t>Number of epochs</a:t>
                      </a:r>
                      <a:endParaRPr sz="1300"/>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56950">
                <a:tc>
                  <a:txBody>
                    <a:bodyPr/>
                    <a:lstStyle/>
                    <a:p>
                      <a:pPr indent="0" lvl="0" marL="0" rtl="0" algn="l">
                        <a:spcBef>
                          <a:spcPts val="0"/>
                        </a:spcBef>
                        <a:spcAft>
                          <a:spcPts val="0"/>
                        </a:spcAft>
                        <a:buNone/>
                      </a:pPr>
                      <a:r>
                        <a:rPr lang="en"/>
                        <a:t>Final loss</a:t>
                      </a:r>
                      <a:endParaRPr/>
                    </a:p>
                  </a:txBody>
                  <a:tcPr marT="91425" marB="91425" marR="91425" marL="91425"/>
                </a:tc>
                <a:tc>
                  <a:txBody>
                    <a:bodyPr/>
                    <a:lstStyle/>
                    <a:p>
                      <a:pPr indent="0" lvl="0" marL="0" rtl="0" algn="l">
                        <a:spcBef>
                          <a:spcPts val="0"/>
                        </a:spcBef>
                        <a:spcAft>
                          <a:spcPts val="0"/>
                        </a:spcAft>
                        <a:buNone/>
                      </a:pPr>
                      <a:r>
                        <a:rPr lang="en"/>
                        <a:t>0.107</a:t>
                      </a:r>
                      <a:endParaRPr/>
                    </a:p>
                  </a:txBody>
                  <a:tcPr marT="91425" marB="91425" marR="91425" marL="91425"/>
                </a:tc>
              </a:tr>
              <a:tr h="356950">
                <a:tc>
                  <a:txBody>
                    <a:bodyPr/>
                    <a:lstStyle/>
                    <a:p>
                      <a:pPr indent="0" lvl="0" marL="0" rtl="0" algn="l">
                        <a:spcBef>
                          <a:spcPts val="0"/>
                        </a:spcBef>
                        <a:spcAft>
                          <a:spcPts val="0"/>
                        </a:spcAft>
                        <a:buNone/>
                      </a:pPr>
                      <a:r>
                        <a:rPr lang="en"/>
                        <a:t>Final acc</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
        <p:nvSpPr>
          <p:cNvPr id="159" name="Google Shape;159;p19"/>
          <p:cNvSpPr txBox="1"/>
          <p:nvPr/>
        </p:nvSpPr>
        <p:spPr>
          <a:xfrm>
            <a:off x="5025600" y="1677300"/>
            <a:ext cx="2283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t>Classification Scores-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Losses</a:t>
            </a:r>
            <a:endParaRPr/>
          </a:p>
        </p:txBody>
      </p:sp>
      <p:pic>
        <p:nvPicPr>
          <p:cNvPr id="165" name="Google Shape;165;p20"/>
          <p:cNvPicPr preferRelativeResize="0"/>
          <p:nvPr/>
        </p:nvPicPr>
        <p:blipFill>
          <a:blip r:embed="rId3">
            <a:alphaModFix/>
          </a:blip>
          <a:stretch>
            <a:fillRect/>
          </a:stretch>
        </p:blipFill>
        <p:spPr>
          <a:xfrm>
            <a:off x="729450" y="2083449"/>
            <a:ext cx="3406825" cy="2391575"/>
          </a:xfrm>
          <a:prstGeom prst="rect">
            <a:avLst/>
          </a:prstGeom>
          <a:noFill/>
          <a:ln>
            <a:noFill/>
          </a:ln>
        </p:spPr>
      </p:pic>
      <p:pic>
        <p:nvPicPr>
          <p:cNvPr id="166" name="Google Shape;166;p20"/>
          <p:cNvPicPr preferRelativeResize="0"/>
          <p:nvPr/>
        </p:nvPicPr>
        <p:blipFill>
          <a:blip r:embed="rId4">
            <a:alphaModFix/>
          </a:blip>
          <a:stretch>
            <a:fillRect/>
          </a:stretch>
        </p:blipFill>
        <p:spPr>
          <a:xfrm>
            <a:off x="4785575" y="2164025"/>
            <a:ext cx="3495369" cy="239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Maximum </a:t>
            </a:r>
            <a:r>
              <a:rPr lang="en"/>
              <a:t>Suppression</a:t>
            </a:r>
            <a:endParaRPr/>
          </a:p>
        </p:txBody>
      </p:sp>
      <p:sp>
        <p:nvSpPr>
          <p:cNvPr id="172" name="Google Shape;172;p21"/>
          <p:cNvSpPr txBox="1"/>
          <p:nvPr>
            <p:ph idx="1" type="body"/>
          </p:nvPr>
        </p:nvSpPr>
        <p:spPr>
          <a:xfrm>
            <a:off x="662175" y="2078875"/>
            <a:ext cx="8395200" cy="230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Remove multiple bounding boxes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Remove boxes with low confidence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Select a box with highest confidence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latin typeface="Arial"/>
                <a:ea typeface="Arial"/>
                <a:cs typeface="Arial"/>
                <a:sym typeface="Arial"/>
              </a:rPr>
              <a:t>Removes lower scoring boxes which have an IoU greater than iou_threshold with the highest scoring box</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