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60" r:id="rId6"/>
    <p:sldId id="258" r:id="rId7"/>
    <p:sldId id="259" r:id="rId8"/>
    <p:sldId id="263" r:id="rId9"/>
    <p:sldId id="261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6EA208-7EBE-47AB-885C-BF63ACB3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8" y="786258"/>
            <a:ext cx="11292383" cy="979321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VISION 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580CA-C3E1-4F19-8F8A-2CF14B271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7747" y="2551837"/>
            <a:ext cx="4116279" cy="2177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Abhishek Sharma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Rishabh malik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Piyush Atri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Devansh Dobriyal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(RC-SQUAD)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4D6C-8D84-435C-B456-C8AE41D0E6C7}"/>
              </a:ext>
            </a:extLst>
          </p:cNvPr>
          <p:cNvSpPr/>
          <p:nvPr/>
        </p:nvSpPr>
        <p:spPr>
          <a:xfrm>
            <a:off x="1845765" y="2551837"/>
            <a:ext cx="50423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“LOW-LIGHT </a:t>
            </a:r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MAGERY”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7F713F-2534-4FC7-B746-85EBE318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22575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FUSION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984B4-1B9E-4EFD-A57D-6206107D3EF1}"/>
              </a:ext>
            </a:extLst>
          </p:cNvPr>
          <p:cNvSpPr/>
          <p:nvPr/>
        </p:nvSpPr>
        <p:spPr>
          <a:xfrm>
            <a:off x="1260629" y="1544715"/>
            <a:ext cx="3098307" cy="12257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INPUT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19DD8-3126-4D89-998F-817E8499330D}"/>
              </a:ext>
            </a:extLst>
          </p:cNvPr>
          <p:cNvSpPr/>
          <p:nvPr/>
        </p:nvSpPr>
        <p:spPr>
          <a:xfrm>
            <a:off x="1260627" y="3137938"/>
            <a:ext cx="3098307" cy="12257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UNDER-EXPOSURE CORRECTED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4622C-F737-4224-A6F7-A014341F377A}"/>
              </a:ext>
            </a:extLst>
          </p:cNvPr>
          <p:cNvSpPr/>
          <p:nvPr/>
        </p:nvSpPr>
        <p:spPr>
          <a:xfrm>
            <a:off x="1260627" y="4957971"/>
            <a:ext cx="3098307" cy="12257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OVER-EXPOSURE CORRECTED IMAGE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27E4E9-3E07-41B5-B8FC-DC30371551B3}"/>
              </a:ext>
            </a:extLst>
          </p:cNvPr>
          <p:cNvSpPr/>
          <p:nvPr/>
        </p:nvSpPr>
        <p:spPr>
          <a:xfrm>
            <a:off x="5771965" y="2770469"/>
            <a:ext cx="2592280" cy="19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Extract the best exposed parts</a:t>
            </a:r>
            <a:endParaRPr lang="en-IN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AE0AC-EBD4-4C3C-81EB-550D6F451590}"/>
              </a:ext>
            </a:extLst>
          </p:cNvPr>
          <p:cNvSpPr/>
          <p:nvPr/>
        </p:nvSpPr>
        <p:spPr>
          <a:xfrm>
            <a:off x="9330431" y="2676935"/>
            <a:ext cx="2592280" cy="20951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Well-Exposed output image</a:t>
            </a:r>
            <a:endParaRPr lang="en-IN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B76BCE-445D-4ED7-9631-8AC335F8B79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4358936" y="2157592"/>
            <a:ext cx="1413029" cy="156690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E7CAF-6D99-482D-9F23-0A548C9B32FE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4358934" y="3724501"/>
            <a:ext cx="1413031" cy="2631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B58BEB-7DD4-4D6F-A4F4-5F90B5D56B0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358934" y="3724501"/>
            <a:ext cx="1413031" cy="1846347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9D9BA6-014C-46B1-AD21-C59C66853F69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 flipV="1">
            <a:off x="8364245" y="3724500"/>
            <a:ext cx="966186" cy="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53" y="167836"/>
            <a:ext cx="6048653" cy="11281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DEADLINES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4BF94-57D4-419E-AAF7-B8C7D89C6271}"/>
              </a:ext>
            </a:extLst>
          </p:cNvPr>
          <p:cNvSpPr/>
          <p:nvPr/>
        </p:nvSpPr>
        <p:spPr>
          <a:xfrm>
            <a:off x="951653" y="1387109"/>
            <a:ext cx="35493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Mid-Evaluation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2BBAE-56DA-4609-AB85-3BF8A1DDBD99}"/>
              </a:ext>
            </a:extLst>
          </p:cNvPr>
          <p:cNvSpPr txBox="1"/>
          <p:nvPr/>
        </p:nvSpPr>
        <p:spPr>
          <a:xfrm>
            <a:off x="951653" y="2211038"/>
            <a:ext cx="9719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Forward Illumination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Reverse Illumination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C6339-0C4F-4616-9B2F-ACB52723ED0C}"/>
              </a:ext>
            </a:extLst>
          </p:cNvPr>
          <p:cNvSpPr/>
          <p:nvPr/>
        </p:nvSpPr>
        <p:spPr>
          <a:xfrm>
            <a:off x="711954" y="3491964"/>
            <a:ext cx="42417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Final-Evaluation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4880E-FDFB-4132-8B0C-B2CF1E917AF7}"/>
              </a:ext>
            </a:extLst>
          </p:cNvPr>
          <p:cNvSpPr txBox="1"/>
          <p:nvPr/>
        </p:nvSpPr>
        <p:spPr>
          <a:xfrm>
            <a:off x="951653" y="4298137"/>
            <a:ext cx="971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Fusion of the 3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Any additional development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408207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3" y="2752077"/>
            <a:ext cx="6048653" cy="11281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7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424" y="444777"/>
            <a:ext cx="8470659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PAPER IMPLEMENTATION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3F6F2-1ABF-44A8-809F-6655612A3C76}"/>
              </a:ext>
            </a:extLst>
          </p:cNvPr>
          <p:cNvSpPr/>
          <p:nvPr/>
        </p:nvSpPr>
        <p:spPr>
          <a:xfrm>
            <a:off x="1118586" y="2367171"/>
            <a:ext cx="955351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“Dual Illumination Estimation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Robust Exposure Correction”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B99D3-6B83-4F56-B2EE-3DB698D9BB72}"/>
              </a:ext>
            </a:extLst>
          </p:cNvPr>
          <p:cNvSpPr txBox="1"/>
          <p:nvPr/>
        </p:nvSpPr>
        <p:spPr>
          <a:xfrm>
            <a:off x="3746378" y="4677284"/>
            <a:ext cx="944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By - 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Qing Zhang,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Wei-Shi Zheng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981" y="603682"/>
            <a:ext cx="7434070" cy="10224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53" y="1537613"/>
            <a:ext cx="10820400" cy="40241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To make an </a:t>
            </a:r>
            <a:r>
              <a:rPr lang="en-I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automatic exposure correction method.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Fixes both under-exposed and over-exposed images.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plant, flower, orange&#10;&#10;Description automatically generated">
            <a:extLst>
              <a:ext uri="{FF2B5EF4-FFF2-40B4-BE49-F238E27FC236}">
                <a16:creationId xmlns:a16="http://schemas.microsoft.com/office/drawing/2014/main" id="{94932939-2D5F-4933-9AA0-CA003657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88" y="3218836"/>
            <a:ext cx="2083579" cy="3093720"/>
          </a:xfrm>
          <a:prstGeom prst="rect">
            <a:avLst/>
          </a:prstGeom>
        </p:spPr>
      </p:pic>
      <p:pic>
        <p:nvPicPr>
          <p:cNvPr id="7" name="Picture 6" descr="A picture containing indoor, person, little&#10;&#10;Description automatically generated">
            <a:extLst>
              <a:ext uri="{FF2B5EF4-FFF2-40B4-BE49-F238E27FC236}">
                <a16:creationId xmlns:a16="http://schemas.microsoft.com/office/drawing/2014/main" id="{8235BD74-0CE1-4193-8D37-D554073E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00" y="3218835"/>
            <a:ext cx="2095500" cy="3093720"/>
          </a:xfrm>
          <a:prstGeom prst="rect">
            <a:avLst/>
          </a:prstGeom>
        </p:spPr>
      </p:pic>
      <p:pic>
        <p:nvPicPr>
          <p:cNvPr id="9" name="Picture 8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8A7D386-6701-48A6-B663-1870761C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00" y="3218836"/>
            <a:ext cx="2083579" cy="3093720"/>
          </a:xfrm>
          <a:prstGeom prst="rect">
            <a:avLst/>
          </a:prstGeom>
        </p:spPr>
      </p:pic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2DC0F6F6-33EE-4E45-A43F-F035D4E60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2" y="3218834"/>
            <a:ext cx="2095500" cy="3070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71523-3DE8-429E-A7B1-FD755CCFB0B5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6912" y="4754265"/>
            <a:ext cx="696888" cy="11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B89A5-1A2B-422E-A2E2-0FF86016868F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8896279" y="4765696"/>
            <a:ext cx="7088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8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103" y="284979"/>
            <a:ext cx="7434070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" y="1447061"/>
            <a:ext cx="10820400" cy="459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We are going to implement this paper by dividing the whole process into 4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under-exposed input image using forward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over-exposed input image using reverse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Fusing these 2 intermediate correct exposure image(mentioned above) with the input image to extract the best exposed parts.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these best exposed parts to get final well-exposed output image.</a:t>
            </a:r>
          </a:p>
        </p:txBody>
      </p:sp>
    </p:spTree>
    <p:extLst>
      <p:ext uri="{BB962C8B-B14F-4D97-AF65-F5344CB8AC3E}">
        <p14:creationId xmlns:p14="http://schemas.microsoft.com/office/powerpoint/2010/main" val="316643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797FCE3-F7E0-4A9B-8731-D23AA71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4" y="1834349"/>
            <a:ext cx="11216640" cy="463747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010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1" y="1562471"/>
            <a:ext cx="10820400" cy="4594071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Fundamental of this method is based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the same assumption as used in </a:t>
            </a:r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-based image enhancement approach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Assumption:</a:t>
            </a:r>
          </a:p>
          <a:p>
            <a:pPr marL="0" indent="0" algn="l">
              <a:buNone/>
            </a:pPr>
            <a:r>
              <a:rPr lang="en-IN" sz="2400" dirty="0">
                <a:latin typeface="NimbusRomNo9L-Regu"/>
              </a:rPr>
              <a:t>	I</a:t>
            </a:r>
            <a:r>
              <a:rPr lang="en-IN" sz="2400" b="0" i="0" u="none" strike="noStrike" baseline="0" dirty="0">
                <a:latin typeface="NimbusRomNo9L-Regu"/>
              </a:rPr>
              <a:t>mage </a:t>
            </a:r>
            <a:r>
              <a:rPr lang="en-IN" sz="2400" b="0" i="0" u="none" strike="noStrike" baseline="0" dirty="0">
                <a:latin typeface="NimbusRomNo9L-ReguItal"/>
              </a:rPr>
              <a:t>I </a:t>
            </a:r>
            <a:r>
              <a:rPr lang="en-IN" sz="2400" b="0" i="0" u="none" strike="noStrike" baseline="0" dirty="0">
                <a:latin typeface="NimbusRomNo9L-Regu"/>
              </a:rPr>
              <a:t>(normalized to </a:t>
            </a:r>
            <a:r>
              <a:rPr lang="en-US" sz="2400" b="0" i="0" u="none" strike="noStrike" baseline="0" dirty="0">
                <a:latin typeface="NimbusRomNo9L-Regu"/>
              </a:rPr>
              <a:t>[0,1]) can be characterized as a pixel-wise product of 	the desired enhanced image </a:t>
            </a:r>
            <a:r>
              <a:rPr lang="en-US" sz="2400" b="0" i="0" u="none" strike="noStrike" baseline="0" dirty="0">
                <a:latin typeface="NimbusRomNo9L-ReguItal"/>
              </a:rPr>
              <a:t>I</a:t>
            </a:r>
            <a:r>
              <a:rPr lang="en-US" sz="2400" dirty="0">
                <a:latin typeface="CMSY7"/>
              </a:rPr>
              <a:t>’</a:t>
            </a:r>
            <a:r>
              <a:rPr lang="en-US" sz="2400" b="0" i="0" u="none" strike="noStrike" baseline="0" dirty="0">
                <a:latin typeface="CMSY7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and a single-channel illumination map L: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Ital"/>
              </a:rPr>
              <a:t>					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I’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      -&gt; Eq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imbusRomNo9L-Regu"/>
              </a:rPr>
              <a:t>	Where x</a:t>
            </a:r>
            <a:r>
              <a:rPr lang="en-IN" sz="2400" b="0" i="0" u="none" strike="noStrike" baseline="0" dirty="0">
                <a:latin typeface="CMSY9"/>
              </a:rPr>
              <a:t> </a:t>
            </a:r>
            <a:r>
              <a:rPr lang="en-IN" sz="2400" b="0" i="0" u="none" strike="noStrike" baseline="0" dirty="0">
                <a:latin typeface="NimbusRomNo9L-Regu"/>
              </a:rPr>
              <a:t>denotes pixel-wise multiplication.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 we can extract the best exposed parts of the under-exposed image using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-based image enhancement model.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pic>
        <p:nvPicPr>
          <p:cNvPr id="12" name="Picture 11" descr="A picture containing outdoor, stone, old&#10;&#10;Description automatically generated">
            <a:extLst>
              <a:ext uri="{FF2B5EF4-FFF2-40B4-BE49-F238E27FC236}">
                <a16:creationId xmlns:a16="http://schemas.microsoft.com/office/drawing/2014/main" id="{DFF3E6FC-65BC-49BB-B488-93D681B8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9" y="3271445"/>
            <a:ext cx="4180065" cy="313802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 descr="A picture containing building, outdoor, stone, old&#10;&#10;Description automatically generated">
            <a:extLst>
              <a:ext uri="{FF2B5EF4-FFF2-40B4-BE49-F238E27FC236}">
                <a16:creationId xmlns:a16="http://schemas.microsoft.com/office/drawing/2014/main" id="{84D1D1C3-7A1D-43CD-AFC2-AEB8ED86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35" y="3268485"/>
            <a:ext cx="4180065" cy="314098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EE92C-FAFC-427F-B1F0-02DC736D1BD3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295900" y="4838978"/>
            <a:ext cx="1685429" cy="1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324672-FF47-4BC0-AAF7-CE99E09F82EA}"/>
              </a:ext>
            </a:extLst>
          </p:cNvPr>
          <p:cNvSpPr/>
          <p:nvPr/>
        </p:nvSpPr>
        <p:spPr>
          <a:xfrm>
            <a:off x="1002816" y="1953813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0564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D95617-74FC-496A-B5DC-7874C972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reverse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Retinex image enhancement model fails to work for the case of over-exposed images</a:t>
                </a:r>
              </a:p>
              <a:p>
                <a:pPr algn="l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Because: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	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Attenuating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exposure of an image require the illumination map L in Eq</a:t>
                </a:r>
                <a:r>
                  <a:rPr lang="en-US" sz="24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exceed the normal gamut (i.e., L &gt; 1), since the resulting image I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	recovered by I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 algn="l">
                  <a:buNone/>
                </a:pPr>
                <a:endParaRPr lang="en-IN" sz="2400" dirty="0">
                  <a:latin typeface="NimbusRomNo9L-Regu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  <a:blipFill>
                <a:blip r:embed="rId2"/>
                <a:stretch>
                  <a:fillRect l="-1014" t="-4177" b="-5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plant, flower, gentian&#10;&#10;Description automatically generated">
            <a:extLst>
              <a:ext uri="{FF2B5EF4-FFF2-40B4-BE49-F238E27FC236}">
                <a16:creationId xmlns:a16="http://schemas.microsoft.com/office/drawing/2014/main" id="{CDD9752D-ACCF-4201-9E74-C99D379C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161950"/>
            <a:ext cx="3604260" cy="2489814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pic>
        <p:nvPicPr>
          <p:cNvPr id="12" name="Picture 11" descr="A close - up of some leaves&#10;&#10;Description automatically generated with low confidence">
            <a:extLst>
              <a:ext uri="{FF2B5EF4-FFF2-40B4-BE49-F238E27FC236}">
                <a16:creationId xmlns:a16="http://schemas.microsoft.com/office/drawing/2014/main" id="{81CCE35D-86BA-419E-832E-28E4ADA4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34" y="4161950"/>
            <a:ext cx="3604260" cy="2476869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2787CF-B226-4F8C-A7BC-D8FA104DD70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135880" y="5400385"/>
            <a:ext cx="1351754" cy="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Approach for over exposed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will invert the input image.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Why?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riginally overexposed regions of input image would appear as under-exposed in the inverted image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Let Image = </a:t>
                </a:r>
                <a:r>
                  <a:rPr lang="en-IN" sz="28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(normalized to [0,1])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cs typeface="Arial" panose="020B0604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𝑖𝑛𝑣𝑒𝑟𝑡𝑒𝑑</m:t>
                        </m:r>
                      </m:sub>
                    </m:sSub>
                  </m:oMath>
                </a14:m>
                <a:r>
                  <a:rPr lang="en-IN" sz="2800" dirty="0">
                    <a:latin typeface="NimbusRomNo9L-Regu"/>
                    <a:cs typeface="Arial" panose="020B0604020202020204" pitchFamily="34" charset="0"/>
                  </a:rPr>
                  <a:t>=1-</a:t>
                </a:r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we will </a:t>
                </a:r>
                <a:r>
                  <a:rPr lang="en-IN" sz="2800" b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corresponding illumination map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 underexposure corrected image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IN" sz="2800" b="0" i="0" u="none" strike="noStrike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recover the desired overexposure corrected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mage I’ = 1-I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  <a:blipFill>
                <a:blip r:embed="rId2"/>
                <a:stretch>
                  <a:fillRect l="-1183" t="-2476" b="-12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6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10271</TotalTime>
  <Words>419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CMSY7</vt:lpstr>
      <vt:lpstr>CMSY9</vt:lpstr>
      <vt:lpstr>NimbusRomNo9L-Regu</vt:lpstr>
      <vt:lpstr>NimbusRomNo9L-ReguItal</vt:lpstr>
      <vt:lpstr>Tahoma</vt:lpstr>
      <vt:lpstr>Vapor Trail</vt:lpstr>
      <vt:lpstr>COMPUTER VISION PROJECT</vt:lpstr>
      <vt:lpstr>PAPER IMPLEMENTATION</vt:lpstr>
      <vt:lpstr>OBJECTIVE</vt:lpstr>
      <vt:lpstr>METHOD OVERVIEW</vt:lpstr>
      <vt:lpstr>METHOD OVERVIEW</vt:lpstr>
      <vt:lpstr>                   FORWARD                   ILLUMINATION METHOD</vt:lpstr>
      <vt:lpstr>                   FORWARD                   ILLUMINATION METHOD</vt:lpstr>
      <vt:lpstr>                   reverse                   ILLUMINATION METHOD</vt:lpstr>
      <vt:lpstr>Approach for over exposed images</vt:lpstr>
      <vt:lpstr>                   FUSION METHOD</vt:lpstr>
      <vt:lpstr>DEADLINES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dc:creator>Abhishek Sharma</dc:creator>
  <cp:lastModifiedBy>Abhishek Sharma</cp:lastModifiedBy>
  <cp:revision>2</cp:revision>
  <dcterms:created xsi:type="dcterms:W3CDTF">2021-02-22T02:51:37Z</dcterms:created>
  <dcterms:modified xsi:type="dcterms:W3CDTF">2021-03-27T08:52:08Z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