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341" r:id="rId2"/>
    <p:sldId id="344" r:id="rId3"/>
    <p:sldId id="352" r:id="rId4"/>
    <p:sldId id="349" r:id="rId5"/>
    <p:sldId id="350" r:id="rId6"/>
    <p:sldId id="351" r:id="rId7"/>
    <p:sldId id="347" r:id="rId8"/>
    <p:sldId id="346" r:id="rId9"/>
    <p:sldId id="353" r:id="rId10"/>
    <p:sldId id="348" r:id="rId11"/>
    <p:sldId id="345" r:id="rId12"/>
  </p:sldIdLst>
  <p:sldSz cx="9144000" cy="6858000" type="screen4x3"/>
  <p:notesSz cx="6797675" cy="9928225"/>
  <p:defaultTextStyle>
    <a:defPPr>
      <a:defRPr lang="en-US"/>
    </a:defPPr>
    <a:lvl1pPr algn="ctr" rtl="0" fontAlgn="base">
      <a:spcBef>
        <a:spcPct val="50000"/>
      </a:spcBef>
      <a:spcAft>
        <a:spcPct val="0"/>
      </a:spcAft>
      <a:buClr>
        <a:schemeClr val="bg2"/>
      </a:buClr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buClr>
        <a:schemeClr val="bg2"/>
      </a:buClr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buClr>
        <a:schemeClr val="bg2"/>
      </a:buClr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buClr>
        <a:schemeClr val="bg2"/>
      </a:buClr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buClr>
        <a:schemeClr val="bg2"/>
      </a:buClr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91"/>
    <a:srgbClr val="FFEC5F"/>
    <a:srgbClr val="DDDDDD"/>
    <a:srgbClr val="E0C1F7"/>
    <a:srgbClr val="BC79EF"/>
    <a:srgbClr val="9C37E7"/>
    <a:srgbClr val="C0143C"/>
    <a:srgbClr val="86888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61" autoAdjust="0"/>
    <p:restoredTop sz="74373" autoAdjust="0"/>
  </p:normalViewPr>
  <p:slideViewPr>
    <p:cSldViewPr snapToGrid="0">
      <p:cViewPr varScale="1">
        <p:scale>
          <a:sx n="53" d="100"/>
          <a:sy n="53" d="100"/>
        </p:scale>
        <p:origin x="-19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58" d="100"/>
          <a:sy n="58" d="100"/>
        </p:scale>
        <p:origin x="-2988" y="-78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116638" y="9356725"/>
            <a:ext cx="630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90647" bIns="0" numCol="1" anchor="b" anchorCtr="0" compatLnSpc="1">
            <a:prstTxWarp prst="textNoShape">
              <a:avLst/>
            </a:prstTxWarp>
          </a:bodyPr>
          <a:lstStyle>
            <a:lvl1pPr algn="r" defTabSz="906463" eaLnBrk="0" hangingPunct="0">
              <a:lnSpc>
                <a:spcPct val="89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0C05E937-FAF7-4A9D-91FE-EFF00231EB0F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0970" name="AddNotifier#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85738" y="9356725"/>
            <a:ext cx="596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6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Atos, Atos and fish symbol, Atos Origin and fish symbol, Atos Consulting, Atos Worldline, Atos Sphere, Atos Cloud, Atos WorldGrid</a:t>
            </a:r>
          </a:p>
          <a:p>
            <a:r>
              <a:rPr lang="en-US" smtClean="0"/>
              <a:t>and the fish itself are registered trademarks of Atos Origin SA. June 2011</a:t>
            </a:r>
          </a:p>
          <a:p>
            <a:r>
              <a:rPr lang="en-US" smtClean="0"/>
              <a:t>© 2011 Atos Origin. Confidential information owned by Atos Origin, to be used by the recipient only. This document or any part of it, </a:t>
            </a:r>
          </a:p>
          <a:p>
            <a:r>
              <a:rPr lang="en-US" smtClean="0"/>
              <a:t>may not be reproduced, copied, circulated and/or distributed nor quoted without prior written approval from Atos Origin.</a:t>
            </a:r>
            <a:endParaRPr lang="en-US"/>
          </a:p>
        </p:txBody>
      </p:sp>
      <p:pic>
        <p:nvPicPr>
          <p:cNvPr id="40971" name="Picture 11" descr="logo-slid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1650" y="117475"/>
            <a:ext cx="1085850" cy="582613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43692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6125"/>
            <a:ext cx="4964113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47" tIns="45325" rIns="90647" bIns="45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6116638" y="9356725"/>
            <a:ext cx="630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90647" bIns="0" anchor="b"/>
          <a:lstStyle/>
          <a:p>
            <a:pPr algn="r" defTabSz="906463" eaLnBrk="0" hangingPunct="0">
              <a:lnSpc>
                <a:spcPct val="89000"/>
              </a:lnSpc>
              <a:spcBef>
                <a:spcPct val="0"/>
              </a:spcBef>
              <a:buClrTx/>
              <a:buFontTx/>
              <a:buNone/>
            </a:pPr>
            <a:fld id="{CD55F807-95A9-4A93-8F56-7EAA905093A2}" type="slidenum">
              <a:rPr lang="en-US" sz="1200">
                <a:solidFill>
                  <a:schemeClr val="tx1"/>
                </a:solidFill>
              </a:rPr>
              <a:pPr algn="r" defTabSz="906463" eaLnBrk="0" hangingPunct="0">
                <a:lnSpc>
                  <a:spcPct val="89000"/>
                </a:lnSpc>
                <a:spcBef>
                  <a:spcPct val="0"/>
                </a:spcBef>
                <a:buClrTx/>
                <a:buFontTx/>
                <a:buNone/>
              </a:pPr>
              <a:t>‹nr.›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183" name="AddNotifier#3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5738" y="9356725"/>
            <a:ext cx="5970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6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Atos, Atos and fish symbol, Atos Origin and fish symbol, Atos Consulting, Atos Worldline, Atos Sphere, Atos Cloud, Atos WorldGrid</a:t>
            </a:r>
          </a:p>
          <a:p>
            <a:r>
              <a:rPr lang="en-US" smtClean="0"/>
              <a:t>and the fish itself are registered trademarks of Atos Origin SA. June 2011</a:t>
            </a:r>
          </a:p>
          <a:p>
            <a:r>
              <a:rPr lang="en-US" smtClean="0"/>
              <a:t>© 2011 Atos Origin. Confidential information owned by Atos Origin, to be used by the recipient only. This document or any part of it, </a:t>
            </a:r>
          </a:p>
          <a:p>
            <a:r>
              <a:rPr lang="en-US" smtClean="0"/>
              <a:t>may not be reproduced, copied, circulated and/or distributed nor quoted without prior written approval from Atos Origin.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7761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28600" indent="-228600" algn="l" rtl="0" fontAlgn="base">
      <a:spcBef>
        <a:spcPct val="30000"/>
      </a:spcBef>
      <a:spcAft>
        <a:spcPct val="0"/>
      </a:spcAft>
      <a:buClr>
        <a:schemeClr val="accent2"/>
      </a:buClr>
      <a:buChar char="»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indent="-239713" algn="l" rtl="0" fontAlgn="base">
      <a:spcBef>
        <a:spcPct val="30000"/>
      </a:spcBef>
      <a:spcAft>
        <a:spcPct val="0"/>
      </a:spcAft>
      <a:buClr>
        <a:schemeClr val="accent2"/>
      </a:buClr>
      <a:buChar char="»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742950" indent="-271463" algn="l" rtl="0" fontAlgn="base">
      <a:spcBef>
        <a:spcPct val="30000"/>
      </a:spcBef>
      <a:spcAft>
        <a:spcPct val="0"/>
      </a:spcAft>
      <a:buClr>
        <a:schemeClr val="accent2"/>
      </a:buClr>
      <a:buChar char="-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035050" indent="-290513" algn="l" rtl="0" fontAlgn="base">
      <a:spcBef>
        <a:spcPct val="30000"/>
      </a:spcBef>
      <a:spcAft>
        <a:spcPct val="0"/>
      </a:spcAft>
      <a:buClr>
        <a:schemeClr val="accent2"/>
      </a:buClr>
      <a:buChar char="-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333500" indent="-296863" algn="l" rtl="0" fontAlgn="base">
      <a:spcBef>
        <a:spcPct val="30000"/>
      </a:spcBef>
      <a:spcAft>
        <a:spcPct val="0"/>
      </a:spcAft>
      <a:buClr>
        <a:schemeClr val="accent2"/>
      </a:buClr>
      <a:buChar char="-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yuml.me/diagram/scruffy;dir:td/class/draw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yuml.me/diagram/scruffy;dir:td/class/draw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yuml.me/diagram/scruffy;dir:td/class/draw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yuml.me/diagram/scruffy;dir:td/class/draw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yuml.me/diagram/scruffy;dir:td/class/draw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819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819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50888"/>
            <a:ext cx="4954587" cy="3716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6463"/>
            <a:ext cx="4984750" cy="446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603" tIns="45301" rIns="90603" bIns="45301"/>
          <a:lstStyle/>
          <a:p>
            <a:pPr algn="just">
              <a:buNone/>
            </a:pPr>
            <a:endParaRPr lang="nl-NL" dirty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50888"/>
            <a:ext cx="4954587" cy="3716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6463"/>
            <a:ext cx="4984750" cy="446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603" tIns="45301" rIns="90603" bIns="45301"/>
          <a:lstStyle/>
          <a:p>
            <a:pPr algn="just">
              <a:buNone/>
            </a:pPr>
            <a:endParaRPr lang="nl-NL" dirty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50888"/>
            <a:ext cx="4954587" cy="3716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6463"/>
            <a:ext cx="4984750" cy="446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603" tIns="45301" rIns="90603" bIns="45301"/>
          <a:lstStyle/>
          <a:p>
            <a:pPr algn="just">
              <a:buNone/>
            </a:pPr>
            <a:r>
              <a:rPr lang="nl-NL" dirty="0" smtClean="0">
                <a:hlinkClick r:id="rId3"/>
              </a:rPr>
              <a:t>http://yuml.me/diagram/scruffy;dir:td/class/draw</a:t>
            </a:r>
            <a:endParaRPr lang="nl-NL" dirty="0" smtClean="0"/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# Kinect Diagram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</a:t>
            </a:r>
            <a:r>
              <a:rPr lang="nl-NL" dirty="0" err="1" smtClean="0">
                <a:cs typeface="Arial" charset="0"/>
              </a:rPr>
              <a:t>Kinect.Core</a:t>
            </a:r>
            <a:r>
              <a:rPr lang="nl-NL" dirty="0" smtClean="0">
                <a:cs typeface="Arial" charset="0"/>
              </a:rPr>
              <a:t>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HiddenMarkovModel</a:t>
            </a:r>
            <a:r>
              <a:rPr lang="nl-NL" dirty="0" smtClean="0">
                <a:cs typeface="Arial" charset="0"/>
              </a:rPr>
              <a:t>]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</a:t>
            </a:r>
            <a:r>
              <a:rPr lang="nl-NL" dirty="0" err="1" smtClean="0">
                <a:cs typeface="Arial" charset="0"/>
              </a:rPr>
              <a:t>Kinect.Core</a:t>
            </a:r>
            <a:r>
              <a:rPr lang="nl-NL" dirty="0" smtClean="0">
                <a:cs typeface="Arial" charset="0"/>
              </a:rPr>
              <a:t>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Common</a:t>
            </a:r>
            <a:r>
              <a:rPr lang="nl-NL" dirty="0" smtClean="0">
                <a:cs typeface="Arial" charset="0"/>
              </a:rPr>
              <a:t>]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</a:t>
            </a:r>
            <a:r>
              <a:rPr lang="nl-NL" dirty="0" err="1" smtClean="0">
                <a:cs typeface="Arial" charset="0"/>
              </a:rPr>
              <a:t>Kinect.WPF</a:t>
            </a:r>
            <a:r>
              <a:rPr lang="nl-NL" dirty="0" smtClean="0">
                <a:cs typeface="Arial" charset="0"/>
              </a:rPr>
              <a:t>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Common</a:t>
            </a:r>
            <a:r>
              <a:rPr lang="nl-NL" dirty="0" smtClean="0">
                <a:cs typeface="Arial" charset="0"/>
              </a:rPr>
              <a:t>]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</a:t>
            </a:r>
            <a:r>
              <a:rPr lang="nl-NL" dirty="0" err="1" smtClean="0">
                <a:cs typeface="Arial" charset="0"/>
              </a:rPr>
              <a:t>Kinect.WPF</a:t>
            </a:r>
            <a:r>
              <a:rPr lang="nl-NL" dirty="0" smtClean="0">
                <a:cs typeface="Arial" charset="0"/>
              </a:rPr>
              <a:t>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Kinect.Core</a:t>
            </a:r>
            <a:r>
              <a:rPr lang="nl-NL" dirty="0" smtClean="0">
                <a:cs typeface="Arial" charset="0"/>
              </a:rPr>
              <a:t>]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50888"/>
            <a:ext cx="4954587" cy="3716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6463"/>
            <a:ext cx="4984750" cy="446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603" tIns="45301" rIns="90603" bIns="45301"/>
          <a:lstStyle/>
          <a:p>
            <a:pPr algn="just">
              <a:buNone/>
            </a:pPr>
            <a:r>
              <a:rPr lang="nl-NL" dirty="0" smtClean="0">
                <a:hlinkClick r:id="rId3"/>
              </a:rPr>
              <a:t>http://yuml.me/diagram/scruffy;dir:td/class/draw</a:t>
            </a:r>
            <a:endParaRPr lang="nl-NL" dirty="0" smtClean="0"/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# Kinect Diagram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</a:t>
            </a:r>
            <a:r>
              <a:rPr lang="nl-NL" dirty="0" err="1" smtClean="0">
                <a:cs typeface="Arial" charset="0"/>
              </a:rPr>
              <a:t>Kinect.Core</a:t>
            </a:r>
            <a:r>
              <a:rPr lang="nl-NL" dirty="0" smtClean="0">
                <a:cs typeface="Arial" charset="0"/>
              </a:rPr>
              <a:t>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HiddenMarkovModel</a:t>
            </a:r>
            <a:r>
              <a:rPr lang="nl-NL" dirty="0" smtClean="0">
                <a:cs typeface="Arial" charset="0"/>
              </a:rPr>
              <a:t>]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</a:t>
            </a:r>
            <a:r>
              <a:rPr lang="nl-NL" dirty="0" err="1" smtClean="0">
                <a:cs typeface="Arial" charset="0"/>
              </a:rPr>
              <a:t>Kinect.Core</a:t>
            </a:r>
            <a:r>
              <a:rPr lang="nl-NL" dirty="0" smtClean="0">
                <a:cs typeface="Arial" charset="0"/>
              </a:rPr>
              <a:t>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Common</a:t>
            </a:r>
            <a:r>
              <a:rPr lang="nl-NL" dirty="0" smtClean="0">
                <a:cs typeface="Arial" charset="0"/>
              </a:rPr>
              <a:t>]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[Kinect.Plugins.PowerPoint2007]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Common</a:t>
            </a:r>
            <a:r>
              <a:rPr lang="nl-NL" dirty="0" smtClean="0">
                <a:cs typeface="Arial" charset="0"/>
              </a:rPr>
              <a:t>]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[Kinect.Plugins.PowerPoint2007]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Kinect.Core</a:t>
            </a:r>
            <a:r>
              <a:rPr lang="nl-NL" dirty="0" smtClean="0">
                <a:cs typeface="Arial" charset="0"/>
              </a:rPr>
              <a:t>]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[Kinect.Plugins.PowerPoint2010]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Common</a:t>
            </a:r>
            <a:r>
              <a:rPr lang="nl-NL" dirty="0" smtClean="0">
                <a:cs typeface="Arial" charset="0"/>
              </a:rPr>
              <a:t>]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[Kinect.Plugins.PowerPoint2010]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Kinect.Core</a:t>
            </a:r>
            <a:r>
              <a:rPr lang="nl-NL" dirty="0" smtClean="0">
                <a:cs typeface="Arial" charset="0"/>
              </a:rPr>
              <a:t>]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</a:t>
            </a:r>
            <a:r>
              <a:rPr lang="nl-NL" dirty="0" err="1" smtClean="0">
                <a:cs typeface="Arial" charset="0"/>
              </a:rPr>
              <a:t>Kinect.Plugins.Common</a:t>
            </a:r>
            <a:r>
              <a:rPr lang="nl-NL" dirty="0" smtClean="0">
                <a:cs typeface="Arial" charset="0"/>
              </a:rPr>
              <a:t>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Common</a:t>
            </a:r>
            <a:r>
              <a:rPr lang="nl-NL" dirty="0" smtClean="0">
                <a:cs typeface="Arial" charset="0"/>
              </a:rPr>
              <a:t>]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</a:t>
            </a:r>
            <a:r>
              <a:rPr lang="nl-NL" dirty="0" err="1" smtClean="0">
                <a:cs typeface="Arial" charset="0"/>
              </a:rPr>
              <a:t>Kinect.Plugins.Common</a:t>
            </a:r>
            <a:r>
              <a:rPr lang="nl-NL" dirty="0" smtClean="0">
                <a:cs typeface="Arial" charset="0"/>
              </a:rPr>
              <a:t>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Kinect.Core</a:t>
            </a:r>
            <a:r>
              <a:rPr lang="nl-NL" dirty="0" smtClean="0">
                <a:cs typeface="Arial" charset="0"/>
              </a:rPr>
              <a:t>]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[Kinect.Plugins.PowerPoint2007]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Kinect.Plugins.Common</a:t>
            </a:r>
            <a:r>
              <a:rPr lang="nl-NL" dirty="0" smtClean="0">
                <a:cs typeface="Arial" charset="0"/>
              </a:rPr>
              <a:t>]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[Kinect.Plugins.PowerPoint2007]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Kinect.Plugins.Common</a:t>
            </a:r>
            <a:r>
              <a:rPr lang="nl-NL" dirty="0" smtClean="0">
                <a:cs typeface="Arial" charset="0"/>
              </a:rPr>
              <a:t>]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[Kinect.Plugins.PowerPoint2010]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Kinect.Plugins.Common</a:t>
            </a:r>
            <a:r>
              <a:rPr lang="nl-NL" dirty="0" smtClean="0">
                <a:cs typeface="Arial" charset="0"/>
              </a:rPr>
              <a:t>]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[Kinect.Plugins.PowerPoint2010]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Kinect.Plugins.Common</a:t>
            </a:r>
            <a:r>
              <a:rPr lang="nl-NL" dirty="0" smtClean="0">
                <a:cs typeface="Arial" charset="0"/>
              </a:rPr>
              <a:t>]</a:t>
            </a:r>
          </a:p>
          <a:p>
            <a:pPr algn="just">
              <a:buNone/>
            </a:pPr>
            <a:endParaRPr lang="nl-NL" dirty="0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50888"/>
            <a:ext cx="4954587" cy="3716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6463"/>
            <a:ext cx="4984750" cy="446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603" tIns="45301" rIns="90603" bIns="45301"/>
          <a:lstStyle/>
          <a:p>
            <a:pPr algn="just">
              <a:buNone/>
            </a:pPr>
            <a:r>
              <a:rPr lang="nl-NL" dirty="0" smtClean="0">
                <a:hlinkClick r:id="rId3"/>
              </a:rPr>
              <a:t>http://yuml.me/diagram/scruffy;dir:td/class/draw</a:t>
            </a:r>
            <a:endParaRPr lang="nl-NL" dirty="0" smtClean="0"/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# Kinect Diagram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</a:t>
            </a:r>
            <a:r>
              <a:rPr lang="nl-NL" dirty="0" err="1" smtClean="0">
                <a:cs typeface="Arial" charset="0"/>
              </a:rPr>
              <a:t>Kinect.Core</a:t>
            </a:r>
            <a:r>
              <a:rPr lang="nl-NL" dirty="0" smtClean="0">
                <a:cs typeface="Arial" charset="0"/>
              </a:rPr>
              <a:t>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HiddenMarkovModel</a:t>
            </a:r>
            <a:r>
              <a:rPr lang="nl-NL" dirty="0" smtClean="0">
                <a:cs typeface="Arial" charset="0"/>
              </a:rPr>
              <a:t>]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</a:t>
            </a:r>
            <a:r>
              <a:rPr lang="nl-NL" dirty="0" err="1" smtClean="0">
                <a:cs typeface="Arial" charset="0"/>
              </a:rPr>
              <a:t>Kinect.Core</a:t>
            </a:r>
            <a:r>
              <a:rPr lang="nl-NL" dirty="0" smtClean="0">
                <a:cs typeface="Arial" charset="0"/>
              </a:rPr>
              <a:t>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Common</a:t>
            </a:r>
            <a:r>
              <a:rPr lang="nl-NL" dirty="0" smtClean="0">
                <a:cs typeface="Arial" charset="0"/>
              </a:rPr>
              <a:t>]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</a:t>
            </a:r>
            <a:r>
              <a:rPr lang="nl-NL" dirty="0" err="1" smtClean="0">
                <a:cs typeface="Arial" charset="0"/>
              </a:rPr>
              <a:t>Kinect.WPF.nPong</a:t>
            </a:r>
            <a:r>
              <a:rPr lang="nl-NL" dirty="0" smtClean="0">
                <a:cs typeface="Arial" charset="0"/>
              </a:rPr>
              <a:t>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Common</a:t>
            </a:r>
            <a:r>
              <a:rPr lang="nl-NL" dirty="0" smtClean="0">
                <a:cs typeface="Arial" charset="0"/>
              </a:rPr>
              <a:t>]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</a:t>
            </a:r>
            <a:r>
              <a:rPr lang="nl-NL" dirty="0" err="1" smtClean="0">
                <a:cs typeface="Arial" charset="0"/>
              </a:rPr>
              <a:t>Kinect.WPF.nPong</a:t>
            </a:r>
            <a:r>
              <a:rPr lang="nl-NL" dirty="0" smtClean="0">
                <a:cs typeface="Arial" charset="0"/>
              </a:rPr>
              <a:t>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Kinect.Core</a:t>
            </a:r>
            <a:r>
              <a:rPr lang="nl-NL" dirty="0" smtClean="0">
                <a:cs typeface="Arial" charset="0"/>
              </a:rPr>
              <a:t>]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50888"/>
            <a:ext cx="4954587" cy="3716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6463"/>
            <a:ext cx="4984750" cy="446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603" tIns="45301" rIns="90603" bIns="45301"/>
          <a:lstStyle/>
          <a:p>
            <a:pPr algn="just">
              <a:buNone/>
            </a:pPr>
            <a:r>
              <a:rPr lang="nl-NL" dirty="0" smtClean="0">
                <a:hlinkClick r:id="rId3"/>
              </a:rPr>
              <a:t>http://yuml.me/diagram/scruffy;dir:td/class/draw</a:t>
            </a:r>
            <a:endParaRPr lang="nl-NL" dirty="0" smtClean="0"/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# Kinect Diagram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</a:t>
            </a:r>
            <a:r>
              <a:rPr lang="nl-NL" dirty="0" err="1" smtClean="0">
                <a:cs typeface="Arial" charset="0"/>
              </a:rPr>
              <a:t>Kinect.Core</a:t>
            </a:r>
            <a:r>
              <a:rPr lang="nl-NL" dirty="0" smtClean="0">
                <a:cs typeface="Arial" charset="0"/>
              </a:rPr>
              <a:t>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HiddenMarkovModel</a:t>
            </a:r>
            <a:r>
              <a:rPr lang="nl-NL" dirty="0" smtClean="0">
                <a:cs typeface="Arial" charset="0"/>
              </a:rPr>
              <a:t>]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</a:t>
            </a:r>
            <a:r>
              <a:rPr lang="nl-NL" dirty="0" err="1" smtClean="0">
                <a:cs typeface="Arial" charset="0"/>
              </a:rPr>
              <a:t>Kinect.Core</a:t>
            </a:r>
            <a:r>
              <a:rPr lang="nl-NL" dirty="0" smtClean="0">
                <a:cs typeface="Arial" charset="0"/>
              </a:rPr>
              <a:t>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Common</a:t>
            </a:r>
            <a:r>
              <a:rPr lang="nl-NL" dirty="0" smtClean="0">
                <a:cs typeface="Arial" charset="0"/>
              </a:rPr>
              <a:t>]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</a:t>
            </a:r>
            <a:r>
              <a:rPr lang="nl-NL" dirty="0" err="1" smtClean="0">
                <a:cs typeface="Arial" charset="0"/>
              </a:rPr>
              <a:t>Kinect.Showcase</a:t>
            </a:r>
            <a:r>
              <a:rPr lang="nl-NL" dirty="0" smtClean="0">
                <a:cs typeface="Arial" charset="0"/>
              </a:rPr>
              <a:t>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Common</a:t>
            </a:r>
            <a:r>
              <a:rPr lang="nl-NL" dirty="0" smtClean="0">
                <a:cs typeface="Arial" charset="0"/>
              </a:rPr>
              <a:t>]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</a:t>
            </a:r>
            <a:r>
              <a:rPr lang="nl-NL" dirty="0" err="1" smtClean="0">
                <a:cs typeface="Arial" charset="0"/>
              </a:rPr>
              <a:t>Kinect.Showcase</a:t>
            </a:r>
            <a:r>
              <a:rPr lang="nl-NL" dirty="0" smtClean="0">
                <a:cs typeface="Arial" charset="0"/>
              </a:rPr>
              <a:t>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Kinect.Core</a:t>
            </a:r>
            <a:r>
              <a:rPr lang="nl-NL" dirty="0" smtClean="0">
                <a:cs typeface="Arial" charset="0"/>
              </a:rPr>
              <a:t>]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50888"/>
            <a:ext cx="4954587" cy="3716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6463"/>
            <a:ext cx="4984750" cy="446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603" tIns="45301" rIns="90603" bIns="45301"/>
          <a:lstStyle/>
          <a:p>
            <a:pPr algn="just">
              <a:buNone/>
            </a:pPr>
            <a:r>
              <a:rPr lang="nl-NL" dirty="0" smtClean="0">
                <a:hlinkClick r:id="rId3"/>
              </a:rPr>
              <a:t>http://yuml.me/diagram/scruffy;dir:td/class/draw</a:t>
            </a:r>
            <a:endParaRPr lang="nl-NL" dirty="0" smtClean="0">
              <a:cs typeface="Arial" charset="0"/>
            </a:endParaRP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# Kinect Diagram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</a:t>
            </a:r>
            <a:r>
              <a:rPr lang="nl-NL" dirty="0" err="1" smtClean="0">
                <a:cs typeface="Arial" charset="0"/>
              </a:rPr>
              <a:t>Kinect.Core</a:t>
            </a:r>
            <a:r>
              <a:rPr lang="nl-NL" dirty="0" smtClean="0">
                <a:cs typeface="Arial" charset="0"/>
              </a:rPr>
              <a:t>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HiddenMarkovModel</a:t>
            </a:r>
            <a:r>
              <a:rPr lang="nl-NL" dirty="0" smtClean="0">
                <a:cs typeface="Arial" charset="0"/>
              </a:rPr>
              <a:t>]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</a:t>
            </a:r>
            <a:r>
              <a:rPr lang="nl-NL" dirty="0" err="1" smtClean="0">
                <a:cs typeface="Arial" charset="0"/>
              </a:rPr>
              <a:t>Kinect.Core</a:t>
            </a:r>
            <a:r>
              <a:rPr lang="nl-NL" dirty="0" smtClean="0">
                <a:cs typeface="Arial" charset="0"/>
              </a:rPr>
              <a:t>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Common</a:t>
            </a:r>
            <a:r>
              <a:rPr lang="nl-NL" dirty="0" smtClean="0">
                <a:cs typeface="Arial" charset="0"/>
              </a:rPr>
              <a:t>]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</a:t>
            </a:r>
            <a:r>
              <a:rPr lang="nl-NL" dirty="0" err="1" smtClean="0">
                <a:cs typeface="Arial" charset="0"/>
              </a:rPr>
              <a:t>Kinect.Workshop.WinForms</a:t>
            </a:r>
            <a:r>
              <a:rPr lang="nl-NL" dirty="0" smtClean="0">
                <a:cs typeface="Arial" charset="0"/>
              </a:rPr>
              <a:t>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Common</a:t>
            </a:r>
            <a:r>
              <a:rPr lang="nl-NL" dirty="0" smtClean="0">
                <a:cs typeface="Arial" charset="0"/>
              </a:rPr>
              <a:t>]</a:t>
            </a:r>
          </a:p>
          <a:p>
            <a:pPr algn="just">
              <a:buNone/>
            </a:pPr>
            <a:r>
              <a:rPr lang="nl-NL" dirty="0" smtClean="0">
                <a:cs typeface="Arial" charset="0"/>
              </a:rPr>
              <a:t>[</a:t>
            </a:r>
            <a:r>
              <a:rPr lang="nl-NL" dirty="0" err="1" smtClean="0">
                <a:cs typeface="Arial" charset="0"/>
              </a:rPr>
              <a:t>Kinect.Workshop.WinForms</a:t>
            </a:r>
            <a:r>
              <a:rPr lang="nl-NL" dirty="0" smtClean="0">
                <a:cs typeface="Arial" charset="0"/>
              </a:rPr>
              <a:t>]</a:t>
            </a:r>
            <a:r>
              <a:rPr lang="nl-NL" dirty="0" err="1" smtClean="0">
                <a:cs typeface="Arial" charset="0"/>
              </a:rPr>
              <a:t>uses-</a:t>
            </a:r>
            <a:r>
              <a:rPr lang="nl-NL" dirty="0" smtClean="0">
                <a:cs typeface="Arial" charset="0"/>
              </a:rPr>
              <a:t>.-&gt;[</a:t>
            </a:r>
            <a:r>
              <a:rPr lang="nl-NL" dirty="0" err="1" smtClean="0">
                <a:cs typeface="Arial" charset="0"/>
              </a:rPr>
              <a:t>Kinect.Core</a:t>
            </a:r>
            <a:r>
              <a:rPr lang="nl-NL" dirty="0" smtClean="0">
                <a:cs typeface="Arial" charset="0"/>
              </a:rPr>
              <a:t>]</a:t>
            </a:r>
            <a:endParaRPr lang="nl-NL" dirty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50888"/>
            <a:ext cx="4954587" cy="3716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6463"/>
            <a:ext cx="4984750" cy="4460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603" tIns="45301" rIns="90603" bIns="45301"/>
          <a:lstStyle/>
          <a:p>
            <a:pPr algn="just">
              <a:buNone/>
            </a:pPr>
            <a:endParaRPr lang="nl-NL" dirty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# Cool UML Diagram</a:t>
            </a:r>
          </a:p>
          <a:p>
            <a:r>
              <a:rPr lang="nl-NL" dirty="0" smtClean="0"/>
              <a:t>[</a:t>
            </a:r>
            <a:r>
              <a:rPr lang="nl-NL" dirty="0" err="1" smtClean="0"/>
              <a:t>IPipeline</a:t>
            </a:r>
            <a:r>
              <a:rPr lang="nl-NL" dirty="0" smtClean="0"/>
              <a:t>]^-[</a:t>
            </a:r>
            <a:r>
              <a:rPr lang="nl-NL" dirty="0" err="1" smtClean="0"/>
              <a:t>IFilter</a:t>
            </a:r>
            <a:r>
              <a:rPr lang="nl-NL" dirty="0" smtClean="0"/>
              <a:t>]</a:t>
            </a:r>
          </a:p>
          <a:p>
            <a:r>
              <a:rPr lang="nl-NL" dirty="0" smtClean="0"/>
              <a:t>[</a:t>
            </a:r>
            <a:r>
              <a:rPr lang="nl-NL" dirty="0" err="1" smtClean="0"/>
              <a:t>IEventPublisher</a:t>
            </a:r>
            <a:r>
              <a:rPr lang="nl-NL" dirty="0" smtClean="0"/>
              <a:t>]^-[</a:t>
            </a:r>
            <a:r>
              <a:rPr lang="nl-NL" dirty="0" err="1" smtClean="0"/>
              <a:t>IFilter</a:t>
            </a:r>
            <a:r>
              <a:rPr lang="nl-NL" dirty="0" smtClean="0"/>
              <a:t>]</a:t>
            </a:r>
          </a:p>
          <a:p>
            <a:endParaRPr lang="nl-NL" dirty="0" smtClean="0"/>
          </a:p>
          <a:p>
            <a:r>
              <a:rPr lang="nl-NL" dirty="0" smtClean="0"/>
              <a:t># Cool UML Diagram</a:t>
            </a:r>
          </a:p>
          <a:p>
            <a:r>
              <a:rPr lang="nl-NL" dirty="0" smtClean="0"/>
              <a:t>[User : </a:t>
            </a:r>
            <a:r>
              <a:rPr lang="nl-NL" dirty="0" err="1" smtClean="0"/>
              <a:t>IEventPublisher</a:t>
            </a:r>
            <a:r>
              <a:rPr lang="nl-NL" dirty="0" smtClean="0"/>
              <a:t>]-&gt;[</a:t>
            </a:r>
            <a:r>
              <a:rPr lang="nl-NL" dirty="0" err="1" smtClean="0"/>
              <a:t>MyFilter</a:t>
            </a:r>
            <a:r>
              <a:rPr lang="nl-NL" dirty="0" smtClean="0"/>
              <a:t> : </a:t>
            </a:r>
            <a:r>
              <a:rPr lang="nl-NL" dirty="0" err="1" smtClean="0"/>
              <a:t>IFilter</a:t>
            </a:r>
            <a:r>
              <a:rPr lang="nl-NL" dirty="0" smtClean="0"/>
              <a:t>]</a:t>
            </a:r>
          </a:p>
          <a:p>
            <a:r>
              <a:rPr lang="nl-NL" dirty="0" smtClean="0"/>
              <a:t>[</a:t>
            </a:r>
            <a:r>
              <a:rPr lang="nl-NL" dirty="0" err="1" smtClean="0"/>
              <a:t>MyFilter</a:t>
            </a:r>
            <a:r>
              <a:rPr lang="nl-NL" dirty="0" smtClean="0"/>
              <a:t> : </a:t>
            </a:r>
            <a:r>
              <a:rPr lang="nl-NL" dirty="0" err="1" smtClean="0"/>
              <a:t>IFilter</a:t>
            </a:r>
            <a:r>
              <a:rPr lang="nl-NL" dirty="0" smtClean="0"/>
              <a:t>]-&gt;[</a:t>
            </a:r>
            <a:r>
              <a:rPr lang="nl-NL" dirty="0" err="1" smtClean="0"/>
              <a:t>MyGesture</a:t>
            </a:r>
            <a:r>
              <a:rPr lang="nl-NL" dirty="0" smtClean="0"/>
              <a:t> : </a:t>
            </a:r>
            <a:r>
              <a:rPr lang="nl-NL" dirty="0" err="1" smtClean="0"/>
              <a:t>IPipeline</a:t>
            </a:r>
            <a:r>
              <a:rPr lang="nl-NL" smtClean="0"/>
              <a:t>]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xmlns="" val="232995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18" name="Picture 98" descr="AOCPPT v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632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88913" y="3857625"/>
            <a:ext cx="8764587" cy="428625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8913" y="4495800"/>
            <a:ext cx="8764587" cy="273050"/>
          </a:xfrm>
          <a:ln w="9525"/>
        </p:spPr>
        <p:txBody>
          <a:bodyPr/>
          <a:lstStyle>
            <a:lvl1pPr marL="0" indent="0" algn="r">
              <a:spcBef>
                <a:spcPct val="0"/>
              </a:spcBef>
              <a:buFontTx/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sub title</a:t>
            </a:r>
          </a:p>
        </p:txBody>
      </p:sp>
      <p:sp>
        <p:nvSpPr>
          <p:cNvPr id="56415" name="AddNotifier#1"/>
          <p:cNvSpPr txBox="1">
            <a:spLocks noChangeArrowheads="1"/>
          </p:cNvSpPr>
          <p:nvPr/>
        </p:nvSpPr>
        <p:spPr bwMode="auto">
          <a:xfrm>
            <a:off x="188913" y="6459538"/>
            <a:ext cx="4678362" cy="36036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>
              <a:spcBef>
                <a:spcPct val="0"/>
              </a:spcBef>
            </a:pPr>
            <a:r>
              <a:rPr lang="en-US" sz="600" smtClean="0">
                <a:solidFill>
                  <a:srgbClr val="000000"/>
                </a:solidFill>
              </a:rPr>
              <a:t>Atos, Atos and fish symbol, Atos Origin and fish symbol, Atos Consulting, Atos Worldline, Atos Sphere, Atos Cloud, Atos WorldGrid</a:t>
            </a:r>
          </a:p>
          <a:p>
            <a:pPr algn="l">
              <a:spcBef>
                <a:spcPct val="0"/>
              </a:spcBef>
            </a:pPr>
            <a:r>
              <a:rPr lang="en-US" sz="600" smtClean="0">
                <a:solidFill>
                  <a:srgbClr val="000000"/>
                </a:solidFill>
              </a:rPr>
              <a:t>and the fish itself are registered trademarks of Atos Origin SA. June 2011</a:t>
            </a:r>
          </a:p>
          <a:p>
            <a:pPr algn="l">
              <a:spcBef>
                <a:spcPct val="0"/>
              </a:spcBef>
            </a:pPr>
            <a:r>
              <a:rPr lang="en-US" sz="600" smtClean="0">
                <a:solidFill>
                  <a:srgbClr val="000000"/>
                </a:solidFill>
              </a:rPr>
              <a:t>© 2011 Atos Origin. Confidential information owned by Atos Origin, to be used by the recipient only. This document or any part of it, </a:t>
            </a:r>
          </a:p>
          <a:p>
            <a:pPr algn="l">
              <a:spcBef>
                <a:spcPct val="0"/>
              </a:spcBef>
            </a:pPr>
            <a:r>
              <a:rPr lang="en-US" sz="600" smtClean="0">
                <a:solidFill>
                  <a:srgbClr val="000000"/>
                </a:solidFill>
              </a:rPr>
              <a:t>may not be reproduced, copied, circulated and/or distributed nor quoted without prior written approval from Atos Origin.</a:t>
            </a:r>
            <a:endParaRPr lang="en-US" sz="6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762750" y="658813"/>
            <a:ext cx="2190750" cy="4532312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88913" y="658813"/>
            <a:ext cx="6421437" cy="4532312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88913" y="2082800"/>
            <a:ext cx="4305300" cy="310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6613" y="2082800"/>
            <a:ext cx="4306887" cy="310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65" name="Picture 169" descr="AOCPPT v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8913" y="2082800"/>
            <a:ext cx="8764587" cy="31083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Text, first indent level (Arial, 18 pt black)</a:t>
            </a:r>
          </a:p>
          <a:p>
            <a:pPr lvl="1"/>
            <a:r>
              <a:rPr lang="en-US" smtClean="0"/>
              <a:t>Body Text, second indent level (Arial, 18 pt black)</a:t>
            </a:r>
          </a:p>
          <a:p>
            <a:pPr lvl="2"/>
            <a:r>
              <a:rPr lang="en-US" smtClean="0"/>
              <a:t>body Text, third indent level (Arial, 18 pt black)</a:t>
            </a:r>
          </a:p>
          <a:p>
            <a:pPr lvl="3"/>
            <a:r>
              <a:rPr lang="en-US" smtClean="0"/>
              <a:t>body Text, fourth indent level (Arial, 18 pt black)</a:t>
            </a:r>
          </a:p>
          <a:p>
            <a:pPr lvl="4"/>
            <a:r>
              <a:rPr lang="en-US" smtClean="0"/>
              <a:t>body Text, fifth indent level (Arial, 18 pt black)</a:t>
            </a:r>
          </a:p>
          <a:p>
            <a:pPr lvl="0"/>
            <a:r>
              <a:rPr lang="en-US" smtClean="0"/>
              <a:t>More</a:t>
            </a:r>
          </a:p>
          <a:p>
            <a:pPr lvl="0"/>
            <a:r>
              <a:rPr lang="en-US" smtClean="0"/>
              <a:t>More</a:t>
            </a:r>
          </a:p>
          <a:p>
            <a:pPr lvl="0"/>
            <a:r>
              <a:rPr lang="en-US" smtClean="0"/>
              <a:t>More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8913" y="658813"/>
            <a:ext cx="67103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title</a:t>
            </a:r>
          </a:p>
        </p:txBody>
      </p:sp>
      <p:sp>
        <p:nvSpPr>
          <p:cNvPr id="55365" name="Rectangle 69"/>
          <p:cNvSpPr>
            <a:spLocks noChangeArrowheads="1"/>
          </p:cNvSpPr>
          <p:nvPr/>
        </p:nvSpPr>
        <p:spPr bwMode="auto">
          <a:xfrm>
            <a:off x="8672513" y="6656388"/>
            <a:ext cx="279400" cy="136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eaLnBrk="0" hangingPunct="0">
              <a:buClrTx/>
              <a:buFontTx/>
              <a:buNone/>
            </a:pPr>
            <a:fld id="{0A1D2A84-91E5-47A4-9F5E-C30AD58CAAFF}" type="slidenum">
              <a:rPr lang="en-US" sz="900"/>
              <a:pPr algn="r" eaLnBrk="0" hangingPunct="0">
                <a:buClrTx/>
                <a:buFontTx/>
                <a:buNone/>
              </a:pPr>
              <a:t>‹nr.›</a:t>
            </a:fld>
            <a:endParaRPr lang="en-US" sz="900"/>
          </a:p>
        </p:txBody>
      </p:sp>
      <p:sp>
        <p:nvSpPr>
          <p:cNvPr id="55457" name="AddCustomFooter#1"/>
          <p:cNvSpPr>
            <a:spLocks noChangeArrowheads="1"/>
          </p:cNvSpPr>
          <p:nvPr/>
        </p:nvSpPr>
        <p:spPr bwMode="auto">
          <a:xfrm>
            <a:off x="179388" y="6656388"/>
            <a:ext cx="3598862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000" smtClean="0">
                <a:solidFill>
                  <a:srgbClr val="000000"/>
                </a:solidFill>
              </a:rPr>
              <a:t>Kinect Workshop</a:t>
            </a:r>
            <a:endParaRPr lang="en-US" sz="1000">
              <a:solidFill>
                <a:srgbClr val="000000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defTabSz="195263" rtl="0" eaLnBrk="0" fontAlgn="base" hangingPunct="0">
        <a:spcBef>
          <a:spcPct val="50000"/>
        </a:spcBef>
        <a:spcAft>
          <a:spcPct val="0"/>
        </a:spcAft>
        <a:buClr>
          <a:srgbClr val="C0143C"/>
        </a:buClr>
        <a:buChar char="»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685800" indent="-342900" algn="l" defTabSz="195263" rtl="0" eaLnBrk="0" fontAlgn="base" hangingPunct="0">
        <a:spcBef>
          <a:spcPct val="0"/>
        </a:spcBef>
        <a:spcAft>
          <a:spcPct val="0"/>
        </a:spcAft>
        <a:buClr>
          <a:srgbClr val="C0143C"/>
        </a:buClr>
        <a:buChar char="»"/>
        <a:defRPr>
          <a:solidFill>
            <a:srgbClr val="000000"/>
          </a:solidFill>
          <a:latin typeface="+mn-lt"/>
        </a:defRPr>
      </a:lvl2pPr>
      <a:lvl3pPr marL="1030288" indent="-342900" algn="l" defTabSz="195263" rtl="0" eaLnBrk="0" fontAlgn="base" hangingPunct="0">
        <a:spcBef>
          <a:spcPct val="0"/>
        </a:spcBef>
        <a:spcAft>
          <a:spcPct val="0"/>
        </a:spcAft>
        <a:buClr>
          <a:srgbClr val="C0143C"/>
        </a:buClr>
        <a:buChar char="-"/>
        <a:defRPr>
          <a:solidFill>
            <a:srgbClr val="000000"/>
          </a:solidFill>
          <a:latin typeface="+mn-lt"/>
        </a:defRPr>
      </a:lvl3pPr>
      <a:lvl4pPr marL="1412875" indent="-381000" algn="l" defTabSz="195263" rtl="0" eaLnBrk="0" fontAlgn="base" hangingPunct="0">
        <a:spcBef>
          <a:spcPct val="0"/>
        </a:spcBef>
        <a:spcAft>
          <a:spcPct val="0"/>
        </a:spcAft>
        <a:buClr>
          <a:srgbClr val="C0143C"/>
        </a:buClr>
        <a:buChar char="-"/>
        <a:defRPr>
          <a:solidFill>
            <a:srgbClr val="000000"/>
          </a:solidFill>
          <a:latin typeface="+mn-lt"/>
        </a:defRPr>
      </a:lvl4pPr>
      <a:lvl5pPr marL="1795463" indent="-381000" algn="l" defTabSz="195263" rtl="0" eaLnBrk="0" fontAlgn="base" hangingPunct="0">
        <a:spcBef>
          <a:spcPct val="0"/>
        </a:spcBef>
        <a:spcAft>
          <a:spcPct val="0"/>
        </a:spcAft>
        <a:buClr>
          <a:srgbClr val="C0143C"/>
        </a:buClr>
        <a:buChar char="-"/>
        <a:defRPr>
          <a:solidFill>
            <a:srgbClr val="000000"/>
          </a:solidFill>
          <a:latin typeface="+mn-lt"/>
        </a:defRPr>
      </a:lvl5pPr>
      <a:lvl6pPr marL="2252663" indent="-381000" algn="l" defTabSz="195263" rtl="0" eaLnBrk="0" fontAlgn="base" hangingPunct="0">
        <a:spcBef>
          <a:spcPct val="0"/>
        </a:spcBef>
        <a:spcAft>
          <a:spcPct val="0"/>
        </a:spcAft>
        <a:buClr>
          <a:srgbClr val="C0143C"/>
        </a:buClr>
        <a:buChar char="-"/>
        <a:defRPr>
          <a:solidFill>
            <a:srgbClr val="000000"/>
          </a:solidFill>
          <a:latin typeface="+mn-lt"/>
        </a:defRPr>
      </a:lvl6pPr>
      <a:lvl7pPr marL="2709863" indent="-381000" algn="l" defTabSz="195263" rtl="0" eaLnBrk="0" fontAlgn="base" hangingPunct="0">
        <a:spcBef>
          <a:spcPct val="0"/>
        </a:spcBef>
        <a:spcAft>
          <a:spcPct val="0"/>
        </a:spcAft>
        <a:buClr>
          <a:srgbClr val="C0143C"/>
        </a:buClr>
        <a:buChar char="-"/>
        <a:defRPr>
          <a:solidFill>
            <a:srgbClr val="000000"/>
          </a:solidFill>
          <a:latin typeface="+mn-lt"/>
        </a:defRPr>
      </a:lvl7pPr>
      <a:lvl8pPr marL="3167063" indent="-381000" algn="l" defTabSz="195263" rtl="0" eaLnBrk="0" fontAlgn="base" hangingPunct="0">
        <a:spcBef>
          <a:spcPct val="0"/>
        </a:spcBef>
        <a:spcAft>
          <a:spcPct val="0"/>
        </a:spcAft>
        <a:buClr>
          <a:srgbClr val="C0143C"/>
        </a:buClr>
        <a:buChar char="-"/>
        <a:defRPr>
          <a:solidFill>
            <a:srgbClr val="000000"/>
          </a:solidFill>
          <a:latin typeface="+mn-lt"/>
        </a:defRPr>
      </a:lvl8pPr>
      <a:lvl9pPr marL="3624263" indent="-381000" algn="l" defTabSz="195263" rtl="0" eaLnBrk="0" fontAlgn="base" hangingPunct="0">
        <a:spcBef>
          <a:spcPct val="0"/>
        </a:spcBef>
        <a:spcAft>
          <a:spcPct val="0"/>
        </a:spcAft>
        <a:buClr>
          <a:srgbClr val="C0143C"/>
        </a:buClr>
        <a:buChar char="-"/>
        <a:defRPr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tosorig.in/aonlkinec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mailto:jan.saris@atos.net" TargetMode="External"/><Relationship Id="rId4" Type="http://schemas.openxmlformats.org/officeDocument/2006/relationships/hyperlink" Target="mailto:marco.franssen@atos.ne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332" name="Picture 1060" descr="http://media.insidegamer.nl/dump/128463914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579" y="4323421"/>
            <a:ext cx="3834718" cy="1917359"/>
          </a:xfrm>
          <a:prstGeom prst="rect">
            <a:avLst/>
          </a:prstGeom>
          <a:noFill/>
        </p:spPr>
      </p:pic>
      <p:sp>
        <p:nvSpPr>
          <p:cNvPr id="183302" name="Rectangle 1030"/>
          <p:cNvSpPr>
            <a:spLocks noChangeArrowheads="1"/>
          </p:cNvSpPr>
          <p:nvPr/>
        </p:nvSpPr>
        <p:spPr bwMode="auto">
          <a:xfrm>
            <a:off x="3151188" y="5297488"/>
            <a:ext cx="580072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95263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 smtClean="0">
                <a:solidFill>
                  <a:srgbClr val="86888B"/>
                </a:solidFill>
              </a:rPr>
              <a:t>Marco Franssen, Jan Saris</a:t>
            </a:r>
            <a:endParaRPr lang="en-US" dirty="0">
              <a:solidFill>
                <a:srgbClr val="86888B"/>
              </a:solidFill>
            </a:endParaRPr>
          </a:p>
        </p:txBody>
      </p:sp>
      <p:sp>
        <p:nvSpPr>
          <p:cNvPr id="183303" name="Rectangle 1031"/>
          <p:cNvSpPr>
            <a:spLocks noChangeArrowheads="1"/>
          </p:cNvSpPr>
          <p:nvPr/>
        </p:nvSpPr>
        <p:spPr bwMode="auto">
          <a:xfrm>
            <a:off x="3151188" y="5811838"/>
            <a:ext cx="58007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95263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i="1" dirty="0" smtClean="0">
                <a:solidFill>
                  <a:srgbClr val="86888B"/>
                </a:solidFill>
              </a:rPr>
              <a:t>Eindhoven, 9 </a:t>
            </a:r>
            <a:r>
              <a:rPr lang="en-US" sz="1600" i="1" dirty="0" err="1" smtClean="0">
                <a:solidFill>
                  <a:srgbClr val="86888B"/>
                </a:solidFill>
              </a:rPr>
              <a:t>juni</a:t>
            </a:r>
            <a:r>
              <a:rPr lang="en-US" sz="1600" i="1" dirty="0" smtClean="0">
                <a:solidFill>
                  <a:srgbClr val="86888B"/>
                </a:solidFill>
              </a:rPr>
              <a:t> 2011</a:t>
            </a:r>
            <a:endParaRPr lang="en-US" sz="1600" i="1" dirty="0">
              <a:solidFill>
                <a:srgbClr val="86888B"/>
              </a:solidFill>
            </a:endParaRPr>
          </a:p>
        </p:txBody>
      </p:sp>
      <p:sp>
        <p:nvSpPr>
          <p:cNvPr id="183328" name="AO_Title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Kinect Workshop</a:t>
            </a:r>
            <a:endParaRPr lang="en-US" dirty="0"/>
          </a:p>
        </p:txBody>
      </p:sp>
      <p:sp>
        <p:nvSpPr>
          <p:cNvPr id="183307" name="Rectangle 103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16" name="Rectangle 20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half" idx="1"/>
          </p:nvPr>
        </p:nvSpPr>
        <p:spPr>
          <a:xfrm>
            <a:off x="188913" y="2082800"/>
            <a:ext cx="4305300" cy="4371788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Part 0:</a:t>
            </a:r>
          </a:p>
          <a:p>
            <a:pPr lvl="1"/>
            <a:r>
              <a:rPr lang="nl-NL" dirty="0" err="1" smtClean="0"/>
              <a:t>Installation</a:t>
            </a:r>
            <a:endParaRPr lang="nl-NL" dirty="0" smtClean="0"/>
          </a:p>
          <a:p>
            <a:r>
              <a:rPr lang="nl-NL" dirty="0" smtClean="0"/>
              <a:t>Part 1:</a:t>
            </a:r>
          </a:p>
          <a:p>
            <a:pPr lvl="1"/>
            <a:r>
              <a:rPr lang="nl-NL" dirty="0" err="1" smtClean="0"/>
              <a:t>Discover</a:t>
            </a:r>
            <a:r>
              <a:rPr lang="nl-NL" dirty="0" smtClean="0"/>
              <a:t> </a:t>
            </a:r>
            <a:r>
              <a:rPr lang="nl-NL" dirty="0" err="1" smtClean="0"/>
              <a:t>MyKinect</a:t>
            </a:r>
            <a:endParaRPr lang="nl-NL" dirty="0" smtClean="0"/>
          </a:p>
          <a:p>
            <a:r>
              <a:rPr lang="nl-NL" dirty="0" smtClean="0"/>
              <a:t>Part 2:</a:t>
            </a:r>
          </a:p>
          <a:p>
            <a:pPr lvl="1"/>
            <a:r>
              <a:rPr lang="nl-NL" dirty="0" err="1" smtClean="0"/>
              <a:t>Detect</a:t>
            </a:r>
            <a:r>
              <a:rPr lang="nl-NL" dirty="0" smtClean="0"/>
              <a:t> User</a:t>
            </a:r>
          </a:p>
          <a:p>
            <a:pPr lvl="1"/>
            <a:r>
              <a:rPr lang="nl-NL" dirty="0" smtClean="0"/>
              <a:t>Read User data</a:t>
            </a:r>
          </a:p>
          <a:p>
            <a:r>
              <a:rPr lang="nl-NL" dirty="0" smtClean="0"/>
              <a:t>Part 3:</a:t>
            </a:r>
          </a:p>
          <a:p>
            <a:pPr lvl="1"/>
            <a:r>
              <a:rPr lang="nl-NL" dirty="0" err="1" smtClean="0"/>
              <a:t>Create</a:t>
            </a:r>
            <a:r>
              <a:rPr lang="nl-NL" dirty="0" smtClean="0"/>
              <a:t> a Filter</a:t>
            </a:r>
          </a:p>
          <a:p>
            <a:pPr lvl="1"/>
            <a:r>
              <a:rPr lang="nl-NL" dirty="0" err="1" smtClean="0"/>
              <a:t>Create</a:t>
            </a:r>
            <a:r>
              <a:rPr lang="nl-NL" dirty="0" smtClean="0"/>
              <a:t> a </a:t>
            </a:r>
            <a:r>
              <a:rPr lang="nl-NL" dirty="0" err="1" smtClean="0"/>
              <a:t>Gesture</a:t>
            </a:r>
            <a:endParaRPr lang="nl-NL" dirty="0" smtClean="0"/>
          </a:p>
          <a:p>
            <a:endParaRPr lang="nl-NL" dirty="0" smtClean="0"/>
          </a:p>
        </p:txBody>
      </p:sp>
      <p:sp>
        <p:nvSpPr>
          <p:cNvPr id="8" name="Tijdelijke aanduiding voor inhoud 7"/>
          <p:cNvSpPr>
            <a:spLocks noGrp="1"/>
          </p:cNvSpPr>
          <p:nvPr>
            <p:ph sz="half" idx="2"/>
          </p:nvPr>
        </p:nvSpPr>
        <p:spPr>
          <a:xfrm>
            <a:off x="4213413" y="2082800"/>
            <a:ext cx="4740088" cy="4371788"/>
          </a:xfrm>
        </p:spPr>
        <p:txBody>
          <a:bodyPr/>
          <a:lstStyle/>
          <a:p>
            <a:r>
              <a:rPr lang="nl-NL" dirty="0" smtClean="0">
                <a:hlinkClick r:id="rId3"/>
              </a:rPr>
              <a:t>http://atosorig.in/aonlkinect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226319" name="Rectangle 2063"/>
          <p:cNvSpPr>
            <a:spLocks noChangeArrowheads="1"/>
          </p:cNvSpPr>
          <p:nvPr/>
        </p:nvSpPr>
        <p:spPr bwMode="auto">
          <a:xfrm>
            <a:off x="188913" y="1022350"/>
            <a:ext cx="6710362" cy="2730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/>
            <a:r>
              <a:rPr lang="en-US" b="1" dirty="0" smtClean="0">
                <a:solidFill>
                  <a:srgbClr val="86888B"/>
                </a:solidFill>
              </a:rPr>
              <a:t>Hands-on</a:t>
            </a:r>
            <a:endParaRPr lang="en-US" b="1" dirty="0">
              <a:solidFill>
                <a:srgbClr val="86888B"/>
              </a:solidFill>
            </a:endParaRPr>
          </a:p>
        </p:txBody>
      </p:sp>
      <p:sp>
        <p:nvSpPr>
          <p:cNvPr id="226322" name="Rectangle 2066"/>
          <p:cNvSpPr>
            <a:spLocks noChangeArrowheads="1"/>
          </p:cNvSpPr>
          <p:nvPr/>
        </p:nvSpPr>
        <p:spPr bwMode="auto">
          <a:xfrm>
            <a:off x="188913" y="6254750"/>
            <a:ext cx="87645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 eaLnBrk="0" hangingPunct="0">
              <a:buClrTx/>
              <a:buFontTx/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6324" name="Rectangle 2068"/>
          <p:cNvSpPr>
            <a:spLocks noChangeArrowheads="1"/>
          </p:cNvSpPr>
          <p:nvPr/>
        </p:nvSpPr>
        <p:spPr bwMode="auto">
          <a:xfrm>
            <a:off x="3676650" y="6656388"/>
            <a:ext cx="2576513" cy="152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marL="342900" indent="-342900" algn="r" defTabSz="195263" eaLnBrk="0" hangingPunct="0">
              <a:buClr>
                <a:srgbClr val="C0143C"/>
              </a:buClr>
              <a:buFontTx/>
              <a:buNone/>
            </a:pPr>
            <a:r>
              <a:rPr lang="en-US" sz="1000">
                <a:solidFill>
                  <a:srgbClr val="000000"/>
                </a:solidFill>
              </a:rPr>
              <a:t>Optional chapter number (Arial 10 regular)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574675" y="3698875"/>
            <a:ext cx="8382000" cy="259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 eaLnBrk="0" hangingPunct="0">
              <a:spcBef>
                <a:spcPct val="0"/>
              </a:spcBef>
              <a:buClrTx/>
              <a:buFontTx/>
              <a:buNone/>
            </a:pPr>
            <a:r>
              <a:rPr lang="en-US" sz="1400" b="1" dirty="0">
                <a:solidFill>
                  <a:srgbClr val="86888B"/>
                </a:solidFill>
              </a:rPr>
              <a:t>For more information please contact:</a:t>
            </a:r>
            <a:r>
              <a:rPr lang="en-US" sz="1600" b="1" dirty="0">
                <a:solidFill>
                  <a:srgbClr val="86888B"/>
                </a:solidFill>
              </a:rPr>
              <a:t/>
            </a:r>
            <a:br>
              <a:rPr lang="en-US" sz="1600" b="1" dirty="0">
                <a:solidFill>
                  <a:srgbClr val="86888B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 Marco Franssen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+31 (0)6 83 62 73 00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  <a:hlinkClick r:id="rId4"/>
              </a:rPr>
              <a:t>marco.franssen@atos.net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r"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Jan Saris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+31 (0)6 52 54 22 69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  <a:hlinkClick r:id="rId5"/>
              </a:rPr>
              <a:t>jan.saris@atos.net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r" eaLnBrk="0" hangingPunct="0">
              <a:spcBef>
                <a:spcPct val="0"/>
              </a:spcBef>
              <a:buClrTx/>
              <a:buFontTx/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algn="r" eaLnBrk="0" hangingPunct="0">
              <a:spcBef>
                <a:spcPct val="0"/>
              </a:spcBef>
              <a:buClrTx/>
              <a:buFontTx/>
              <a:buNone/>
            </a:pPr>
            <a:endParaRPr lang="en-US" sz="1600" b="1" dirty="0">
              <a:solidFill>
                <a:srgbClr val="86888B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16" name="Rectangle 20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we do tonight</a:t>
            </a:r>
            <a:endParaRPr lang="en-US" dirty="0"/>
          </a:p>
        </p:txBody>
      </p:sp>
      <p:sp>
        <p:nvSpPr>
          <p:cNvPr id="226319" name="Rectangle 2063"/>
          <p:cNvSpPr>
            <a:spLocks noChangeArrowheads="1"/>
          </p:cNvSpPr>
          <p:nvPr/>
        </p:nvSpPr>
        <p:spPr bwMode="auto">
          <a:xfrm>
            <a:off x="188913" y="1022350"/>
            <a:ext cx="6710362" cy="2730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/>
            <a:r>
              <a:rPr lang="en-US" b="1" dirty="0" err="1" smtClean="0">
                <a:solidFill>
                  <a:srgbClr val="86888B"/>
                </a:solidFill>
              </a:rPr>
              <a:t>Introducuction</a:t>
            </a:r>
            <a:endParaRPr lang="en-US" b="1" dirty="0">
              <a:solidFill>
                <a:srgbClr val="86888B"/>
              </a:solidFill>
            </a:endParaRPr>
          </a:p>
        </p:txBody>
      </p:sp>
      <p:sp>
        <p:nvSpPr>
          <p:cNvPr id="226322" name="Rectangle 2066"/>
          <p:cNvSpPr>
            <a:spLocks noChangeArrowheads="1"/>
          </p:cNvSpPr>
          <p:nvPr/>
        </p:nvSpPr>
        <p:spPr bwMode="auto">
          <a:xfrm>
            <a:off x="188913" y="6254750"/>
            <a:ext cx="87645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 eaLnBrk="0" hangingPunct="0">
              <a:buClrTx/>
              <a:buFontTx/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6324" name="Rectangle 2068"/>
          <p:cNvSpPr>
            <a:spLocks noChangeArrowheads="1"/>
          </p:cNvSpPr>
          <p:nvPr/>
        </p:nvSpPr>
        <p:spPr bwMode="auto">
          <a:xfrm>
            <a:off x="3676650" y="6656388"/>
            <a:ext cx="2576513" cy="152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marL="342900" indent="-342900" algn="r" defTabSz="195263" eaLnBrk="0" hangingPunct="0">
              <a:buClr>
                <a:srgbClr val="C0143C"/>
              </a:buClr>
              <a:buFontTx/>
              <a:buNone/>
            </a:pPr>
            <a:r>
              <a:rPr lang="en-US" sz="1000">
                <a:solidFill>
                  <a:srgbClr val="000000"/>
                </a:solidFill>
              </a:rPr>
              <a:t>Optional chapter number (Arial 10 regular)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Architecture</a:t>
            </a:r>
            <a:r>
              <a:rPr lang="nl-NL" dirty="0" smtClean="0"/>
              <a:t> / </a:t>
            </a:r>
            <a:r>
              <a:rPr lang="nl-NL" dirty="0" err="1" smtClean="0"/>
              <a:t>Cohesion</a:t>
            </a:r>
            <a:r>
              <a:rPr lang="nl-NL" dirty="0" smtClean="0"/>
              <a:t> of </a:t>
            </a:r>
            <a:r>
              <a:rPr lang="nl-NL" dirty="0" err="1" smtClean="0"/>
              <a:t>projects</a:t>
            </a:r>
            <a:r>
              <a:rPr lang="nl-NL" dirty="0" smtClean="0"/>
              <a:t> in the </a:t>
            </a:r>
            <a:r>
              <a:rPr lang="nl-NL" dirty="0" err="1" smtClean="0"/>
              <a:t>solution</a:t>
            </a:r>
            <a:endParaRPr lang="nl-NL" dirty="0" smtClean="0"/>
          </a:p>
          <a:p>
            <a:r>
              <a:rPr lang="nl-NL" dirty="0" smtClean="0"/>
              <a:t>Stuff to </a:t>
            </a:r>
            <a:r>
              <a:rPr lang="nl-NL" dirty="0" err="1" smtClean="0"/>
              <a:t>think</a:t>
            </a:r>
            <a:r>
              <a:rPr lang="nl-NL" dirty="0" smtClean="0"/>
              <a:t> </a:t>
            </a:r>
            <a:r>
              <a:rPr lang="nl-NL" dirty="0" err="1" smtClean="0"/>
              <a:t>about</a:t>
            </a:r>
            <a:endParaRPr lang="nl-NL" dirty="0" smtClean="0"/>
          </a:p>
          <a:p>
            <a:r>
              <a:rPr lang="nl-NL" dirty="0" smtClean="0"/>
              <a:t>Workshop</a:t>
            </a:r>
            <a:endParaRPr lang="nl-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16" name="Rectangle 20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Architecture</a:t>
            </a:r>
            <a:endParaRPr lang="en-US" dirty="0"/>
          </a:p>
        </p:txBody>
      </p:sp>
      <p:sp>
        <p:nvSpPr>
          <p:cNvPr id="226319" name="Rectangle 2063"/>
          <p:cNvSpPr>
            <a:spLocks noChangeArrowheads="1"/>
          </p:cNvSpPr>
          <p:nvPr/>
        </p:nvSpPr>
        <p:spPr bwMode="auto">
          <a:xfrm>
            <a:off x="188913" y="1022350"/>
            <a:ext cx="6710362" cy="2730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/>
            <a:r>
              <a:rPr lang="en-US" b="1" dirty="0" smtClean="0">
                <a:solidFill>
                  <a:srgbClr val="86888B"/>
                </a:solidFill>
              </a:rPr>
              <a:t>Cohesion of the visual studio projects, </a:t>
            </a:r>
            <a:r>
              <a:rPr lang="en-US" b="1" dirty="0" err="1" smtClean="0">
                <a:solidFill>
                  <a:srgbClr val="86888B"/>
                </a:solidFill>
              </a:rPr>
              <a:t>Semafoor</a:t>
            </a:r>
            <a:endParaRPr lang="en-US" b="1" dirty="0">
              <a:solidFill>
                <a:srgbClr val="86888B"/>
              </a:solidFill>
            </a:endParaRPr>
          </a:p>
        </p:txBody>
      </p:sp>
      <p:sp>
        <p:nvSpPr>
          <p:cNvPr id="226322" name="Rectangle 2066"/>
          <p:cNvSpPr>
            <a:spLocks noChangeArrowheads="1"/>
          </p:cNvSpPr>
          <p:nvPr/>
        </p:nvSpPr>
        <p:spPr bwMode="auto">
          <a:xfrm>
            <a:off x="188913" y="6254750"/>
            <a:ext cx="87645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 eaLnBrk="0" hangingPunct="0">
              <a:buClrTx/>
              <a:buFontTx/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6324" name="Rectangle 2068"/>
          <p:cNvSpPr>
            <a:spLocks noChangeArrowheads="1"/>
          </p:cNvSpPr>
          <p:nvPr/>
        </p:nvSpPr>
        <p:spPr bwMode="auto">
          <a:xfrm>
            <a:off x="3676650" y="6656388"/>
            <a:ext cx="2576513" cy="152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marL="342900" indent="-342900" algn="r" defTabSz="195263" eaLnBrk="0" hangingPunct="0">
              <a:buClr>
                <a:srgbClr val="C0143C"/>
              </a:buClr>
              <a:buFontTx/>
              <a:buNone/>
            </a:pPr>
            <a:r>
              <a:rPr lang="en-US" sz="1000">
                <a:solidFill>
                  <a:srgbClr val="000000"/>
                </a:solidFill>
              </a:rPr>
              <a:t>Optional chapter number (Arial 10 regular)</a:t>
            </a:r>
          </a:p>
        </p:txBody>
      </p:sp>
      <p:pic>
        <p:nvPicPr>
          <p:cNvPr id="9" name="Picture 2" descr="http://yuml.me/diagram/scruffy;dir:td/class/%23%20Kinect%20Diagram,%20%5BKinect.Core%5Duses-.-%3E%5BHiddenMarkovModel%5D,%20%5BKinect.Core%5Duses-.-%3E%5BCommon%5D,%20%5BKinect.WPF%5Duses-.-%3E%5BCommon%5D,%20%5BKinect.WPF%5Duses-.-%3E%5BKinect.Core%5D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7695" y="1358738"/>
            <a:ext cx="4428564" cy="51646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16" name="Rectangle 20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Architecture</a:t>
            </a:r>
            <a:endParaRPr lang="en-US" dirty="0"/>
          </a:p>
        </p:txBody>
      </p:sp>
      <p:sp>
        <p:nvSpPr>
          <p:cNvPr id="226319" name="Rectangle 2063"/>
          <p:cNvSpPr>
            <a:spLocks noChangeArrowheads="1"/>
          </p:cNvSpPr>
          <p:nvPr/>
        </p:nvSpPr>
        <p:spPr bwMode="auto">
          <a:xfrm>
            <a:off x="188913" y="1022350"/>
            <a:ext cx="6710362" cy="2730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/>
            <a:r>
              <a:rPr lang="en-US" b="1" dirty="0" smtClean="0">
                <a:solidFill>
                  <a:srgbClr val="86888B"/>
                </a:solidFill>
              </a:rPr>
              <a:t>Cohesion of the visual studio projects, PowerPoint</a:t>
            </a:r>
            <a:endParaRPr lang="en-US" b="1" dirty="0">
              <a:solidFill>
                <a:srgbClr val="86888B"/>
              </a:solidFill>
            </a:endParaRPr>
          </a:p>
        </p:txBody>
      </p:sp>
      <p:sp>
        <p:nvSpPr>
          <p:cNvPr id="226322" name="Rectangle 2066"/>
          <p:cNvSpPr>
            <a:spLocks noChangeArrowheads="1"/>
          </p:cNvSpPr>
          <p:nvPr/>
        </p:nvSpPr>
        <p:spPr bwMode="auto">
          <a:xfrm>
            <a:off x="188913" y="6254750"/>
            <a:ext cx="87645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 eaLnBrk="0" hangingPunct="0">
              <a:buClrTx/>
              <a:buFontTx/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6324" name="Rectangle 2068"/>
          <p:cNvSpPr>
            <a:spLocks noChangeArrowheads="1"/>
          </p:cNvSpPr>
          <p:nvPr/>
        </p:nvSpPr>
        <p:spPr bwMode="auto">
          <a:xfrm>
            <a:off x="3676650" y="6656388"/>
            <a:ext cx="2576513" cy="152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marL="342900" indent="-342900" algn="r" defTabSz="195263" eaLnBrk="0" hangingPunct="0">
              <a:buClr>
                <a:srgbClr val="C0143C"/>
              </a:buClr>
              <a:buFontTx/>
              <a:buNone/>
            </a:pPr>
            <a:r>
              <a:rPr lang="en-US" sz="1000">
                <a:solidFill>
                  <a:srgbClr val="000000"/>
                </a:solidFill>
              </a:rPr>
              <a:t>Optional chapter number (Arial 10 regular)</a:t>
            </a:r>
          </a:p>
        </p:txBody>
      </p:sp>
      <p:pic>
        <p:nvPicPr>
          <p:cNvPr id="9" name="Picture 2" descr="http://yuml.me/diagram/scruffy;dir:td/class/%23%20Kinect%20Diagram,%20%5BKinect.Core%5Duses-.-%3E%5BHiddenMarkovModel%5D,%20%5BKinect.Core%5Duses-.-%3E%5BCommon%5D,%20%5BKinect.Plugins.PowerPoint2007%5Duses-.-%3E%5BCommon%5D,%20%5BKinect.Plugins.PowerPoint2007%5Duses-.-%3E%5BKinect.Core%5D,%20%5BKinect.Plugins.PowerPoint2010%5Duses-.-%3E%5BCommon%5D,%20%5BKinect.Plugins.PowerPoint2010%5Duses-.-%3E%5BKinect.Core%5D,%20%5BKinect.Plugins.Common%5Duses-.-%3E%5BCommon%5D,%20%5BKinect.Plugins.Common%5Duses-.-%3E%5BKinect.Core%5D,%20%5BKinect.Plugins.PowerPoint2007%5Duses-.-%3E%5BKinect.Plugins.Common%5D,%20%5BKinect.Plugins.PowerPoint2007%5Duses-.-%3E%5BKinect.Plugins.Common%5D,%20%5BKinect.Plugins.PowerPoint2010%5Duses-.-%3E%5BKinect.Plugins.Common%5D,%20%5BKinect.Plugins.PowerPoint2010%5Duses-.-%3E%5BKinect.Plugins.Common%5D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9106" y="1557762"/>
            <a:ext cx="5468469" cy="49176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16" name="Rectangle 20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Architecture</a:t>
            </a:r>
            <a:endParaRPr lang="en-US" dirty="0"/>
          </a:p>
        </p:txBody>
      </p:sp>
      <p:sp>
        <p:nvSpPr>
          <p:cNvPr id="226319" name="Rectangle 2063"/>
          <p:cNvSpPr>
            <a:spLocks noChangeArrowheads="1"/>
          </p:cNvSpPr>
          <p:nvPr/>
        </p:nvSpPr>
        <p:spPr bwMode="auto">
          <a:xfrm>
            <a:off x="188913" y="1022350"/>
            <a:ext cx="6710362" cy="2730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/>
            <a:r>
              <a:rPr lang="en-US" b="1" dirty="0" smtClean="0">
                <a:solidFill>
                  <a:srgbClr val="86888B"/>
                </a:solidFill>
              </a:rPr>
              <a:t>Cohesion of the visual studio projects, Pong</a:t>
            </a:r>
            <a:endParaRPr lang="en-US" b="1" dirty="0">
              <a:solidFill>
                <a:srgbClr val="86888B"/>
              </a:solidFill>
            </a:endParaRPr>
          </a:p>
        </p:txBody>
      </p:sp>
      <p:sp>
        <p:nvSpPr>
          <p:cNvPr id="226322" name="Rectangle 2066"/>
          <p:cNvSpPr>
            <a:spLocks noChangeArrowheads="1"/>
          </p:cNvSpPr>
          <p:nvPr/>
        </p:nvSpPr>
        <p:spPr bwMode="auto">
          <a:xfrm>
            <a:off x="188913" y="6254750"/>
            <a:ext cx="87645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 eaLnBrk="0" hangingPunct="0">
              <a:buClrTx/>
              <a:buFontTx/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6324" name="Rectangle 2068"/>
          <p:cNvSpPr>
            <a:spLocks noChangeArrowheads="1"/>
          </p:cNvSpPr>
          <p:nvPr/>
        </p:nvSpPr>
        <p:spPr bwMode="auto">
          <a:xfrm>
            <a:off x="3676650" y="6656388"/>
            <a:ext cx="2576513" cy="152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marL="342900" indent="-342900" algn="r" defTabSz="195263" eaLnBrk="0" hangingPunct="0">
              <a:buClr>
                <a:srgbClr val="C0143C"/>
              </a:buClr>
              <a:buFontTx/>
              <a:buNone/>
            </a:pPr>
            <a:r>
              <a:rPr lang="en-US" sz="1000">
                <a:solidFill>
                  <a:srgbClr val="000000"/>
                </a:solidFill>
              </a:rPr>
              <a:t>Optional chapter number (Arial 10 regular)</a:t>
            </a:r>
          </a:p>
        </p:txBody>
      </p:sp>
      <p:pic>
        <p:nvPicPr>
          <p:cNvPr id="11" name="Picture 4" descr="http://yuml.me/diagram/scruffy;dir:td/class/%23%20Kinect%20Diagram,%20%5BKinect.Core%5Duses-.-%3E%5BHiddenMarkovModel%5D,%20%5BKinect.Core%5Duses-.-%3E%5BCommon%5D,%20%5BKinect.WPF.nPong%5Duses-.-%3E%5BCommon%5D,%20%5BKinect.WPF.nPong%5Duses-.-%3E%5BKinect.Core%5D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9765" y="1337828"/>
            <a:ext cx="4433596" cy="51705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16" name="Rectangle 20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Architecture</a:t>
            </a:r>
            <a:endParaRPr lang="en-US" dirty="0"/>
          </a:p>
        </p:txBody>
      </p:sp>
      <p:sp>
        <p:nvSpPr>
          <p:cNvPr id="226319" name="Rectangle 2063"/>
          <p:cNvSpPr>
            <a:spLocks noChangeArrowheads="1"/>
          </p:cNvSpPr>
          <p:nvPr/>
        </p:nvSpPr>
        <p:spPr bwMode="auto">
          <a:xfrm>
            <a:off x="188913" y="1022350"/>
            <a:ext cx="6710362" cy="2730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/>
            <a:r>
              <a:rPr lang="en-US" b="1" dirty="0" smtClean="0">
                <a:solidFill>
                  <a:srgbClr val="86888B"/>
                </a:solidFill>
              </a:rPr>
              <a:t>Cohesion of the visual studio projects, Showcase</a:t>
            </a:r>
            <a:endParaRPr lang="en-US" b="1" dirty="0">
              <a:solidFill>
                <a:srgbClr val="86888B"/>
              </a:solidFill>
            </a:endParaRPr>
          </a:p>
        </p:txBody>
      </p:sp>
      <p:sp>
        <p:nvSpPr>
          <p:cNvPr id="226322" name="Rectangle 2066"/>
          <p:cNvSpPr>
            <a:spLocks noChangeArrowheads="1"/>
          </p:cNvSpPr>
          <p:nvPr/>
        </p:nvSpPr>
        <p:spPr bwMode="auto">
          <a:xfrm>
            <a:off x="188913" y="6254750"/>
            <a:ext cx="87645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 eaLnBrk="0" hangingPunct="0">
              <a:buClrTx/>
              <a:buFontTx/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6324" name="Rectangle 2068"/>
          <p:cNvSpPr>
            <a:spLocks noChangeArrowheads="1"/>
          </p:cNvSpPr>
          <p:nvPr/>
        </p:nvSpPr>
        <p:spPr bwMode="auto">
          <a:xfrm>
            <a:off x="3676650" y="6656388"/>
            <a:ext cx="2576513" cy="152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marL="342900" indent="-342900" algn="r" defTabSz="195263" eaLnBrk="0" hangingPunct="0">
              <a:buClr>
                <a:srgbClr val="C0143C"/>
              </a:buClr>
              <a:buFontTx/>
              <a:buNone/>
            </a:pPr>
            <a:r>
              <a:rPr lang="en-US" sz="1000">
                <a:solidFill>
                  <a:srgbClr val="000000"/>
                </a:solidFill>
              </a:rPr>
              <a:t>Optional chapter number (Arial 10 regular)</a:t>
            </a:r>
          </a:p>
        </p:txBody>
      </p:sp>
      <p:pic>
        <p:nvPicPr>
          <p:cNvPr id="12" name="Picture 4" descr="http://yuml.me/diagram/scruffy;dir:td/class/%23%20Kinect%20Diagram,%20%5BKinect.Core%5Duses-.-%3E%5BHiddenMarkovModel%5D,%20%5BKinect.Core%5Duses-.-%3E%5BCommon%5D,%20%5BKinect.Showcase%5Duses-.-%3E%5BCommon%5D,%20%5BKinect.Showcase%5Duses-.-%3E%5BKinect.Core%5D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5624" y="1379647"/>
            <a:ext cx="4428563" cy="51646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16" name="Rectangle 20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Architecture</a:t>
            </a:r>
            <a:endParaRPr lang="en-US" dirty="0"/>
          </a:p>
        </p:txBody>
      </p:sp>
      <p:sp>
        <p:nvSpPr>
          <p:cNvPr id="226319" name="Rectangle 2063"/>
          <p:cNvSpPr>
            <a:spLocks noChangeArrowheads="1"/>
          </p:cNvSpPr>
          <p:nvPr/>
        </p:nvSpPr>
        <p:spPr bwMode="auto">
          <a:xfrm>
            <a:off x="188913" y="1022350"/>
            <a:ext cx="6710362" cy="2730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/>
            <a:r>
              <a:rPr lang="en-US" b="1" dirty="0" smtClean="0">
                <a:solidFill>
                  <a:srgbClr val="86888B"/>
                </a:solidFill>
              </a:rPr>
              <a:t>Cohesion of the visual studio projects, Workshop</a:t>
            </a:r>
            <a:endParaRPr lang="en-US" b="1" dirty="0">
              <a:solidFill>
                <a:srgbClr val="86888B"/>
              </a:solidFill>
            </a:endParaRPr>
          </a:p>
        </p:txBody>
      </p:sp>
      <p:sp>
        <p:nvSpPr>
          <p:cNvPr id="226322" name="Rectangle 2066"/>
          <p:cNvSpPr>
            <a:spLocks noChangeArrowheads="1"/>
          </p:cNvSpPr>
          <p:nvPr/>
        </p:nvSpPr>
        <p:spPr bwMode="auto">
          <a:xfrm>
            <a:off x="188913" y="6254750"/>
            <a:ext cx="87645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 eaLnBrk="0" hangingPunct="0">
              <a:buClrTx/>
              <a:buFontTx/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6324" name="Rectangle 2068"/>
          <p:cNvSpPr>
            <a:spLocks noChangeArrowheads="1"/>
          </p:cNvSpPr>
          <p:nvPr/>
        </p:nvSpPr>
        <p:spPr bwMode="auto">
          <a:xfrm>
            <a:off x="3676650" y="6656388"/>
            <a:ext cx="2576513" cy="152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marL="342900" indent="-342900" algn="r" defTabSz="195263" eaLnBrk="0" hangingPunct="0">
              <a:buClr>
                <a:srgbClr val="C0143C"/>
              </a:buClr>
              <a:buFontTx/>
              <a:buNone/>
            </a:pPr>
            <a:r>
              <a:rPr lang="en-US" sz="1000">
                <a:solidFill>
                  <a:srgbClr val="000000"/>
                </a:solidFill>
              </a:rPr>
              <a:t>Optional chapter number (Arial 10 regular)</a:t>
            </a:r>
          </a:p>
        </p:txBody>
      </p:sp>
      <p:pic>
        <p:nvPicPr>
          <p:cNvPr id="14" name="Picture 2074" descr="http://yuml.me/diagram/scruffy;dir:td/class/%23%20Kinect%20Diagram,%20%5BKinect.Core%5Duses-.-%3E%5BHiddenMarkovModel%5D,%20%5BKinect.Core%5Duses-.-%3E%5BCommon%5D,%20%5BKinect.Workshop.WinForms%5Duses-.-%3E%5BCommon%5D,%20%5BKinect.Workshop.WinForms%5Duses-.-%3E%5BKinect.Core%5D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8047" y="1442459"/>
            <a:ext cx="4697506" cy="50454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16" name="Rectangle 20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Stuff to think about</a:t>
            </a:r>
            <a:endParaRPr lang="en-US" dirty="0"/>
          </a:p>
        </p:txBody>
      </p:sp>
      <p:sp>
        <p:nvSpPr>
          <p:cNvPr id="226319" name="Rectangle 2063"/>
          <p:cNvSpPr>
            <a:spLocks noChangeArrowheads="1"/>
          </p:cNvSpPr>
          <p:nvPr/>
        </p:nvSpPr>
        <p:spPr bwMode="auto">
          <a:xfrm>
            <a:off x="188913" y="1022350"/>
            <a:ext cx="6710362" cy="2730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/>
            <a:r>
              <a:rPr lang="en-US" b="1" dirty="0" smtClean="0">
                <a:solidFill>
                  <a:srgbClr val="86888B"/>
                </a:solidFill>
              </a:rPr>
              <a:t>Multi-threading, debugging, performance</a:t>
            </a:r>
            <a:endParaRPr lang="en-US" b="1" dirty="0">
              <a:solidFill>
                <a:srgbClr val="86888B"/>
              </a:solidFill>
            </a:endParaRPr>
          </a:p>
        </p:txBody>
      </p:sp>
      <p:sp>
        <p:nvSpPr>
          <p:cNvPr id="226322" name="Rectangle 2066"/>
          <p:cNvSpPr>
            <a:spLocks noChangeArrowheads="1"/>
          </p:cNvSpPr>
          <p:nvPr/>
        </p:nvSpPr>
        <p:spPr bwMode="auto">
          <a:xfrm>
            <a:off x="188913" y="6254750"/>
            <a:ext cx="87645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 eaLnBrk="0" hangingPunct="0">
              <a:buClrTx/>
              <a:buFontTx/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6324" name="Rectangle 2068"/>
          <p:cNvSpPr>
            <a:spLocks noChangeArrowheads="1"/>
          </p:cNvSpPr>
          <p:nvPr/>
        </p:nvSpPr>
        <p:spPr bwMode="auto">
          <a:xfrm>
            <a:off x="3676650" y="6656388"/>
            <a:ext cx="2576513" cy="152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marL="342900" indent="-342900" algn="r" defTabSz="195263" eaLnBrk="0" hangingPunct="0">
              <a:buClr>
                <a:srgbClr val="C0143C"/>
              </a:buClr>
              <a:buFontTx/>
              <a:buNone/>
            </a:pPr>
            <a:r>
              <a:rPr lang="en-US" sz="1000">
                <a:solidFill>
                  <a:srgbClr val="000000"/>
                </a:solidFill>
              </a:rPr>
              <a:t>Optional chapter number (Arial 10 regular)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Multi-threading</a:t>
            </a:r>
            <a:endParaRPr lang="nl-NL" dirty="0" smtClean="0"/>
          </a:p>
          <a:p>
            <a:pPr lvl="1"/>
            <a:r>
              <a:rPr lang="nl-NL" dirty="0" smtClean="0"/>
              <a:t>Updating User Interface</a:t>
            </a:r>
          </a:p>
          <a:p>
            <a:pPr lvl="1"/>
            <a:r>
              <a:rPr lang="nl-NL" dirty="0" err="1" smtClean="0"/>
              <a:t>Debugging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code</a:t>
            </a:r>
          </a:p>
          <a:p>
            <a:r>
              <a:rPr lang="nl-NL" dirty="0" smtClean="0"/>
              <a:t>Performance</a:t>
            </a:r>
          </a:p>
          <a:p>
            <a:pPr lvl="1"/>
            <a:r>
              <a:rPr lang="nl-NL" dirty="0" smtClean="0"/>
              <a:t>30 </a:t>
            </a:r>
            <a:r>
              <a:rPr lang="nl-NL" dirty="0" err="1" smtClean="0"/>
              <a:t>fps</a:t>
            </a:r>
            <a:endParaRPr lang="nl-NL" dirty="0" smtClean="0"/>
          </a:p>
          <a:p>
            <a:endParaRPr lang="nl-NL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Filters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Gestures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476466" y="1488954"/>
            <a:ext cx="119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Interfaces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A134263\Documents\Microsoft Community\Kinect Workshop\Interfac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466" y="2018690"/>
            <a:ext cx="31527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6466" y="5104644"/>
            <a:ext cx="112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tx1"/>
                </a:solidFill>
              </a:rPr>
              <a:t>Pipelines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1029" name="Picture 5" descr="C:\Users\A134263\Documents\Microsoft Community\Kinect Workshop\Pipeli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466" y="5473976"/>
            <a:ext cx="7208838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303217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NUMBER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NUMBER" val="10"/>
</p:tagLst>
</file>

<file path=ppt/theme/theme1.xml><?xml version="1.0" encoding="utf-8"?>
<a:theme xmlns:a="http://schemas.openxmlformats.org/drawingml/2006/main" name="Atos Origin Corporate PPT template v2.0">
  <a:themeElements>
    <a:clrScheme name="">
      <a:dk1>
        <a:srgbClr val="000000"/>
      </a:dk1>
      <a:lt1>
        <a:srgbClr val="FFFFFF"/>
      </a:lt1>
      <a:dk2>
        <a:srgbClr val="000000"/>
      </a:dk2>
      <a:lt2>
        <a:srgbClr val="7D7D7D"/>
      </a:lt2>
      <a:accent1>
        <a:srgbClr val="FFFF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90000"/>
      </a:accent6>
      <a:hlink>
        <a:srgbClr val="0079D4"/>
      </a:hlink>
      <a:folHlink>
        <a:srgbClr val="A1C200"/>
      </a:folHlink>
    </a:clrScheme>
    <a:fontScheme name="Atos Origin Corporate PPT template v2.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bg2"/>
          </a:buClr>
          <a:buSzTx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bg2"/>
          </a:buClr>
          <a:buSzTx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tos Origin Corporate PPT template v2.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os Origin Corporate PPT template v2.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os Origin Corporate PPT template v2.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os Origin Corporate PPT template v2.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os Origin Corporate PPT template v2.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os Origin Corporate PPT template 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os Origin Corporate PPT template 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os Origin Corporate PPT template v2.0 8">
        <a:dk1>
          <a:srgbClr val="000000"/>
        </a:dk1>
        <a:lt1>
          <a:srgbClr val="FFFFFF"/>
        </a:lt1>
        <a:dk2>
          <a:srgbClr val="0033CC"/>
        </a:dk2>
        <a:lt2>
          <a:srgbClr val="0033CC"/>
        </a:lt2>
        <a:accent1>
          <a:srgbClr val="FFFFCC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4848"/>
        </a:accent6>
        <a:hlink>
          <a:srgbClr val="CCEC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os Origin Corporate PPT template v2.0 9">
        <a:dk1>
          <a:srgbClr val="000000"/>
        </a:dk1>
        <a:lt1>
          <a:srgbClr val="FFFFFF"/>
        </a:lt1>
        <a:dk2>
          <a:srgbClr val="EC9502"/>
        </a:dk2>
        <a:lt2>
          <a:srgbClr val="0033CC"/>
        </a:lt2>
        <a:accent1>
          <a:srgbClr val="E5DABA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F0EAD9"/>
        </a:accent5>
        <a:accent6>
          <a:srgbClr val="E74848"/>
        </a:accent6>
        <a:hlink>
          <a:srgbClr val="23A7A4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os Origin Corporate PPT template v2.0 10">
        <a:dk1>
          <a:srgbClr val="000000"/>
        </a:dk1>
        <a:lt1>
          <a:srgbClr val="FFFFFF"/>
        </a:lt1>
        <a:dk2>
          <a:srgbClr val="EC9502"/>
        </a:dk2>
        <a:lt2>
          <a:srgbClr val="0033CC"/>
        </a:lt2>
        <a:accent1>
          <a:srgbClr val="E5DABA"/>
        </a:accent1>
        <a:accent2>
          <a:srgbClr val="D64434"/>
        </a:accent2>
        <a:accent3>
          <a:srgbClr val="FFFFFF"/>
        </a:accent3>
        <a:accent4>
          <a:srgbClr val="000000"/>
        </a:accent4>
        <a:accent5>
          <a:srgbClr val="F0EAD9"/>
        </a:accent5>
        <a:accent6>
          <a:srgbClr val="C23D2E"/>
        </a:accent6>
        <a:hlink>
          <a:srgbClr val="23A7A4"/>
        </a:hlink>
        <a:folHlink>
          <a:srgbClr val="7E3C9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os Origin Corporate PPT template v2.0 1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C9502"/>
        </a:accent1>
        <a:accent2>
          <a:srgbClr val="D64434"/>
        </a:accent2>
        <a:accent3>
          <a:srgbClr val="FFFFFF"/>
        </a:accent3>
        <a:accent4>
          <a:srgbClr val="000000"/>
        </a:accent4>
        <a:accent5>
          <a:srgbClr val="F4C8AA"/>
        </a:accent5>
        <a:accent6>
          <a:srgbClr val="C23D2E"/>
        </a:accent6>
        <a:hlink>
          <a:srgbClr val="013893"/>
        </a:hlink>
        <a:folHlink>
          <a:srgbClr val="23A7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os Origin Corporate PPT template v2.0 12">
        <a:dk1>
          <a:srgbClr val="000000"/>
        </a:dk1>
        <a:lt1>
          <a:srgbClr val="FFFFFF"/>
        </a:lt1>
        <a:dk2>
          <a:srgbClr val="808080"/>
        </a:dk2>
        <a:lt2>
          <a:srgbClr val="7D7D7D"/>
        </a:lt2>
        <a:accent1>
          <a:srgbClr val="FFFFFF"/>
        </a:accent1>
        <a:accent2>
          <a:srgbClr val="BE003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AC0033"/>
        </a:accent6>
        <a:hlink>
          <a:srgbClr val="013893"/>
        </a:hlink>
        <a:folHlink>
          <a:srgbClr val="23A7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os Origin Corporate PPT template v2.0 13">
        <a:dk1>
          <a:srgbClr val="000000"/>
        </a:dk1>
        <a:lt1>
          <a:srgbClr val="FFFFFF"/>
        </a:lt1>
        <a:dk2>
          <a:srgbClr val="7D7D7D"/>
        </a:dk2>
        <a:lt2>
          <a:srgbClr val="C2C2C2"/>
        </a:lt2>
        <a:accent1>
          <a:srgbClr val="EAEAEA"/>
        </a:accent1>
        <a:accent2>
          <a:srgbClr val="BE0039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AC0033"/>
        </a:accent6>
        <a:hlink>
          <a:srgbClr val="013893"/>
        </a:hlink>
        <a:folHlink>
          <a:srgbClr val="23A7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os Origin Corporate PPT template v2.0 14">
        <a:dk1>
          <a:srgbClr val="000000"/>
        </a:dk1>
        <a:lt1>
          <a:srgbClr val="FFFFFF"/>
        </a:lt1>
        <a:dk2>
          <a:srgbClr val="7D7D7D"/>
        </a:dk2>
        <a:lt2>
          <a:srgbClr val="C2C2C2"/>
        </a:lt2>
        <a:accent1>
          <a:srgbClr val="FFFFFF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90000"/>
        </a:accent6>
        <a:hlink>
          <a:srgbClr val="0079D4"/>
        </a:hlink>
        <a:folHlink>
          <a:srgbClr val="A1C2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7D7D7D"/>
      </a:lt2>
      <a:accent1>
        <a:srgbClr val="FFFF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90000"/>
      </a:accent6>
      <a:hlink>
        <a:srgbClr val="0079D4"/>
      </a:hlink>
      <a:folHlink>
        <a:srgbClr val="A1C2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7D7D7D"/>
      </a:lt2>
      <a:accent1>
        <a:srgbClr val="FFFF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90000"/>
      </a:accent6>
      <a:hlink>
        <a:srgbClr val="0079D4"/>
      </a:hlink>
      <a:folHlink>
        <a:srgbClr val="A1C2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Atos Origin Corporate PPT template v2.0</Template>
  <TotalTime>0</TotalTime>
  <Words>407</Words>
  <Application>Microsoft Office PowerPoint</Application>
  <PresentationFormat>Diavoorstelling (4:3)</PresentationFormat>
  <Paragraphs>96</Paragraphs>
  <Slides>11</Slides>
  <Notes>11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Atos Origin Corporate PPT template v2.0</vt:lpstr>
      <vt:lpstr>Kinect Workshop</vt:lpstr>
      <vt:lpstr>What will we do tonight</vt:lpstr>
      <vt:lpstr>Architecture</vt:lpstr>
      <vt:lpstr>Architecture</vt:lpstr>
      <vt:lpstr>Architecture</vt:lpstr>
      <vt:lpstr>Architecture</vt:lpstr>
      <vt:lpstr>Architecture</vt:lpstr>
      <vt:lpstr>Stuff to think about</vt:lpstr>
      <vt:lpstr>Filters and Gestures</vt:lpstr>
      <vt:lpstr>Workshop</vt:lpstr>
      <vt:lpstr>Dia 11</vt:lpstr>
    </vt:vector>
  </TitlesOfParts>
  <Company>Atos Origin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Kinect Workshop</dc:title>
  <dc:creator>A500535</dc:creator>
  <dc:description>Version 2.0</dc:description>
  <cp:lastModifiedBy>Marco Franssen</cp:lastModifiedBy>
  <cp:revision>101</cp:revision>
  <dcterms:created xsi:type="dcterms:W3CDTF">2006-08-14T08:02:33Z</dcterms:created>
  <dcterms:modified xsi:type="dcterms:W3CDTF">2011-06-09T15:17:16Z</dcterms:modified>
</cp:coreProperties>
</file>