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Amount of courses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Лист1!$A$2:$A$11</c:f>
              <c:strCache>
                <c:ptCount val="9"/>
                <c:pt idx="0">
                  <c:v>Computer Engineering(FICT)</c:v>
                </c:pt>
                <c:pt idx="1">
                  <c:v>Architecture</c:v>
                </c:pt>
                <c:pt idx="2">
                  <c:v>Devices</c:v>
                </c:pt>
                <c:pt idx="3">
                  <c:v>Theory</c:v>
                </c:pt>
                <c:pt idx="4">
                  <c:v>Internetworks</c:v>
                </c:pt>
                <c:pt idx="5">
                  <c:v>Modelling</c:v>
                </c:pt>
                <c:pt idx="6">
                  <c:v>Media</c:v>
                </c:pt>
                <c:pt idx="7">
                  <c:v>Intelligence</c:v>
                </c:pt>
                <c:pt idx="8">
                  <c:v>People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26</c:v>
                </c:pt>
                <c:pt idx="1">
                  <c:v>17</c:v>
                </c:pt>
                <c:pt idx="2">
                  <c:v>12</c:v>
                </c:pt>
                <c:pt idx="3">
                  <c:v>12</c:v>
                </c:pt>
                <c:pt idx="4">
                  <c:v>10</c:v>
                </c:pt>
                <c:pt idx="5">
                  <c:v>8</c:v>
                </c:pt>
                <c:pt idx="6">
                  <c:v>6</c:v>
                </c:pt>
                <c:pt idx="7">
                  <c:v>6</c:v>
                </c:pt>
                <c:pt idx="8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49253216"/>
        <c:axId val="203063408"/>
      </c:barChart>
      <c:catAx>
        <c:axId val="249253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3063408"/>
        <c:crosses val="autoZero"/>
        <c:auto val="1"/>
        <c:lblAlgn val="ctr"/>
        <c:lblOffset val="100"/>
        <c:noMultiLvlLbl val="0"/>
      </c:catAx>
      <c:valAx>
        <c:axId val="203063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925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7829-4E64-40F0-ADB8-64012E94D495}" type="datetimeFigureOut">
              <a:rPr lang="ru-RU" smtClean="0"/>
              <a:t>10.02.2015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8D0C-0DD3-4416-8E5D-67809EDE03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4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7829-4E64-40F0-ADB8-64012E94D495}" type="datetimeFigureOut">
              <a:rPr lang="ru-RU" smtClean="0"/>
              <a:t>10.02.2015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8D0C-0DD3-4416-8E5D-67809EDE03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99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7829-4E64-40F0-ADB8-64012E94D495}" type="datetimeFigureOut">
              <a:rPr lang="ru-RU" smtClean="0"/>
              <a:t>10.02.2015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8D0C-0DD3-4416-8E5D-67809EDE03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11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7829-4E64-40F0-ADB8-64012E94D495}" type="datetimeFigureOut">
              <a:rPr lang="ru-RU" smtClean="0"/>
              <a:t>10.02.2015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8D0C-0DD3-4416-8E5D-67809EDE03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33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7829-4E64-40F0-ADB8-64012E94D495}" type="datetimeFigureOut">
              <a:rPr lang="ru-RU" smtClean="0"/>
              <a:t>10.02.2015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8D0C-0DD3-4416-8E5D-67809EDE03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27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7829-4E64-40F0-ADB8-64012E94D495}" type="datetimeFigureOut">
              <a:rPr lang="ru-RU" smtClean="0"/>
              <a:t>10.02.2015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8D0C-0DD3-4416-8E5D-67809EDE03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48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7829-4E64-40F0-ADB8-64012E94D495}" type="datetimeFigureOut">
              <a:rPr lang="ru-RU" smtClean="0"/>
              <a:t>10.02.2015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8D0C-0DD3-4416-8E5D-67809EDE03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91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7829-4E64-40F0-ADB8-64012E94D495}" type="datetimeFigureOut">
              <a:rPr lang="ru-RU" smtClean="0"/>
              <a:t>10.02.2015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8D0C-0DD3-4416-8E5D-67809EDE03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53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7829-4E64-40F0-ADB8-64012E94D495}" type="datetimeFigureOut">
              <a:rPr lang="ru-RU" smtClean="0"/>
              <a:t>10.02.2015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8D0C-0DD3-4416-8E5D-67809EDE03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34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7829-4E64-40F0-ADB8-64012E94D495}" type="datetimeFigureOut">
              <a:rPr lang="ru-RU" smtClean="0"/>
              <a:t>10.02.2015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8D0C-0DD3-4416-8E5D-67809EDE03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46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7829-4E64-40F0-ADB8-64012E94D495}" type="datetimeFigureOut">
              <a:rPr lang="ru-RU" smtClean="0"/>
              <a:t>10.02.2015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8D0C-0DD3-4416-8E5D-67809EDE03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68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47829-4E64-40F0-ADB8-64012E94D495}" type="datetimeFigureOut">
              <a:rPr lang="ru-RU" smtClean="0"/>
              <a:t>10.02.2015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D8D0C-0DD3-4416-8E5D-67809EDE03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02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studying system in the USA and Ukraine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IO-31</a:t>
            </a:r>
          </a:p>
          <a:p>
            <a:r>
              <a:rPr lang="en-US" dirty="0" err="1"/>
              <a:t>O</a:t>
            </a:r>
            <a:r>
              <a:rPr lang="en-US" dirty="0" err="1" smtClean="0"/>
              <a:t>lexandr</a:t>
            </a:r>
            <a:r>
              <a:rPr lang="en-US" dirty="0" smtClean="0"/>
              <a:t> </a:t>
            </a:r>
            <a:r>
              <a:rPr lang="en-US" dirty="0" err="1" smtClean="0"/>
              <a:t>Dolinniy</a:t>
            </a:r>
            <a:endParaRPr lang="en-US" dirty="0" smtClean="0"/>
          </a:p>
          <a:p>
            <a:r>
              <a:rPr lang="en-US" dirty="0" smtClean="0"/>
              <a:t>Marina </a:t>
            </a:r>
            <a:r>
              <a:rPr lang="en-US" dirty="0" err="1" smtClean="0"/>
              <a:t>Bujbarova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998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8" name="Picture 4" descr="http://collegeadmissionbook.com/sites/default/files/GaTec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0" y="3722688"/>
            <a:ext cx="7077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kpi.ua/files/page-images/kp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60" y="1027906"/>
            <a:ext cx="24669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330" y="479425"/>
            <a:ext cx="1766967" cy="302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7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054580"/>
              </p:ext>
            </p:extLst>
          </p:nvPr>
        </p:nvGraphicFramePr>
        <p:xfrm>
          <a:off x="2298701" y="647699"/>
          <a:ext cx="7495056" cy="562816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639630"/>
                <a:gridCol w="1927713"/>
                <a:gridCol w="1927713"/>
              </a:tblGrid>
              <a:tr h="506237">
                <a:tc>
                  <a:txBody>
                    <a:bodyPr/>
                    <a:lstStyle/>
                    <a:p>
                      <a:pPr fontAlgn="base"/>
                      <a:endParaRPr lang="ru-RU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Georgia Tech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 smtClean="0">
                          <a:effectLst/>
                        </a:rPr>
                        <a:t>NTUU</a:t>
                      </a:r>
                      <a:r>
                        <a:rPr lang="en-US" baseline="0" dirty="0" smtClean="0">
                          <a:effectLst/>
                        </a:rPr>
                        <a:t> “KPI”</a:t>
                      </a:r>
                      <a:endParaRPr lang="ru-RU" dirty="0">
                        <a:effectLst/>
                      </a:endParaRPr>
                    </a:p>
                  </a:txBody>
                  <a:tcPr marL="57150" marR="57150" marT="57150" marB="57150" anchor="ctr"/>
                </a:tc>
              </a:tr>
              <a:tr h="863581"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>
                          <a:effectLst/>
                        </a:rPr>
                        <a:t>1 </a:t>
                      </a:r>
                      <a:r>
                        <a:rPr lang="en-US" dirty="0" smtClean="0">
                          <a:effectLst/>
                        </a:rPr>
                        <a:t>class</a:t>
                      </a:r>
                      <a:r>
                        <a:rPr lang="en-US" baseline="0" dirty="0" smtClean="0">
                          <a:effectLst/>
                        </a:rPr>
                        <a:t> periods</a:t>
                      </a:r>
                      <a:r>
                        <a:rPr lang="ru-RU" dirty="0" smtClean="0">
                          <a:effectLst/>
                        </a:rPr>
                        <a:t> (</a:t>
                      </a:r>
                      <a:r>
                        <a:rPr lang="en-US" dirty="0" smtClean="0">
                          <a:effectLst/>
                        </a:rPr>
                        <a:t>minutes)</a:t>
                      </a:r>
                      <a:endParaRPr lang="ru-RU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>
                          <a:effectLst/>
                        </a:rPr>
                        <a:t>50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dirty="0" smtClean="0">
                          <a:effectLst/>
                        </a:rPr>
                        <a:t>45</a:t>
                      </a:r>
                      <a:r>
                        <a:rPr lang="en-US" dirty="0" smtClean="0">
                          <a:effectLst/>
                        </a:rPr>
                        <a:t>1 </a:t>
                      </a:r>
                      <a:endParaRPr lang="ru-RU" dirty="0">
                        <a:effectLst/>
                      </a:endParaRPr>
                    </a:p>
                  </a:txBody>
                  <a:tcPr marL="57150" marR="57150" marT="57150" marB="57150" anchor="ctr"/>
                </a:tc>
              </a:tr>
              <a:tr h="506237"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>
                          <a:effectLst/>
                        </a:rPr>
                        <a:t>1 credit</a:t>
                      </a:r>
                      <a:r>
                        <a:rPr lang="ru-RU" dirty="0" smtClean="0">
                          <a:effectLst/>
                        </a:rPr>
                        <a:t> (</a:t>
                      </a:r>
                      <a:r>
                        <a:rPr lang="en-US" dirty="0" smtClean="0">
                          <a:effectLst/>
                        </a:rPr>
                        <a:t>class</a:t>
                      </a:r>
                      <a:r>
                        <a:rPr lang="en-US" baseline="0" dirty="0" smtClean="0">
                          <a:effectLst/>
                        </a:rPr>
                        <a:t> periods</a:t>
                      </a:r>
                      <a:r>
                        <a:rPr lang="ru-RU" dirty="0" smtClean="0">
                          <a:effectLst/>
                        </a:rPr>
                        <a:t>)</a:t>
                      </a:r>
                      <a:endParaRPr lang="ru-RU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>
                          <a:effectLst/>
                        </a:rPr>
                        <a:t>15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>
                          <a:effectLst/>
                        </a:rPr>
                        <a:t>18</a:t>
                      </a:r>
                    </a:p>
                  </a:txBody>
                  <a:tcPr marL="57150" marR="57150" marT="57150" marB="57150" anchor="ctr"/>
                </a:tc>
              </a:tr>
              <a:tr h="506237"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>
                          <a:effectLst/>
                        </a:rPr>
                        <a:t>Volume of </a:t>
                      </a:r>
                      <a:r>
                        <a:rPr lang="en-US" dirty="0" err="1" smtClean="0">
                          <a:effectLst/>
                        </a:rPr>
                        <a:t>programme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ru-RU" dirty="0" smtClean="0">
                          <a:effectLst/>
                        </a:rPr>
                        <a:t>(</a:t>
                      </a:r>
                      <a:r>
                        <a:rPr lang="en-US" dirty="0" smtClean="0">
                          <a:effectLst/>
                        </a:rPr>
                        <a:t>credits</a:t>
                      </a:r>
                      <a:r>
                        <a:rPr lang="ru-RU" dirty="0" smtClean="0">
                          <a:effectLst/>
                        </a:rPr>
                        <a:t>)</a:t>
                      </a:r>
                      <a:endParaRPr lang="ru-RU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>
                          <a:effectLst/>
                        </a:rPr>
                        <a:t>126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>
                          <a:effectLst/>
                        </a:rPr>
                        <a:t>247,5</a:t>
                      </a:r>
                    </a:p>
                  </a:txBody>
                  <a:tcPr marL="57150" marR="57150" marT="57150" marB="57150" anchor="ctr"/>
                </a:tc>
              </a:tr>
              <a:tr h="863581"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>
                          <a:effectLst/>
                        </a:rPr>
                        <a:t>Volume of </a:t>
                      </a:r>
                      <a:r>
                        <a:rPr lang="en-US" dirty="0" err="1" smtClean="0">
                          <a:effectLst/>
                        </a:rPr>
                        <a:t>programme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ru-RU" dirty="0" smtClean="0">
                          <a:effectLst/>
                        </a:rPr>
                        <a:t>(</a:t>
                      </a:r>
                      <a:r>
                        <a:rPr lang="en-US" dirty="0" smtClean="0">
                          <a:effectLst/>
                        </a:rPr>
                        <a:t>class periods</a:t>
                      </a:r>
                      <a:r>
                        <a:rPr lang="ru-RU" dirty="0" smtClean="0">
                          <a:effectLst/>
                        </a:rPr>
                        <a:t>)</a:t>
                      </a:r>
                      <a:endParaRPr lang="ru-RU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>
                          <a:effectLst/>
                        </a:rPr>
                        <a:t>1890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>
                          <a:effectLst/>
                        </a:rPr>
                        <a:t>3800</a:t>
                      </a:r>
                    </a:p>
                  </a:txBody>
                  <a:tcPr marL="57150" marR="57150" marT="57150" marB="57150" anchor="ctr"/>
                </a:tc>
              </a:tr>
              <a:tr h="506237"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>
                          <a:effectLst/>
                        </a:rPr>
                        <a:t>Semester’s duration</a:t>
                      </a:r>
                      <a:r>
                        <a:rPr lang="ru-RU" dirty="0" smtClean="0">
                          <a:effectLst/>
                        </a:rPr>
                        <a:t> (</a:t>
                      </a:r>
                      <a:r>
                        <a:rPr lang="en-US" dirty="0" smtClean="0">
                          <a:effectLst/>
                        </a:rPr>
                        <a:t>credits</a:t>
                      </a:r>
                      <a:r>
                        <a:rPr lang="ru-RU" dirty="0" smtClean="0">
                          <a:effectLst/>
                        </a:rPr>
                        <a:t>)</a:t>
                      </a:r>
                      <a:endParaRPr lang="ru-RU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>
                          <a:effectLst/>
                        </a:rPr>
                        <a:t>15-16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>
                          <a:effectLst/>
                        </a:rPr>
                        <a:t>30</a:t>
                      </a:r>
                    </a:p>
                  </a:txBody>
                  <a:tcPr marL="57150" marR="57150" marT="57150" marB="57150" anchor="ctr"/>
                </a:tc>
              </a:tr>
              <a:tr h="863581"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>
                          <a:effectLst/>
                        </a:rPr>
                        <a:t>Semester’s duration</a:t>
                      </a:r>
                      <a:r>
                        <a:rPr lang="ru-RU" dirty="0" smtClean="0">
                          <a:effectLst/>
                        </a:rPr>
                        <a:t> (</a:t>
                      </a:r>
                      <a:r>
                        <a:rPr lang="en-US" dirty="0" smtClean="0">
                          <a:effectLst/>
                        </a:rPr>
                        <a:t>class</a:t>
                      </a:r>
                      <a:r>
                        <a:rPr lang="en-US" baseline="0" dirty="0" smtClean="0">
                          <a:effectLst/>
                        </a:rPr>
                        <a:t> periods</a:t>
                      </a:r>
                      <a:r>
                        <a:rPr lang="ru-RU" dirty="0" smtClean="0">
                          <a:effectLst/>
                        </a:rPr>
                        <a:t>)</a:t>
                      </a:r>
                      <a:endParaRPr lang="ru-RU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>
                          <a:effectLst/>
                        </a:rPr>
                        <a:t>225-240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dirty="0" smtClean="0">
                          <a:effectLst/>
                        </a:rPr>
                        <a:t>480</a:t>
                      </a:r>
                      <a:r>
                        <a:rPr lang="en-US" dirty="0" smtClean="0">
                          <a:effectLst/>
                        </a:rPr>
                        <a:t>S</a:t>
                      </a:r>
                      <a:endParaRPr lang="ru-RU" dirty="0">
                        <a:effectLst/>
                      </a:endParaRPr>
                    </a:p>
                  </a:txBody>
                  <a:tcPr marL="57150" marR="57150" marT="57150" marB="57150" anchor="ctr"/>
                </a:tc>
              </a:tr>
              <a:tr h="506237"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>
                          <a:effectLst/>
                        </a:rPr>
                        <a:t>Semester’s duration</a:t>
                      </a:r>
                      <a:r>
                        <a:rPr lang="ru-RU" dirty="0" smtClean="0">
                          <a:effectLst/>
                        </a:rPr>
                        <a:t> (</a:t>
                      </a:r>
                      <a:r>
                        <a:rPr lang="en-US" dirty="0" smtClean="0">
                          <a:effectLst/>
                        </a:rPr>
                        <a:t>weeks</a:t>
                      </a:r>
                      <a:r>
                        <a:rPr lang="ru-RU" dirty="0" smtClean="0">
                          <a:effectLst/>
                        </a:rPr>
                        <a:t>)</a:t>
                      </a:r>
                      <a:endParaRPr lang="ru-RU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>
                          <a:effectLst/>
                        </a:rPr>
                        <a:t>15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dirty="0" smtClean="0">
                          <a:effectLst/>
                        </a:rPr>
                        <a:t>18</a:t>
                      </a:r>
                      <a:endParaRPr lang="ru-RU" dirty="0">
                        <a:effectLst/>
                      </a:endParaRPr>
                    </a:p>
                  </a:txBody>
                  <a:tcPr marL="57150" marR="57150" marT="57150" marB="57150" anchor="ctr"/>
                </a:tc>
              </a:tr>
              <a:tr h="506237"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>
                          <a:effectLst/>
                        </a:rPr>
                        <a:t>Session’s duration</a:t>
                      </a:r>
                      <a:r>
                        <a:rPr lang="ru-RU" dirty="0" smtClean="0">
                          <a:effectLst/>
                        </a:rPr>
                        <a:t> (</a:t>
                      </a:r>
                      <a:r>
                        <a:rPr lang="en-US" dirty="0" smtClean="0">
                          <a:effectLst/>
                        </a:rPr>
                        <a:t>weeks</a:t>
                      </a:r>
                      <a:r>
                        <a:rPr lang="ru-RU" dirty="0" smtClean="0">
                          <a:effectLst/>
                        </a:rPr>
                        <a:t>)</a:t>
                      </a:r>
                      <a:endParaRPr lang="ru-RU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dirty="0">
                          <a:effectLst/>
                        </a:rPr>
                        <a:t>2-3</a:t>
                      </a:r>
                    </a:p>
                  </a:txBody>
                  <a:tcPr marL="57150" marR="57150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31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789838"/>
              </p:ext>
            </p:extLst>
          </p:nvPr>
        </p:nvGraphicFramePr>
        <p:xfrm>
          <a:off x="838200" y="1825625"/>
          <a:ext cx="10515600" cy="2296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67000"/>
                <a:gridCol w="7848600"/>
              </a:tblGrid>
              <a:tr h="612775">
                <a:tc>
                  <a:txBody>
                    <a:bodyPr/>
                    <a:lstStyle/>
                    <a:p>
                      <a:r>
                        <a:rPr lang="en-US" dirty="0" smtClean="0"/>
                        <a:t>Humanitarian part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humanities and social</a:t>
                      </a:r>
                      <a:r>
                        <a:rPr lang="en-US" baseline="0" dirty="0" smtClean="0"/>
                        <a:t> sciences</a:t>
                      </a:r>
                      <a:endParaRPr lang="ru-RU" dirty="0" smtClean="0"/>
                    </a:p>
                    <a:p>
                      <a:r>
                        <a:rPr lang="en-US" dirty="0" smtClean="0"/>
                        <a:t>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Technic part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Math’s ( Higher mathematics, discrete</a:t>
                      </a:r>
                      <a:r>
                        <a:rPr lang="en-US" baseline="0" dirty="0" smtClean="0"/>
                        <a:t> mathematics, theory of probability ….)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 natural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sciences</a:t>
                      </a:r>
                      <a:r>
                        <a:rPr lang="en-US" baseline="0" dirty="0" smtClean="0"/>
                        <a:t> (Physics, TEC, Ecology ….)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Project’s design + practical training + </a:t>
                      </a:r>
                      <a:r>
                        <a:rPr lang="en-US" baseline="0" dirty="0" smtClean="0"/>
                        <a:t>g</a:t>
                      </a:r>
                      <a:r>
                        <a:rPr lang="en-US" dirty="0" smtClean="0"/>
                        <a:t>raduation work</a:t>
                      </a:r>
                      <a:r>
                        <a:rPr lang="en-US" baseline="0" dirty="0" smtClean="0"/>
                        <a:t>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Specialized disciplines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Programming, computer’s architecture,</a:t>
                      </a:r>
                      <a:r>
                        <a:rPr lang="en-US" baseline="0" dirty="0" smtClean="0"/>
                        <a:t> computer’s systems and networks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15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803101"/>
              </p:ext>
            </p:extLst>
          </p:nvPr>
        </p:nvGraphicFramePr>
        <p:xfrm>
          <a:off x="825500" y="3121184"/>
          <a:ext cx="7886700" cy="2217420"/>
        </p:xfrm>
        <a:graphic>
          <a:graphicData uri="http://schemas.openxmlformats.org/drawingml/2006/table">
            <a:tbl>
              <a:tblPr/>
              <a:tblGrid>
                <a:gridCol w="2628900"/>
                <a:gridCol w="2628900"/>
                <a:gridCol w="2628900"/>
              </a:tblGrid>
              <a:tr h="0">
                <a:tc>
                  <a:txBody>
                    <a:bodyPr/>
                    <a:lstStyle/>
                    <a:p>
                      <a:pPr fontAlgn="base"/>
                      <a:endParaRPr lang="ru-RU" dirty="0">
                        <a:effectLst/>
                      </a:endParaRP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College of Computing, </a:t>
                      </a:r>
                      <a:endParaRPr lang="en-US" dirty="0" smtClean="0">
                        <a:effectLst/>
                      </a:endParaRPr>
                    </a:p>
                    <a:p>
                      <a:pPr algn="ctr" fontAlgn="base"/>
                      <a:r>
                        <a:rPr lang="en-US" dirty="0" smtClean="0">
                          <a:effectLst/>
                        </a:rPr>
                        <a:t>GA </a:t>
                      </a:r>
                      <a:r>
                        <a:rPr lang="en-US" dirty="0">
                          <a:effectLst/>
                        </a:rPr>
                        <a:t>Tech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 smtClean="0">
                          <a:effectLst/>
                        </a:rPr>
                        <a:t>FICT</a:t>
                      </a:r>
                      <a:r>
                        <a:rPr lang="ru-RU" dirty="0" smtClean="0">
                          <a:effectLst/>
                        </a:rPr>
                        <a:t>, </a:t>
                      </a:r>
                      <a:r>
                        <a:rPr lang="en-US" dirty="0" smtClean="0">
                          <a:effectLst/>
                        </a:rPr>
                        <a:t>KPI</a:t>
                      </a:r>
                      <a:endParaRPr lang="ru-RU" dirty="0">
                        <a:effectLst/>
                      </a:endParaRP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Humanitarian part</a:t>
                      </a:r>
                      <a:endParaRPr lang="ru-RU" dirty="0"/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b="1" dirty="0" smtClean="0">
                          <a:effectLst/>
                        </a:rPr>
                        <a:t>21%</a:t>
                      </a:r>
                      <a:endParaRPr lang="ru-RU" dirty="0">
                        <a:effectLst/>
                      </a:endParaRP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b="1" dirty="0" smtClean="0">
                          <a:effectLst/>
                        </a:rPr>
                        <a:t>22%</a:t>
                      </a:r>
                      <a:endParaRPr lang="ru-RU" dirty="0">
                        <a:effectLst/>
                      </a:endParaRP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Technic part</a:t>
                      </a:r>
                      <a:endParaRPr lang="ru-RU" dirty="0"/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b="1" dirty="0" smtClean="0">
                          <a:effectLst/>
                        </a:rPr>
                        <a:t>23%</a:t>
                      </a:r>
                      <a:endParaRPr lang="ru-RU" dirty="0">
                        <a:effectLst/>
                      </a:endParaRP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b="1" dirty="0" smtClean="0">
                          <a:effectLst/>
                        </a:rPr>
                        <a:t>21%</a:t>
                      </a:r>
                      <a:endParaRPr lang="ru-RU" dirty="0">
                        <a:effectLst/>
                      </a:endParaRP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Projecting</a:t>
                      </a:r>
                      <a:endParaRPr lang="ru-RU" dirty="0"/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b="1" dirty="0" smtClean="0">
                          <a:effectLst/>
                        </a:rPr>
                        <a:t>7%</a:t>
                      </a:r>
                      <a:endParaRPr lang="ru-RU" dirty="0">
                        <a:effectLst/>
                      </a:endParaRP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dirty="0" smtClean="0">
                          <a:effectLst/>
                        </a:rPr>
                        <a:t>-</a:t>
                      </a:r>
                      <a:endParaRPr lang="ru-RU" dirty="0">
                        <a:effectLst/>
                      </a:endParaRP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Specialized disciplines</a:t>
                      </a:r>
                      <a:endParaRPr lang="ru-RU" dirty="0"/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b="1" dirty="0" smtClean="0">
                          <a:effectLst/>
                        </a:rPr>
                        <a:t>49%</a:t>
                      </a:r>
                      <a:endParaRPr lang="ru-RU" dirty="0">
                        <a:effectLst/>
                      </a:endParaRP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b="1" dirty="0" smtClean="0">
                          <a:effectLst/>
                        </a:rPr>
                        <a:t>57%</a:t>
                      </a:r>
                      <a:endParaRPr lang="ru-RU" dirty="0">
                        <a:effectLst/>
                      </a:endParaRP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38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Equivalent of College of Computing’s </a:t>
            </a:r>
            <a:r>
              <a:rPr lang="en-US" dirty="0" err="1" smtClean="0"/>
              <a:t>Cources</a:t>
            </a:r>
            <a:r>
              <a:rPr lang="en-US" dirty="0" smtClean="0"/>
              <a:t> with FICT’s </a:t>
            </a:r>
            <a:r>
              <a:rPr lang="en-US" dirty="0" err="1" smtClean="0"/>
              <a:t>Cources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0317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6111240"/>
            <a:ext cx="1219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Computer Engineering ≈ Devices + Architecture(20 courses) or Internetworks + Architecture(19 courses)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890388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7916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193</Words>
  <Application>Microsoft Office PowerPoint</Application>
  <PresentationFormat>Широкоэкранный</PresentationFormat>
  <Paragraphs>59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Comparison of studying system in the USA and Ukraine</vt:lpstr>
      <vt:lpstr>Презентация PowerPoint</vt:lpstr>
      <vt:lpstr>Презентация PowerPoint</vt:lpstr>
      <vt:lpstr>Презентация PowerPoint</vt:lpstr>
      <vt:lpstr>Презентация PowerPoint</vt:lpstr>
      <vt:lpstr>Equivalent of College of Computing’s Cources with FICT’s Cources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studying system in the USA and Ukraine</dc:title>
  <dc:creator>Долинный</dc:creator>
  <cp:lastModifiedBy>Долинный</cp:lastModifiedBy>
  <cp:revision>7</cp:revision>
  <dcterms:created xsi:type="dcterms:W3CDTF">2015-02-10T14:45:35Z</dcterms:created>
  <dcterms:modified xsi:type="dcterms:W3CDTF">2015-02-10T15:33:18Z</dcterms:modified>
</cp:coreProperties>
</file>