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9B157-7E1D-4BF5-9D35-A08DA6220101}" type="datetimeFigureOut">
              <a:rPr lang="en-GB" smtClean="0"/>
              <a:t>18/05/2014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23D3-F985-42D7-8A2E-2519FE2C24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350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9B157-7E1D-4BF5-9D35-A08DA6220101}" type="datetimeFigureOut">
              <a:rPr lang="en-GB" smtClean="0"/>
              <a:t>18/05/2014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23D3-F985-42D7-8A2E-2519FE2C24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8991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9B157-7E1D-4BF5-9D35-A08DA6220101}" type="datetimeFigureOut">
              <a:rPr lang="en-GB" smtClean="0"/>
              <a:t>18/05/2014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23D3-F985-42D7-8A2E-2519FE2C24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2549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932040" y="908720"/>
            <a:ext cx="3754760" cy="5217443"/>
          </a:xfrm>
        </p:spPr>
        <p:txBody>
          <a:bodyPr>
            <a:normAutofit/>
          </a:bodyPr>
          <a:lstStyle>
            <a:lvl1pPr>
              <a:buFont typeface="Arial" pitchFamily="34" charset="0"/>
              <a:buChar char="•"/>
              <a:defRPr sz="1400" b="1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Shot Description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Action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Duration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Cut/Edit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4725144"/>
            <a:ext cx="4042792" cy="1401019"/>
          </a:xfrm>
        </p:spPr>
        <p:txBody>
          <a:bodyPr/>
          <a:lstStyle>
            <a:lvl1pPr marL="0" indent="0">
              <a:buFont typeface="Arial" pitchFamily="34" charset="0"/>
              <a:buChar char="•"/>
              <a:defRPr sz="1400" b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Dialogue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Music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Noise/SFX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195736" y="188640"/>
            <a:ext cx="4608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Shot #</a:t>
            </a:r>
            <a:r>
              <a:rPr lang="en-GB" baseline="0" dirty="0" smtClean="0"/>
              <a:t> 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900112" y="2060575"/>
            <a:ext cx="2447751" cy="914400"/>
          </a:xfrm>
        </p:spPr>
        <p:txBody>
          <a:bodyPr/>
          <a:lstStyle/>
          <a:p>
            <a:pPr lvl="0"/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D9B15A-967A-CB49-BD8B-947AF22CC9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544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9B157-7E1D-4BF5-9D35-A08DA6220101}" type="datetimeFigureOut">
              <a:rPr lang="en-GB" smtClean="0"/>
              <a:t>18/05/2014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23D3-F985-42D7-8A2E-2519FE2C24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8284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9B157-7E1D-4BF5-9D35-A08DA6220101}" type="datetimeFigureOut">
              <a:rPr lang="en-GB" smtClean="0"/>
              <a:t>18/05/2014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23D3-F985-42D7-8A2E-2519FE2C24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89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9B157-7E1D-4BF5-9D35-A08DA6220101}" type="datetimeFigureOut">
              <a:rPr lang="en-GB" smtClean="0"/>
              <a:t>18/05/2014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23D3-F985-42D7-8A2E-2519FE2C24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144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9B157-7E1D-4BF5-9D35-A08DA6220101}" type="datetimeFigureOut">
              <a:rPr lang="en-GB" smtClean="0"/>
              <a:t>18/05/2014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23D3-F985-42D7-8A2E-2519FE2C24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4384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9B157-7E1D-4BF5-9D35-A08DA6220101}" type="datetimeFigureOut">
              <a:rPr lang="en-GB" smtClean="0"/>
              <a:t>18/05/2014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23D3-F985-42D7-8A2E-2519FE2C24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035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9B157-7E1D-4BF5-9D35-A08DA6220101}" type="datetimeFigureOut">
              <a:rPr lang="en-GB" smtClean="0"/>
              <a:t>18/05/2014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23D3-F985-42D7-8A2E-2519FE2C24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430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9B157-7E1D-4BF5-9D35-A08DA6220101}" type="datetimeFigureOut">
              <a:rPr lang="en-GB" smtClean="0"/>
              <a:t>18/05/2014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23D3-F985-42D7-8A2E-2519FE2C24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1965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9B157-7E1D-4BF5-9D35-A08DA6220101}" type="datetimeFigureOut">
              <a:rPr lang="en-GB" smtClean="0"/>
              <a:t>18/05/2014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23D3-F985-42D7-8A2E-2519FE2C24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596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9B157-7E1D-4BF5-9D35-A08DA6220101}" type="datetimeFigureOut">
              <a:rPr lang="en-GB" smtClean="0"/>
              <a:t>18/05/2014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723D3-F985-42D7-8A2E-2519FE2C24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3331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HEAVY RAIN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TRAILER ANALYSIS</a:t>
            </a:r>
          </a:p>
          <a:p>
            <a:r>
              <a:rPr lang="en-GB" smtClean="0"/>
              <a:t>AND PROMOTIONAL SCHEDULE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4085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932040" y="1581150"/>
            <a:ext cx="3754760" cy="4545013"/>
          </a:xfrm>
        </p:spPr>
        <p:txBody>
          <a:bodyPr>
            <a:normAutofit/>
          </a:bodyPr>
          <a:lstStyle>
            <a:lvl1pPr>
              <a:buFont typeface="Arial" pitchFamily="34" charset="0"/>
              <a:buChar char="•"/>
              <a:defRPr sz="1400" b="1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0" lvl="0" indent="0">
              <a:buNone/>
            </a:pPr>
            <a:endParaRPr lang="en-US" dirty="0" smtClean="0">
              <a:solidFill>
                <a:srgbClr val="FFFFFF"/>
              </a:solidFill>
            </a:endParaRPr>
          </a:p>
          <a:p>
            <a:pPr marL="0" lvl="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Shot description</a:t>
            </a:r>
          </a:p>
          <a:p>
            <a:pPr lvl="0">
              <a:buNone/>
            </a:pPr>
            <a:r>
              <a:rPr lang="en-US" b="0" dirty="0">
                <a:solidFill>
                  <a:srgbClr val="FFFFFF"/>
                </a:solidFill>
              </a:rPr>
              <a:t>Long shot </a:t>
            </a:r>
            <a:endParaRPr lang="en-US" dirty="0">
              <a:solidFill>
                <a:srgbClr val="FFFFFF"/>
              </a:solidFill>
            </a:endParaRPr>
          </a:p>
          <a:p>
            <a:pPr lvl="0"/>
            <a:endParaRPr lang="en-US" dirty="0" smtClean="0">
              <a:solidFill>
                <a:srgbClr val="FFFFFF"/>
              </a:solidFill>
            </a:endParaRPr>
          </a:p>
          <a:p>
            <a:pPr lvl="0"/>
            <a:endParaRPr lang="en-US" dirty="0" smtClean="0">
              <a:solidFill>
                <a:srgbClr val="FFFFFF"/>
              </a:solidFill>
            </a:endParaRPr>
          </a:p>
          <a:p>
            <a:pPr lvl="0"/>
            <a:endParaRPr lang="en-US" dirty="0" smtClean="0">
              <a:solidFill>
                <a:srgbClr val="FFFFFF"/>
              </a:solidFill>
            </a:endParaRPr>
          </a:p>
          <a:p>
            <a:pPr marL="0" lvl="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Action</a:t>
            </a:r>
            <a:br>
              <a:rPr lang="en-US" dirty="0" smtClean="0">
                <a:solidFill>
                  <a:srgbClr val="FFFFFF"/>
                </a:solidFill>
              </a:rPr>
            </a:br>
            <a:r>
              <a:rPr lang="en-US" b="0" dirty="0" smtClean="0">
                <a:solidFill>
                  <a:srgbClr val="FFFFFF"/>
                </a:solidFill>
              </a:rPr>
              <a:t>We see the main character by himself ‘searching’</a:t>
            </a:r>
          </a:p>
          <a:p>
            <a:pPr lvl="0"/>
            <a:endParaRPr lang="en-US" dirty="0" smtClean="0">
              <a:solidFill>
                <a:srgbClr val="FFFFFF"/>
              </a:solidFill>
            </a:endParaRPr>
          </a:p>
          <a:p>
            <a:pPr lvl="0"/>
            <a:endParaRPr lang="en-US" dirty="0" smtClean="0">
              <a:solidFill>
                <a:srgbClr val="FFFFFF"/>
              </a:solidFill>
            </a:endParaRPr>
          </a:p>
          <a:p>
            <a:pPr lvl="0"/>
            <a:endParaRPr lang="en-US" dirty="0" smtClean="0">
              <a:solidFill>
                <a:srgbClr val="FFFFFF"/>
              </a:solidFill>
            </a:endParaRPr>
          </a:p>
          <a:p>
            <a:pPr lvl="0"/>
            <a:endParaRPr lang="en-US" dirty="0" smtClean="0">
              <a:solidFill>
                <a:srgbClr val="FFFFFF"/>
              </a:solidFill>
            </a:endParaRPr>
          </a:p>
          <a:p>
            <a:pPr marL="0" lvl="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Duration </a:t>
            </a:r>
            <a:r>
              <a:rPr lang="en-US" b="0" dirty="0" smtClean="0">
                <a:solidFill>
                  <a:srgbClr val="FFFFFF"/>
                </a:solidFill>
              </a:rPr>
              <a:t>–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b="0" dirty="0" smtClean="0">
                <a:solidFill>
                  <a:srgbClr val="FFFFFF"/>
                </a:solidFill>
              </a:rPr>
              <a:t>1 sec</a:t>
            </a:r>
          </a:p>
          <a:p>
            <a:pPr lvl="0"/>
            <a:endParaRPr lang="en-US" dirty="0" smtClean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Cut/Edit </a:t>
            </a:r>
            <a:r>
              <a:rPr lang="en-US" b="0" dirty="0" smtClean="0">
                <a:solidFill>
                  <a:srgbClr val="FFFFFF"/>
                </a:solidFill>
              </a:rPr>
              <a:t>– fade</a:t>
            </a:r>
          </a:p>
          <a:p>
            <a:pPr lvl="0"/>
            <a:endParaRPr lang="en-US" dirty="0" smtClean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327179"/>
            <a:ext cx="4042792" cy="1401019"/>
          </a:xfrm>
        </p:spPr>
        <p:txBody>
          <a:bodyPr>
            <a:normAutofit fontScale="92500" lnSpcReduction="10000"/>
          </a:bodyPr>
          <a:lstStyle>
            <a:lvl1pPr marL="0" indent="0">
              <a:buFont typeface="Arial" pitchFamily="34" charset="0"/>
              <a:buChar char="•"/>
              <a:defRPr sz="1400" b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buNone/>
            </a:pPr>
            <a:r>
              <a:rPr lang="en-US" dirty="0" smtClean="0">
                <a:solidFill>
                  <a:srgbClr val="FFFFFF"/>
                </a:solidFill>
              </a:rPr>
              <a:t>Dialogue </a:t>
            </a:r>
            <a:r>
              <a:rPr lang="en-US" b="0" dirty="0" smtClean="0">
                <a:solidFill>
                  <a:srgbClr val="FFFFFF"/>
                </a:solidFill>
              </a:rPr>
              <a:t>– voiceover narration 'for a son...'</a:t>
            </a:r>
          </a:p>
          <a:p>
            <a:pPr lvl="0"/>
            <a:endParaRPr lang="en-US" dirty="0" smtClean="0">
              <a:solidFill>
                <a:srgbClr val="FFFFFF"/>
              </a:solidFill>
            </a:endParaRPr>
          </a:p>
          <a:p>
            <a:pPr lvl="0">
              <a:buNone/>
            </a:pPr>
            <a:r>
              <a:rPr lang="en-US" dirty="0">
                <a:solidFill>
                  <a:srgbClr val="FFFFFF"/>
                </a:solidFill>
              </a:rPr>
              <a:t>Music </a:t>
            </a:r>
            <a:r>
              <a:rPr lang="en-US" b="0" dirty="0">
                <a:solidFill>
                  <a:srgbClr val="FFFFFF"/>
                </a:solidFill>
              </a:rPr>
              <a:t>– orchestral </a:t>
            </a:r>
            <a:r>
              <a:rPr lang="en-US" b="0" dirty="0" smtClean="0">
                <a:solidFill>
                  <a:srgbClr val="FFFFFF"/>
                </a:solidFill>
              </a:rPr>
              <a:t>violins, dramatic, getting louder and louder, choral voices added</a:t>
            </a:r>
            <a:endParaRPr lang="en-US" b="0" dirty="0">
              <a:solidFill>
                <a:srgbClr val="FFFFFF"/>
              </a:solidFill>
            </a:endParaRPr>
          </a:p>
          <a:p>
            <a:pPr lvl="0"/>
            <a:endParaRPr lang="en-US" dirty="0">
              <a:solidFill>
                <a:srgbClr val="FFFFFF"/>
              </a:solidFill>
            </a:endParaRPr>
          </a:p>
          <a:p>
            <a:pPr lvl="0">
              <a:buNone/>
            </a:pPr>
            <a:r>
              <a:rPr lang="en-US" dirty="0">
                <a:solidFill>
                  <a:srgbClr val="FFFFFF"/>
                </a:solidFill>
              </a:rPr>
              <a:t>Noise/SFX</a:t>
            </a:r>
            <a:r>
              <a:rPr lang="en-US" b="0" dirty="0">
                <a:solidFill>
                  <a:srgbClr val="FFFFFF"/>
                </a:solidFill>
              </a:rPr>
              <a:t> – heavy rain and thunder</a:t>
            </a:r>
          </a:p>
        </p:txBody>
      </p:sp>
      <p:sp>
        <p:nvSpPr>
          <p:cNvPr id="7" name="Rectangle 6"/>
          <p:cNvSpPr/>
          <p:nvPr/>
        </p:nvSpPr>
        <p:spPr>
          <a:xfrm>
            <a:off x="4932040" y="1581150"/>
            <a:ext cx="3744416" cy="45841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324669" y="3327179"/>
            <a:ext cx="4032448" cy="1616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4932040" y="1886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7</a:t>
            </a:r>
          </a:p>
        </p:txBody>
      </p:sp>
      <p:pic>
        <p:nvPicPr>
          <p:cNvPr id="4" name="Content Placeholder 3" descr="Screen Shot 2013-09-01 at 11.11.10.png"/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63" b="15163"/>
          <a:stretch>
            <a:fillRect/>
          </a:stretch>
        </p:blipFill>
        <p:spPr>
          <a:xfrm>
            <a:off x="467544" y="785092"/>
            <a:ext cx="3723456" cy="2189884"/>
          </a:xfrm>
          <a:ln>
            <a:solidFill>
              <a:srgbClr val="FFFFFF"/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D9B15A-967A-CB49-BD8B-947AF22CC96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932040" y="1733550"/>
            <a:ext cx="3754760" cy="4392613"/>
          </a:xfrm>
        </p:spPr>
        <p:txBody>
          <a:bodyPr>
            <a:normAutofit/>
          </a:bodyPr>
          <a:lstStyle>
            <a:lvl1pPr>
              <a:buFont typeface="Arial" pitchFamily="34" charset="0"/>
              <a:buChar char="•"/>
              <a:defRPr sz="1400" b="1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0" lvl="0" indent="0">
              <a:buNone/>
            </a:pPr>
            <a:endParaRPr lang="en-US" dirty="0" smtClean="0">
              <a:solidFill>
                <a:srgbClr val="FFFFFF"/>
              </a:solidFill>
            </a:endParaRPr>
          </a:p>
          <a:p>
            <a:pPr marL="0" lvl="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Shot description</a:t>
            </a:r>
          </a:p>
          <a:p>
            <a:pPr lvl="0">
              <a:buNone/>
            </a:pPr>
            <a:r>
              <a:rPr lang="en-US" b="0" dirty="0" smtClean="0">
                <a:solidFill>
                  <a:srgbClr val="FFFFFF"/>
                </a:solidFill>
              </a:rPr>
              <a:t>Mid shot</a:t>
            </a:r>
            <a:endParaRPr lang="en-US" dirty="0">
              <a:solidFill>
                <a:srgbClr val="FFFFFF"/>
              </a:solidFill>
            </a:endParaRPr>
          </a:p>
          <a:p>
            <a:pPr lvl="0"/>
            <a:endParaRPr lang="en-US" dirty="0" smtClean="0">
              <a:solidFill>
                <a:srgbClr val="FFFFFF"/>
              </a:solidFill>
            </a:endParaRPr>
          </a:p>
          <a:p>
            <a:pPr lvl="0"/>
            <a:endParaRPr lang="en-US" dirty="0" smtClean="0">
              <a:solidFill>
                <a:srgbClr val="FFFFFF"/>
              </a:solidFill>
            </a:endParaRPr>
          </a:p>
          <a:p>
            <a:pPr lvl="0"/>
            <a:endParaRPr lang="en-US" dirty="0" smtClean="0">
              <a:solidFill>
                <a:srgbClr val="FFFFFF"/>
              </a:solidFill>
            </a:endParaRPr>
          </a:p>
          <a:p>
            <a:pPr marL="0" lvl="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Action</a:t>
            </a:r>
          </a:p>
          <a:p>
            <a:pPr marL="0" lvl="0" indent="0">
              <a:buNone/>
            </a:pPr>
            <a:r>
              <a:rPr lang="en-US" b="0" dirty="0" smtClean="0">
                <a:solidFill>
                  <a:srgbClr val="FFFFFF"/>
                </a:solidFill>
              </a:rPr>
              <a:t>We see the main character by himself walking</a:t>
            </a:r>
            <a:endParaRPr lang="en-US" dirty="0" smtClean="0">
              <a:solidFill>
                <a:srgbClr val="FFFFFF"/>
              </a:solidFill>
            </a:endParaRPr>
          </a:p>
          <a:p>
            <a:pPr lvl="0"/>
            <a:endParaRPr lang="en-US" dirty="0" smtClean="0">
              <a:solidFill>
                <a:srgbClr val="FFFFFF"/>
              </a:solidFill>
            </a:endParaRPr>
          </a:p>
          <a:p>
            <a:pPr lvl="0"/>
            <a:endParaRPr lang="en-US" dirty="0" smtClean="0">
              <a:solidFill>
                <a:srgbClr val="FFFFFF"/>
              </a:solidFill>
            </a:endParaRPr>
          </a:p>
          <a:p>
            <a:pPr lvl="0"/>
            <a:endParaRPr lang="en-US" dirty="0" smtClean="0">
              <a:solidFill>
                <a:srgbClr val="FFFFFF"/>
              </a:solidFill>
            </a:endParaRPr>
          </a:p>
          <a:p>
            <a:pPr marL="0" lvl="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Duration </a:t>
            </a:r>
            <a:r>
              <a:rPr lang="en-US" b="0" dirty="0" smtClean="0">
                <a:solidFill>
                  <a:srgbClr val="FFFFFF"/>
                </a:solidFill>
              </a:rPr>
              <a:t>–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b="0" dirty="0" smtClean="0">
                <a:solidFill>
                  <a:srgbClr val="FFFFFF"/>
                </a:solidFill>
              </a:rPr>
              <a:t>2 secs</a:t>
            </a:r>
          </a:p>
          <a:p>
            <a:pPr lvl="0"/>
            <a:endParaRPr lang="en-US" dirty="0" smtClean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Cut/Edit </a:t>
            </a:r>
            <a:r>
              <a:rPr lang="en-US" b="0" dirty="0" smtClean="0">
                <a:solidFill>
                  <a:srgbClr val="FFFFFF"/>
                </a:solidFill>
              </a:rPr>
              <a:t>– fade</a:t>
            </a:r>
          </a:p>
          <a:p>
            <a:pPr lvl="0"/>
            <a:endParaRPr lang="en-US" dirty="0" smtClean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327179"/>
            <a:ext cx="4042792" cy="1401019"/>
          </a:xfrm>
        </p:spPr>
        <p:txBody>
          <a:bodyPr>
            <a:normAutofit fontScale="92500" lnSpcReduction="10000"/>
          </a:bodyPr>
          <a:lstStyle>
            <a:lvl1pPr marL="0" indent="0">
              <a:buFont typeface="Arial" pitchFamily="34" charset="0"/>
              <a:buChar char="•"/>
              <a:defRPr sz="1400" b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buNone/>
            </a:pPr>
            <a:r>
              <a:rPr lang="en-US" dirty="0" smtClean="0">
                <a:solidFill>
                  <a:srgbClr val="FFFFFF"/>
                </a:solidFill>
              </a:rPr>
              <a:t>Dialogue </a:t>
            </a:r>
            <a:r>
              <a:rPr lang="en-US" b="0" dirty="0" smtClean="0">
                <a:solidFill>
                  <a:srgbClr val="FFFFFF"/>
                </a:solidFill>
              </a:rPr>
              <a:t>– voiceover narration 'and being hunted...'</a:t>
            </a:r>
          </a:p>
          <a:p>
            <a:pPr lvl="0"/>
            <a:endParaRPr lang="en-US" dirty="0" smtClean="0">
              <a:solidFill>
                <a:srgbClr val="FFFFFF"/>
              </a:solidFill>
            </a:endParaRPr>
          </a:p>
          <a:p>
            <a:pPr lvl="0">
              <a:buNone/>
            </a:pPr>
            <a:r>
              <a:rPr lang="en-US" dirty="0">
                <a:solidFill>
                  <a:srgbClr val="FFFFFF"/>
                </a:solidFill>
              </a:rPr>
              <a:t>Music </a:t>
            </a:r>
            <a:r>
              <a:rPr lang="en-US" b="0" dirty="0">
                <a:solidFill>
                  <a:srgbClr val="FFFFFF"/>
                </a:solidFill>
              </a:rPr>
              <a:t>– orchestral </a:t>
            </a:r>
            <a:r>
              <a:rPr lang="en-US" b="0" dirty="0" smtClean="0">
                <a:solidFill>
                  <a:srgbClr val="FFFFFF"/>
                </a:solidFill>
              </a:rPr>
              <a:t>violins, dramatic, getting louder and louder, choral voices added</a:t>
            </a:r>
            <a:endParaRPr lang="en-US" b="0" dirty="0">
              <a:solidFill>
                <a:srgbClr val="FFFFFF"/>
              </a:solidFill>
            </a:endParaRPr>
          </a:p>
          <a:p>
            <a:pPr lvl="0"/>
            <a:endParaRPr lang="en-US" dirty="0">
              <a:solidFill>
                <a:srgbClr val="FFFFFF"/>
              </a:solidFill>
            </a:endParaRPr>
          </a:p>
          <a:p>
            <a:pPr lvl="0">
              <a:buNone/>
            </a:pPr>
            <a:r>
              <a:rPr lang="en-US" dirty="0">
                <a:solidFill>
                  <a:srgbClr val="FFFFFF"/>
                </a:solidFill>
              </a:rPr>
              <a:t>Noise/SFX </a:t>
            </a:r>
            <a:r>
              <a:rPr lang="en-US" b="0" dirty="0">
                <a:solidFill>
                  <a:srgbClr val="FFFFFF"/>
                </a:solidFill>
              </a:rPr>
              <a:t>–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b="0" dirty="0">
                <a:solidFill>
                  <a:srgbClr val="FFFFFF"/>
                </a:solidFill>
              </a:rPr>
              <a:t>heavy rain and thunder</a:t>
            </a:r>
          </a:p>
        </p:txBody>
      </p:sp>
      <p:sp>
        <p:nvSpPr>
          <p:cNvPr id="7" name="Rectangle 6"/>
          <p:cNvSpPr/>
          <p:nvPr/>
        </p:nvSpPr>
        <p:spPr>
          <a:xfrm>
            <a:off x="4932040" y="1619250"/>
            <a:ext cx="3744416" cy="4546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457200" y="3337448"/>
            <a:ext cx="4032448" cy="1806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4932040" y="1886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8</a:t>
            </a:r>
          </a:p>
        </p:txBody>
      </p:sp>
      <p:pic>
        <p:nvPicPr>
          <p:cNvPr id="3" name="Content Placeholder 2" descr="Screen Shot 2013-09-01 at 11.11.20.png"/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06" b="15206"/>
          <a:stretch>
            <a:fillRect/>
          </a:stretch>
        </p:blipFill>
        <p:spPr>
          <a:xfrm>
            <a:off x="457200" y="908720"/>
            <a:ext cx="3784607" cy="2163003"/>
          </a:xfrm>
          <a:ln>
            <a:solidFill>
              <a:srgbClr val="FFFFFF"/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D9B15A-967A-CB49-BD8B-947AF22CC964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8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932040" y="1533525"/>
            <a:ext cx="3754760" cy="4592638"/>
          </a:xfrm>
        </p:spPr>
        <p:txBody>
          <a:bodyPr>
            <a:normAutofit/>
          </a:bodyPr>
          <a:lstStyle>
            <a:lvl1pPr>
              <a:buFont typeface="Arial" pitchFamily="34" charset="0"/>
              <a:buChar char="•"/>
              <a:defRPr sz="1400" b="1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0" lvl="0" indent="0">
              <a:buNone/>
            </a:pPr>
            <a:endParaRPr lang="en-US" dirty="0" smtClean="0">
              <a:solidFill>
                <a:srgbClr val="FFFFFF"/>
              </a:solidFill>
            </a:endParaRPr>
          </a:p>
          <a:p>
            <a:pPr marL="0" lvl="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0" lvl="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Shot description</a:t>
            </a:r>
          </a:p>
          <a:p>
            <a:pPr lvl="0">
              <a:buNone/>
            </a:pPr>
            <a:r>
              <a:rPr lang="en-US" b="0" dirty="0" smtClean="0">
                <a:solidFill>
                  <a:srgbClr val="FFFFFF"/>
                </a:solidFill>
              </a:rPr>
              <a:t>Two shot</a:t>
            </a:r>
            <a:endParaRPr lang="en-US" dirty="0">
              <a:solidFill>
                <a:srgbClr val="FFFFFF"/>
              </a:solidFill>
            </a:endParaRPr>
          </a:p>
          <a:p>
            <a:pPr lvl="0"/>
            <a:endParaRPr lang="en-US" dirty="0" smtClean="0">
              <a:solidFill>
                <a:srgbClr val="FFFFFF"/>
              </a:solidFill>
            </a:endParaRPr>
          </a:p>
          <a:p>
            <a:pPr lvl="0"/>
            <a:endParaRPr lang="en-US" dirty="0" smtClean="0">
              <a:solidFill>
                <a:srgbClr val="FFFFFF"/>
              </a:solidFill>
            </a:endParaRPr>
          </a:p>
          <a:p>
            <a:pPr lvl="0"/>
            <a:endParaRPr lang="en-US" dirty="0" smtClean="0">
              <a:solidFill>
                <a:srgbClr val="FFFFFF"/>
              </a:solidFill>
            </a:endParaRPr>
          </a:p>
          <a:p>
            <a:pPr marL="0" lvl="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Action</a:t>
            </a:r>
          </a:p>
          <a:p>
            <a:pPr lvl="0">
              <a:buNone/>
            </a:pPr>
            <a:r>
              <a:rPr lang="en-US" b="0" dirty="0" smtClean="0">
                <a:solidFill>
                  <a:srgbClr val="FFFFFF"/>
                </a:solidFill>
              </a:rPr>
              <a:t>Two characters fighting</a:t>
            </a:r>
            <a:endParaRPr lang="en-US" dirty="0" smtClean="0">
              <a:solidFill>
                <a:srgbClr val="FFFFFF"/>
              </a:solidFill>
            </a:endParaRPr>
          </a:p>
          <a:p>
            <a:pPr lvl="0"/>
            <a:endParaRPr lang="en-US" dirty="0" smtClean="0">
              <a:solidFill>
                <a:srgbClr val="FFFFFF"/>
              </a:solidFill>
            </a:endParaRPr>
          </a:p>
          <a:p>
            <a:pPr lvl="0"/>
            <a:endParaRPr lang="en-US" dirty="0" smtClean="0">
              <a:solidFill>
                <a:srgbClr val="FFFFFF"/>
              </a:solidFill>
            </a:endParaRPr>
          </a:p>
          <a:p>
            <a:pPr lvl="0"/>
            <a:endParaRPr lang="en-US" dirty="0" smtClean="0">
              <a:solidFill>
                <a:srgbClr val="FFFFFF"/>
              </a:solidFill>
            </a:endParaRPr>
          </a:p>
          <a:p>
            <a:pPr marL="0" lvl="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Duration </a:t>
            </a:r>
            <a:r>
              <a:rPr lang="en-US" b="0" dirty="0" smtClean="0">
                <a:solidFill>
                  <a:srgbClr val="FFFFFF"/>
                </a:solidFill>
              </a:rPr>
              <a:t>–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b="0" dirty="0" smtClean="0">
                <a:solidFill>
                  <a:srgbClr val="FFFFFF"/>
                </a:solidFill>
              </a:rPr>
              <a:t>2 secs</a:t>
            </a:r>
          </a:p>
          <a:p>
            <a:pPr lvl="0"/>
            <a:endParaRPr lang="en-US" dirty="0" smtClean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Cut/Edit </a:t>
            </a:r>
            <a:r>
              <a:rPr lang="en-US" b="0" dirty="0" smtClean="0">
                <a:solidFill>
                  <a:srgbClr val="FFFFFF"/>
                </a:solidFill>
              </a:rPr>
              <a:t>– fade</a:t>
            </a:r>
          </a:p>
          <a:p>
            <a:pPr lvl="0"/>
            <a:endParaRPr lang="en-US" dirty="0" smtClean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692277"/>
            <a:ext cx="4042792" cy="1401019"/>
          </a:xfrm>
        </p:spPr>
        <p:txBody>
          <a:bodyPr>
            <a:normAutofit fontScale="92500" lnSpcReduction="10000"/>
          </a:bodyPr>
          <a:lstStyle>
            <a:lvl1pPr marL="0" indent="0">
              <a:buFont typeface="Arial" pitchFamily="34" charset="0"/>
              <a:buChar char="•"/>
              <a:defRPr sz="1400" b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buNone/>
            </a:pPr>
            <a:r>
              <a:rPr lang="en-US" dirty="0" smtClean="0">
                <a:solidFill>
                  <a:srgbClr val="FFFFFF"/>
                </a:solidFill>
              </a:rPr>
              <a:t>Dialogue </a:t>
            </a:r>
            <a:r>
              <a:rPr lang="en-US" b="0" dirty="0" smtClean="0">
                <a:solidFill>
                  <a:srgbClr val="FFFFFF"/>
                </a:solidFill>
              </a:rPr>
              <a:t>– voiceover narration 'by a killer...'</a:t>
            </a:r>
          </a:p>
          <a:p>
            <a:pPr lvl="0"/>
            <a:endParaRPr lang="en-US" dirty="0" smtClean="0">
              <a:solidFill>
                <a:srgbClr val="FFFFFF"/>
              </a:solidFill>
            </a:endParaRPr>
          </a:p>
          <a:p>
            <a:pPr lvl="0">
              <a:buNone/>
            </a:pPr>
            <a:r>
              <a:rPr lang="en-US" dirty="0">
                <a:solidFill>
                  <a:srgbClr val="FFFFFF"/>
                </a:solidFill>
              </a:rPr>
              <a:t>Music </a:t>
            </a:r>
            <a:r>
              <a:rPr lang="en-US" b="0" dirty="0">
                <a:solidFill>
                  <a:srgbClr val="FFFFFF"/>
                </a:solidFill>
              </a:rPr>
              <a:t>– orchestral </a:t>
            </a:r>
            <a:r>
              <a:rPr lang="en-US" b="0" dirty="0" smtClean="0">
                <a:solidFill>
                  <a:srgbClr val="FFFFFF"/>
                </a:solidFill>
              </a:rPr>
              <a:t>violins, dramatic, getting louder and louder, choral voices added</a:t>
            </a:r>
            <a:endParaRPr lang="en-US" b="0" dirty="0">
              <a:solidFill>
                <a:srgbClr val="FFFFFF"/>
              </a:solidFill>
            </a:endParaRPr>
          </a:p>
          <a:p>
            <a:pPr lvl="0"/>
            <a:endParaRPr lang="en-US" dirty="0">
              <a:solidFill>
                <a:srgbClr val="FFFFFF"/>
              </a:solidFill>
            </a:endParaRPr>
          </a:p>
          <a:p>
            <a:pPr lvl="0">
              <a:buNone/>
            </a:pPr>
            <a:r>
              <a:rPr lang="en-US" dirty="0">
                <a:solidFill>
                  <a:srgbClr val="FFFFFF"/>
                </a:solidFill>
              </a:rPr>
              <a:t>Noise/SFX </a:t>
            </a:r>
            <a:r>
              <a:rPr lang="en-US" b="0" dirty="0">
                <a:solidFill>
                  <a:srgbClr val="FFFFFF"/>
                </a:solidFill>
              </a:rPr>
              <a:t>–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b="0" dirty="0">
                <a:solidFill>
                  <a:srgbClr val="FFFFFF"/>
                </a:solidFill>
              </a:rPr>
              <a:t>heavy rain and thunder</a:t>
            </a:r>
          </a:p>
        </p:txBody>
      </p:sp>
      <p:sp>
        <p:nvSpPr>
          <p:cNvPr id="7" name="Rectangle 6"/>
          <p:cNvSpPr/>
          <p:nvPr/>
        </p:nvSpPr>
        <p:spPr>
          <a:xfrm>
            <a:off x="4932040" y="1781174"/>
            <a:ext cx="3744416" cy="4384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467544" y="4725143"/>
            <a:ext cx="4032448" cy="1513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4932040" y="1886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9</a:t>
            </a:r>
          </a:p>
        </p:txBody>
      </p:sp>
      <p:pic>
        <p:nvPicPr>
          <p:cNvPr id="4" name="Content Placeholder 3" descr="Screen Shot 2013-09-01 at 11.11.28.png"/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28" b="15228"/>
          <a:stretch>
            <a:fillRect/>
          </a:stretch>
        </p:blipFill>
        <p:spPr>
          <a:xfrm>
            <a:off x="457200" y="681182"/>
            <a:ext cx="3676073" cy="2293793"/>
          </a:xfrm>
          <a:ln>
            <a:solidFill>
              <a:srgbClr val="FFFFFF"/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D9B15A-967A-CB49-BD8B-947AF22CC964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54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 smtClean="0">
                <a:solidFill>
                  <a:srgbClr val="FFFFFF"/>
                </a:solidFill>
              </a:rPr>
              <a:t>Creating a Structure for your Video-Game Trailer</a:t>
            </a: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800" dirty="0" smtClean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FFFFFF"/>
                </a:solidFill>
              </a:rPr>
              <a:t>Beginning </a:t>
            </a:r>
            <a:r>
              <a:rPr lang="en-US" sz="2800" dirty="0" smtClean="0">
                <a:solidFill>
                  <a:srgbClr val="FFFFFF"/>
                </a:solidFill>
              </a:rPr>
              <a:t>– </a:t>
            </a:r>
            <a:r>
              <a:rPr lang="en-US" sz="2800" dirty="0" smtClean="0">
                <a:solidFill>
                  <a:srgbClr val="FFFF00"/>
                </a:solidFill>
              </a:rPr>
              <a:t>set-up </a:t>
            </a:r>
            <a:r>
              <a:rPr lang="en-US" sz="2800" dirty="0">
                <a:solidFill>
                  <a:srgbClr val="FFFFFF"/>
                </a:solidFill>
              </a:rPr>
              <a:t>– what the game is </a:t>
            </a:r>
            <a:r>
              <a:rPr lang="en-US" sz="2800" dirty="0" smtClean="0">
                <a:solidFill>
                  <a:srgbClr val="FFFFFF"/>
                </a:solidFill>
              </a:rPr>
              <a:t>about</a:t>
            </a:r>
          </a:p>
          <a:p>
            <a:endParaRPr lang="en-GB" sz="28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FFFFFF"/>
                </a:solidFill>
              </a:rPr>
              <a:t>Middle – </a:t>
            </a:r>
            <a:r>
              <a:rPr lang="en-US" sz="2800" dirty="0" smtClean="0">
                <a:solidFill>
                  <a:srgbClr val="FFFFFF"/>
                </a:solidFill>
              </a:rPr>
              <a:t>set-up leads </a:t>
            </a:r>
            <a:r>
              <a:rPr lang="en-US" sz="2800" dirty="0">
                <a:solidFill>
                  <a:srgbClr val="FFFFFF"/>
                </a:solidFill>
              </a:rPr>
              <a:t>to </a:t>
            </a:r>
            <a:r>
              <a:rPr lang="en-US" sz="2800" dirty="0">
                <a:solidFill>
                  <a:srgbClr val="FFFF00"/>
                </a:solidFill>
              </a:rPr>
              <a:t>r</a:t>
            </a:r>
            <a:r>
              <a:rPr lang="en-US" sz="2800" dirty="0" smtClean="0">
                <a:solidFill>
                  <a:srgbClr val="FFFF00"/>
                </a:solidFill>
              </a:rPr>
              <a:t>ising </a:t>
            </a:r>
            <a:r>
              <a:rPr lang="en-US" sz="2800" dirty="0">
                <a:solidFill>
                  <a:srgbClr val="FFFF00"/>
                </a:solidFill>
              </a:rPr>
              <a:t>a</a:t>
            </a:r>
            <a:r>
              <a:rPr lang="en-US" sz="2800" dirty="0" smtClean="0">
                <a:solidFill>
                  <a:srgbClr val="FFFF00"/>
                </a:solidFill>
              </a:rPr>
              <a:t>ction </a:t>
            </a:r>
            <a:r>
              <a:rPr lang="en-US" sz="2800" dirty="0">
                <a:solidFill>
                  <a:srgbClr val="FFFFFF"/>
                </a:solidFill>
              </a:rPr>
              <a:t>– </a:t>
            </a:r>
            <a:r>
              <a:rPr lang="en-US" sz="2800" dirty="0" smtClean="0">
                <a:solidFill>
                  <a:srgbClr val="FFFFFF"/>
                </a:solidFill>
              </a:rPr>
              <a:t>suggest the exciting </a:t>
            </a:r>
            <a:r>
              <a:rPr lang="en-US" sz="2800" dirty="0">
                <a:solidFill>
                  <a:srgbClr val="FFFFFF"/>
                </a:solidFill>
              </a:rPr>
              <a:t>bits</a:t>
            </a:r>
            <a:endParaRPr lang="en-GB" sz="28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2800" dirty="0" smtClean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FFFFFF"/>
                </a:solidFill>
              </a:rPr>
              <a:t>End – </a:t>
            </a:r>
            <a:r>
              <a:rPr lang="en-US" sz="2800" dirty="0">
                <a:solidFill>
                  <a:srgbClr val="FFFF00"/>
                </a:solidFill>
              </a:rPr>
              <a:t>c</a:t>
            </a:r>
            <a:r>
              <a:rPr lang="en-US" sz="2800" dirty="0" smtClean="0">
                <a:solidFill>
                  <a:srgbClr val="FFFF00"/>
                </a:solidFill>
              </a:rPr>
              <a:t>onclusion</a:t>
            </a:r>
            <a:r>
              <a:rPr lang="en-US" sz="2800" dirty="0" smtClean="0">
                <a:solidFill>
                  <a:srgbClr val="FFFFFF"/>
                </a:solidFill>
              </a:rPr>
              <a:t> </a:t>
            </a:r>
            <a:r>
              <a:rPr lang="en-US" sz="2800" dirty="0">
                <a:solidFill>
                  <a:srgbClr val="FFFFFF"/>
                </a:solidFill>
              </a:rPr>
              <a:t>– </a:t>
            </a:r>
            <a:r>
              <a:rPr lang="en-US" sz="2800" dirty="0" smtClean="0">
                <a:solidFill>
                  <a:srgbClr val="FFFFFF"/>
                </a:solidFill>
              </a:rPr>
              <a:t>what </a:t>
            </a:r>
            <a:r>
              <a:rPr lang="en-US" sz="2800" dirty="0">
                <a:solidFill>
                  <a:srgbClr val="FFFFFF"/>
                </a:solidFill>
              </a:rPr>
              <a:t>you have to </a:t>
            </a:r>
            <a:r>
              <a:rPr lang="en-US" sz="2800" dirty="0" smtClean="0">
                <a:solidFill>
                  <a:srgbClr val="FFFFFF"/>
                </a:solidFill>
              </a:rPr>
              <a:t>do</a:t>
            </a:r>
            <a:r>
              <a:rPr lang="en-GB" sz="2800" dirty="0" smtClean="0">
                <a:solidFill>
                  <a:srgbClr val="FFFFFF"/>
                </a:solidFill>
              </a:rPr>
              <a:t> to complete the game</a:t>
            </a:r>
            <a:endParaRPr lang="en-GB" sz="28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164C04-A8F9-7640-BC56-9EE3C6C722F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61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Marketing and Promotion Campaign: </a:t>
            </a:r>
            <a:r>
              <a:rPr lang="en-US" i="1" dirty="0" smtClean="0"/>
              <a:t>Heavy Rain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997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Game Developer: </a:t>
            </a:r>
            <a:r>
              <a:rPr lang="en-US" sz="2000" dirty="0" smtClean="0"/>
              <a:t>Quantic </a:t>
            </a:r>
            <a:r>
              <a:rPr lang="en-US" sz="2000" dirty="0" smtClean="0"/>
              <a:t>Dream</a:t>
            </a:r>
          </a:p>
          <a:p>
            <a:pPr marL="0" indent="0">
              <a:buNone/>
            </a:pPr>
            <a:r>
              <a:rPr lang="en-US" sz="2000" dirty="0" smtClean="0"/>
              <a:t>Game </a:t>
            </a:r>
            <a:r>
              <a:rPr lang="en-US" sz="2000" dirty="0" smtClean="0"/>
              <a:t>Publisher:    Sony </a:t>
            </a:r>
            <a:r>
              <a:rPr lang="en-US" sz="2000" dirty="0" smtClean="0"/>
              <a:t>Computer Entertainment</a:t>
            </a:r>
          </a:p>
          <a:p>
            <a:pPr marL="0" indent="0">
              <a:buNone/>
            </a:pPr>
            <a:r>
              <a:rPr lang="en-US" sz="2000" dirty="0" smtClean="0"/>
              <a:t>Platform: 	</a:t>
            </a:r>
            <a:r>
              <a:rPr lang="en-US" sz="2000" dirty="0" smtClean="0"/>
              <a:t>PS3 </a:t>
            </a:r>
            <a:r>
              <a:rPr lang="en-US" sz="2000" dirty="0" smtClean="0"/>
              <a:t>only</a:t>
            </a:r>
          </a:p>
          <a:p>
            <a:pPr marL="0" indent="0">
              <a:buNone/>
            </a:pPr>
            <a:r>
              <a:rPr lang="en-US" sz="2000" dirty="0" smtClean="0"/>
              <a:t>Genre: 		</a:t>
            </a:r>
            <a:r>
              <a:rPr lang="en-US" sz="2000" dirty="0" smtClean="0"/>
              <a:t>Interactive </a:t>
            </a:r>
            <a:r>
              <a:rPr lang="en-US" sz="2000" dirty="0" smtClean="0"/>
              <a:t>drama / action and adventure</a:t>
            </a:r>
          </a:p>
          <a:p>
            <a:pPr marL="0" indent="0">
              <a:buNone/>
            </a:pPr>
            <a:r>
              <a:rPr lang="en-US" sz="2000" dirty="0" smtClean="0"/>
              <a:t>Year of Release: 	</a:t>
            </a:r>
            <a:r>
              <a:rPr lang="en-US" sz="2000" dirty="0" smtClean="0"/>
              <a:t>2010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Cost: 		</a:t>
            </a:r>
            <a:r>
              <a:rPr lang="en-US" sz="2000" dirty="0" smtClean="0"/>
              <a:t>£</a:t>
            </a:r>
            <a:r>
              <a:rPr lang="en-US" sz="2000" dirty="0" smtClean="0"/>
              <a:t>34 million to make including production, </a:t>
            </a:r>
            <a:r>
              <a:rPr lang="en-US" sz="2000" dirty="0" smtClean="0"/>
              <a:t>marketing </a:t>
            </a:r>
            <a:r>
              <a:rPr lang="en-US" sz="2000" dirty="0" smtClean="0"/>
              <a:t>and distribution</a:t>
            </a:r>
          </a:p>
          <a:p>
            <a:pPr marL="0" indent="0">
              <a:buNone/>
            </a:pPr>
            <a:r>
              <a:rPr lang="en-US" sz="2000" dirty="0" smtClean="0"/>
              <a:t>Sales:	</a:t>
            </a:r>
            <a:r>
              <a:rPr lang="en-US" sz="2000" dirty="0"/>
              <a:t> </a:t>
            </a:r>
            <a:r>
              <a:rPr lang="en-US" sz="2000" dirty="0" smtClean="0"/>
              <a:t>              </a:t>
            </a:r>
            <a:r>
              <a:rPr lang="en-US" sz="2000" dirty="0" smtClean="0"/>
              <a:t>No</a:t>
            </a:r>
            <a:r>
              <a:rPr lang="en-US" sz="2000" dirty="0" smtClean="0"/>
              <a:t>. 1 game in UK on week of release – 95,000 copies </a:t>
            </a:r>
            <a:r>
              <a:rPr lang="en-US" sz="2000" dirty="0" smtClean="0"/>
              <a:t>sold 2 </a:t>
            </a:r>
            <a:r>
              <a:rPr lang="en-US" sz="2000" dirty="0" smtClean="0"/>
              <a:t>million copies sold in </a:t>
            </a:r>
            <a:r>
              <a:rPr lang="en-US" sz="2000" dirty="0" smtClean="0"/>
              <a:t>total. Sony </a:t>
            </a:r>
            <a:r>
              <a:rPr lang="en-US" sz="2000" dirty="0" smtClean="0"/>
              <a:t>earned more than £86 million </a:t>
            </a:r>
          </a:p>
          <a:p>
            <a:pPr marL="0" indent="0">
              <a:buNone/>
            </a:pPr>
            <a:r>
              <a:rPr lang="en-US" sz="2000" dirty="0" smtClean="0"/>
              <a:t>No</a:t>
            </a:r>
            <a:r>
              <a:rPr lang="en-US" sz="2000" dirty="0" smtClean="0"/>
              <a:t>. 9 in the Top 10 Games of 2010</a:t>
            </a:r>
            <a:r>
              <a:rPr lang="en-US" sz="2000" dirty="0"/>
              <a:t>	</a:t>
            </a:r>
            <a:r>
              <a:rPr lang="en-US" sz="2000" dirty="0" smtClean="0"/>
              <a:t>		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Awards: 	</a:t>
            </a:r>
            <a:r>
              <a:rPr lang="en-US" sz="2000" dirty="0"/>
              <a:t> </a:t>
            </a:r>
            <a:r>
              <a:rPr lang="en-US" sz="2000" dirty="0" smtClean="0"/>
              <a:t>BAFTA </a:t>
            </a:r>
            <a:r>
              <a:rPr lang="en-US" sz="2000" dirty="0" smtClean="0"/>
              <a:t>– best music, story and technical innovation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164C04-A8F9-7640-BC56-9EE3C6C722F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78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FFFFFF"/>
                </a:solidFill>
              </a:rPr>
              <a:t>Marketing and Promotion Campaign : Heavy Rain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274638"/>
          <a:ext cx="8229600" cy="6304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39181"/>
                <a:gridCol w="559041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Type of Promotion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  <a:latin typeface="+mn-lt"/>
                          <a:ea typeface="ＭＳ 明朝"/>
                          <a:cs typeface="Calibri"/>
                        </a:rPr>
                        <a:t>04/01/2010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Facebook page</a:t>
                      </a:r>
                      <a:r>
                        <a:rPr lang="en-GB" sz="1600" dirty="0" smtClean="0">
                          <a:effectLst/>
                        </a:rPr>
                        <a:t> 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15/01/2010</a:t>
                      </a:r>
                      <a:endParaRPr lang="en-GB" sz="16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Official website goes live</a:t>
                      </a:r>
                      <a:r>
                        <a:rPr lang="en-GB" sz="1600" dirty="0" smtClean="0">
                          <a:effectLst/>
                        </a:rPr>
                        <a:t> 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25/01/201</a:t>
                      </a:r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Twitter page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26/01/201</a:t>
                      </a:r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‘Four Days’ online experience (over four weeks)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22/02/2010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Premiere in Paris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23/02/2010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TV advert released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23/02/2010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Game released</a:t>
                      </a:r>
                      <a:r>
                        <a:rPr lang="en-US" sz="1600" baseline="0" dirty="0" smtClean="0"/>
                        <a:t> (PS3 only)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24/02/2010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YouTube channel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26/02/2010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Special Edition – extra downloadable</a:t>
                      </a:r>
                      <a:r>
                        <a:rPr lang="en-US" sz="1600" baseline="0" dirty="0" smtClean="0"/>
                        <a:t> content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24/03/2010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Heavy Rain </a:t>
                      </a:r>
                      <a:r>
                        <a:rPr lang="en-US" sz="1600" dirty="0" smtClean="0"/>
                        <a:t>'Four Characters' wallpaper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29/03/2010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Soundtrack released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11/08/2010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Move Edition screenshots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14/09/2010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Move Edition pack shots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14/09/2010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Move Edition demo – PlayStation Store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01/10/2010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 Making of </a:t>
                      </a:r>
                      <a:r>
                        <a:rPr lang="en-US" sz="1600" i="1" dirty="0" smtClean="0"/>
                        <a:t>Heavy Rain </a:t>
                      </a:r>
                      <a:r>
                        <a:rPr lang="en-US" sz="1600" dirty="0" smtClean="0"/>
                        <a:t>Move Edition video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08/10/2010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Move Edition released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164C04-A8F9-7640-BC56-9EE3C6C722F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16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214900" y="1650278"/>
            <a:ext cx="3178696" cy="4226647"/>
          </a:xfrm>
        </p:spPr>
        <p:txBody>
          <a:bodyPr>
            <a:normAutofit/>
          </a:bodyPr>
          <a:lstStyle>
            <a:lvl1pPr>
              <a:buFont typeface="Arial" pitchFamily="34" charset="0"/>
              <a:buChar char="•"/>
              <a:defRPr sz="1400" b="1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0" lvl="0" indent="0">
              <a:buNone/>
            </a:pPr>
            <a:endParaRPr lang="en-US" dirty="0" smtClean="0">
              <a:solidFill>
                <a:srgbClr val="FFFFFF"/>
              </a:solidFill>
            </a:endParaRPr>
          </a:p>
          <a:p>
            <a:pPr marL="0" lvl="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Shot Description</a:t>
            </a:r>
          </a:p>
          <a:p>
            <a:pPr lvl="0">
              <a:buNone/>
            </a:pPr>
            <a:r>
              <a:rPr lang="en-US" b="0" dirty="0" smtClean="0">
                <a:solidFill>
                  <a:srgbClr val="FFFFFF"/>
                </a:solidFill>
              </a:rPr>
              <a:t>PS3 logo and ident</a:t>
            </a:r>
          </a:p>
          <a:p>
            <a:pPr lvl="0"/>
            <a:endParaRPr lang="en-US" dirty="0" smtClean="0">
              <a:solidFill>
                <a:srgbClr val="FFFFFF"/>
              </a:solidFill>
            </a:endParaRPr>
          </a:p>
          <a:p>
            <a:pPr lvl="0"/>
            <a:endParaRPr lang="en-US" dirty="0" smtClean="0">
              <a:solidFill>
                <a:srgbClr val="FFFFFF"/>
              </a:solidFill>
            </a:endParaRPr>
          </a:p>
          <a:p>
            <a:pPr lvl="0"/>
            <a:endParaRPr lang="en-US" dirty="0" smtClean="0">
              <a:solidFill>
                <a:srgbClr val="FFFFFF"/>
              </a:solidFill>
            </a:endParaRPr>
          </a:p>
          <a:p>
            <a:pPr marL="0" lvl="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Action</a:t>
            </a:r>
          </a:p>
          <a:p>
            <a:pPr lvl="0">
              <a:buNone/>
            </a:pPr>
            <a:r>
              <a:rPr lang="en-US" b="0" dirty="0" smtClean="0">
                <a:solidFill>
                  <a:srgbClr val="FFFFFF"/>
                </a:solidFill>
              </a:rPr>
              <a:t>Logo appears with red swirl</a:t>
            </a:r>
          </a:p>
          <a:p>
            <a:pPr lvl="0"/>
            <a:endParaRPr lang="en-US" dirty="0" smtClean="0">
              <a:solidFill>
                <a:srgbClr val="FFFFFF"/>
              </a:solidFill>
            </a:endParaRPr>
          </a:p>
          <a:p>
            <a:pPr lvl="0"/>
            <a:endParaRPr lang="en-US" dirty="0" smtClean="0">
              <a:solidFill>
                <a:srgbClr val="FFFFFF"/>
              </a:solidFill>
            </a:endParaRPr>
          </a:p>
          <a:p>
            <a:pPr lvl="0"/>
            <a:endParaRPr lang="en-US" dirty="0" smtClean="0">
              <a:solidFill>
                <a:srgbClr val="FFFFFF"/>
              </a:solidFill>
            </a:endParaRPr>
          </a:p>
          <a:p>
            <a:pPr lvl="0"/>
            <a:endParaRPr lang="en-US" dirty="0" smtClean="0">
              <a:solidFill>
                <a:srgbClr val="FFFFFF"/>
              </a:solidFill>
            </a:endParaRPr>
          </a:p>
          <a:p>
            <a:pPr marL="0" lvl="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Duration </a:t>
            </a:r>
            <a:r>
              <a:rPr lang="en-US" b="0" dirty="0" smtClean="0">
                <a:solidFill>
                  <a:srgbClr val="FFFFFF"/>
                </a:solidFill>
              </a:rPr>
              <a:t>–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b="0" dirty="0" smtClean="0">
                <a:solidFill>
                  <a:srgbClr val="FFFFFF"/>
                </a:solidFill>
              </a:rPr>
              <a:t>0.5 secs</a:t>
            </a:r>
          </a:p>
          <a:p>
            <a:pPr lvl="0"/>
            <a:endParaRPr lang="en-US" dirty="0" smtClean="0">
              <a:solidFill>
                <a:srgbClr val="FFFFFF"/>
              </a:solidFill>
            </a:endParaRPr>
          </a:p>
          <a:p>
            <a:pPr marL="0" lvl="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Cut/Edit </a:t>
            </a:r>
            <a:r>
              <a:rPr lang="en-US" b="0" dirty="0" smtClean="0">
                <a:solidFill>
                  <a:srgbClr val="FFFFFF"/>
                </a:solidFill>
              </a:rPr>
              <a:t>–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b="0" dirty="0" smtClean="0">
                <a:solidFill>
                  <a:srgbClr val="FFFFFF"/>
                </a:solidFill>
              </a:rPr>
              <a:t>fade into</a:t>
            </a:r>
            <a:endParaRPr lang="en-US" dirty="0" smtClean="0">
              <a:solidFill>
                <a:srgbClr val="FFFFFF"/>
              </a:solidFill>
            </a:endParaRP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725144"/>
            <a:ext cx="4042792" cy="1401019"/>
          </a:xfrm>
        </p:spPr>
        <p:txBody>
          <a:bodyPr/>
          <a:lstStyle>
            <a:lvl1pPr marL="0" indent="0">
              <a:buFont typeface="Arial" pitchFamily="34" charset="0"/>
              <a:buChar char="•"/>
              <a:defRPr sz="1400" b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buNone/>
            </a:pPr>
            <a:r>
              <a:rPr lang="en-US" dirty="0" smtClean="0">
                <a:solidFill>
                  <a:srgbClr val="FFFFFF"/>
                </a:solidFill>
              </a:rPr>
              <a:t>Dialogue </a:t>
            </a:r>
            <a:r>
              <a:rPr lang="en-US" b="0" dirty="0" smtClean="0">
                <a:solidFill>
                  <a:srgbClr val="FFFFFF"/>
                </a:solidFill>
              </a:rPr>
              <a:t>–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b="0" dirty="0" smtClean="0">
                <a:solidFill>
                  <a:srgbClr val="FFFFFF"/>
                </a:solidFill>
              </a:rPr>
              <a:t>None</a:t>
            </a:r>
          </a:p>
          <a:p>
            <a:pPr lvl="0"/>
            <a:endParaRPr lang="en-US" dirty="0" smtClean="0">
              <a:solidFill>
                <a:srgbClr val="FFFFFF"/>
              </a:solidFill>
            </a:endParaRPr>
          </a:p>
          <a:p>
            <a:pPr lvl="0">
              <a:buNone/>
            </a:pPr>
            <a:r>
              <a:rPr lang="en-US" dirty="0" smtClean="0">
                <a:solidFill>
                  <a:srgbClr val="FFFFFF"/>
                </a:solidFill>
              </a:rPr>
              <a:t>Music </a:t>
            </a:r>
            <a:r>
              <a:rPr lang="en-US" b="0" dirty="0" smtClean="0">
                <a:solidFill>
                  <a:srgbClr val="FFFFFF"/>
                </a:solidFill>
              </a:rPr>
              <a:t>– orchestral violins, dramatic</a:t>
            </a:r>
          </a:p>
          <a:p>
            <a:pPr lvl="0"/>
            <a:endParaRPr lang="en-US" dirty="0" smtClean="0">
              <a:solidFill>
                <a:srgbClr val="FFFFFF"/>
              </a:solidFill>
            </a:endParaRPr>
          </a:p>
          <a:p>
            <a:pPr lvl="0">
              <a:buNone/>
            </a:pPr>
            <a:r>
              <a:rPr lang="en-US" dirty="0" smtClean="0">
                <a:solidFill>
                  <a:srgbClr val="FFFFFF"/>
                </a:solidFill>
              </a:rPr>
              <a:t>Noise/SFX </a:t>
            </a:r>
            <a:r>
              <a:rPr lang="en-US" b="0" dirty="0" smtClean="0">
                <a:solidFill>
                  <a:srgbClr val="FFFFFF"/>
                </a:solidFill>
              </a:rPr>
              <a:t>–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b="0" dirty="0" smtClean="0">
                <a:solidFill>
                  <a:srgbClr val="FFFFFF"/>
                </a:solidFill>
              </a:rPr>
              <a:t>heavy rain and thunder</a:t>
            </a:r>
          </a:p>
        </p:txBody>
      </p:sp>
      <p:sp>
        <p:nvSpPr>
          <p:cNvPr id="7" name="Rectangle 6"/>
          <p:cNvSpPr/>
          <p:nvPr/>
        </p:nvSpPr>
        <p:spPr>
          <a:xfrm>
            <a:off x="4932040" y="1571624"/>
            <a:ext cx="3744416" cy="45936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467544" y="4725144"/>
            <a:ext cx="4032448" cy="1368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4932040" y="1886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</a:t>
            </a:r>
            <a:endParaRPr lang="en-GB" dirty="0"/>
          </a:p>
        </p:txBody>
      </p:sp>
      <p:pic>
        <p:nvPicPr>
          <p:cNvPr id="3" name="Content Placeholder 2" descr="Screen Shot 2013-09-01 at 11.09.13.png"/>
          <p:cNvPicPr>
            <a:picLocks noGrp="1" noChangeAspect="1"/>
          </p:cNvPicPr>
          <p:nvPr>
            <p:ph sz="quarter" idx="10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" r="1247"/>
          <a:stretch/>
        </p:blipFill>
        <p:spPr>
          <a:xfrm>
            <a:off x="962025" y="557972"/>
            <a:ext cx="3448050" cy="2704430"/>
          </a:xfrm>
          <a:ln>
            <a:solidFill>
              <a:schemeClr val="bg1"/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D9B15A-967A-CB49-BD8B-947AF22CC96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80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932040" y="1543050"/>
            <a:ext cx="3754760" cy="4583113"/>
          </a:xfrm>
        </p:spPr>
        <p:txBody>
          <a:bodyPr>
            <a:normAutofit/>
          </a:bodyPr>
          <a:lstStyle>
            <a:lvl1pPr>
              <a:buFont typeface="Arial" pitchFamily="34" charset="0"/>
              <a:buChar char="•"/>
              <a:defRPr sz="1400" b="1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0" lvl="0" indent="0">
              <a:buNone/>
            </a:pPr>
            <a:endParaRPr lang="en-US" dirty="0" smtClean="0">
              <a:solidFill>
                <a:srgbClr val="FFFFFF"/>
              </a:solidFill>
            </a:endParaRPr>
          </a:p>
          <a:p>
            <a:pPr marL="0" lvl="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0" lvl="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Shot description</a:t>
            </a:r>
          </a:p>
          <a:p>
            <a:pPr lvl="0">
              <a:buNone/>
            </a:pPr>
            <a:r>
              <a:rPr lang="en-US" b="0" dirty="0" smtClean="0">
                <a:solidFill>
                  <a:srgbClr val="FFFFFF"/>
                </a:solidFill>
              </a:rPr>
              <a:t>Wide shot focusing on PS3 console</a:t>
            </a:r>
            <a:endParaRPr lang="en-US" dirty="0" smtClean="0">
              <a:solidFill>
                <a:srgbClr val="FFFFFF"/>
              </a:solidFill>
            </a:endParaRPr>
          </a:p>
          <a:p>
            <a:pPr lvl="0"/>
            <a:endParaRPr lang="en-US" dirty="0" smtClean="0">
              <a:solidFill>
                <a:srgbClr val="FFFFFF"/>
              </a:solidFill>
            </a:endParaRPr>
          </a:p>
          <a:p>
            <a:pPr lvl="0"/>
            <a:endParaRPr lang="en-US" dirty="0" smtClean="0">
              <a:solidFill>
                <a:srgbClr val="FFFFFF"/>
              </a:solidFill>
            </a:endParaRPr>
          </a:p>
          <a:p>
            <a:pPr lvl="0"/>
            <a:endParaRPr lang="en-US" dirty="0" smtClean="0">
              <a:solidFill>
                <a:srgbClr val="FFFFFF"/>
              </a:solidFill>
            </a:endParaRPr>
          </a:p>
          <a:p>
            <a:pPr lvl="0"/>
            <a:endParaRPr lang="en-US" dirty="0" smtClean="0">
              <a:solidFill>
                <a:srgbClr val="FFFFFF"/>
              </a:solidFill>
            </a:endParaRPr>
          </a:p>
          <a:p>
            <a:pPr marL="0" lvl="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Action</a:t>
            </a:r>
          </a:p>
          <a:p>
            <a:pPr marL="0" lvl="0" indent="0">
              <a:buNone/>
            </a:pPr>
            <a:r>
              <a:rPr lang="en-US" b="0" dirty="0" smtClean="0">
                <a:solidFill>
                  <a:srgbClr val="FFFFFF"/>
                </a:solidFill>
              </a:rPr>
              <a:t>Logo has faded into a PS3 console shown in the location setting</a:t>
            </a:r>
          </a:p>
          <a:p>
            <a:pPr marL="0" lvl="0" indent="0">
              <a:buNone/>
            </a:pPr>
            <a:endParaRPr lang="en-US" dirty="0" smtClean="0">
              <a:solidFill>
                <a:srgbClr val="FFFFFF"/>
              </a:solidFill>
            </a:endParaRPr>
          </a:p>
          <a:p>
            <a:pPr lvl="0"/>
            <a:endParaRPr lang="en-US" dirty="0" smtClean="0">
              <a:solidFill>
                <a:srgbClr val="FFFFFF"/>
              </a:solidFill>
            </a:endParaRPr>
          </a:p>
          <a:p>
            <a:pPr marL="0" lvl="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Duration</a:t>
            </a:r>
            <a:r>
              <a:rPr lang="en-US" b="0" dirty="0" smtClean="0">
                <a:solidFill>
                  <a:srgbClr val="FFFFFF"/>
                </a:solidFill>
              </a:rPr>
              <a:t> – 0.5 secs</a:t>
            </a:r>
          </a:p>
          <a:p>
            <a:pPr lvl="0"/>
            <a:endParaRPr lang="en-US" dirty="0" smtClean="0">
              <a:solidFill>
                <a:srgbClr val="FFFFFF"/>
              </a:solidFill>
            </a:endParaRPr>
          </a:p>
          <a:p>
            <a:pPr marL="0" lvl="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Cut/Edit </a:t>
            </a:r>
            <a:r>
              <a:rPr lang="en-US" b="0" dirty="0" smtClean="0">
                <a:solidFill>
                  <a:srgbClr val="FFFFFF"/>
                </a:solidFill>
              </a:rPr>
              <a:t>–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b="0" dirty="0" smtClean="0">
                <a:solidFill>
                  <a:srgbClr val="FFFFFF"/>
                </a:solidFill>
              </a:rPr>
              <a:t>fade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67544" y="4688403"/>
            <a:ext cx="4042792" cy="1401019"/>
          </a:xfrm>
        </p:spPr>
        <p:txBody>
          <a:bodyPr/>
          <a:lstStyle>
            <a:lvl1pPr marL="0" indent="0">
              <a:buFont typeface="Arial" pitchFamily="34" charset="0"/>
              <a:buChar char="•"/>
              <a:defRPr sz="1400" b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buNone/>
            </a:pPr>
            <a:r>
              <a:rPr lang="en-US" dirty="0" smtClean="0">
                <a:solidFill>
                  <a:srgbClr val="FFFFFF"/>
                </a:solidFill>
              </a:rPr>
              <a:t>Dialogue </a:t>
            </a:r>
            <a:r>
              <a:rPr lang="en-US" b="0" dirty="0" smtClean="0">
                <a:solidFill>
                  <a:srgbClr val="FFFFFF"/>
                </a:solidFill>
              </a:rPr>
              <a:t>–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b="0" dirty="0" smtClean="0">
                <a:solidFill>
                  <a:srgbClr val="FFFFFF"/>
                </a:solidFill>
              </a:rPr>
              <a:t>none</a:t>
            </a:r>
          </a:p>
          <a:p>
            <a:pPr lvl="0"/>
            <a:endParaRPr lang="en-US" dirty="0" smtClean="0">
              <a:solidFill>
                <a:srgbClr val="FFFFFF"/>
              </a:solidFill>
            </a:endParaRPr>
          </a:p>
          <a:p>
            <a:pPr lvl="0">
              <a:buNone/>
            </a:pPr>
            <a:r>
              <a:rPr lang="en-US" dirty="0">
                <a:solidFill>
                  <a:srgbClr val="FFFFFF"/>
                </a:solidFill>
              </a:rPr>
              <a:t>Music </a:t>
            </a:r>
            <a:r>
              <a:rPr lang="en-US" b="0" dirty="0">
                <a:solidFill>
                  <a:srgbClr val="FFFFFF"/>
                </a:solidFill>
              </a:rPr>
              <a:t>– orchestral </a:t>
            </a:r>
            <a:r>
              <a:rPr lang="en-US" b="0" dirty="0" smtClean="0">
                <a:solidFill>
                  <a:srgbClr val="FFFFFF"/>
                </a:solidFill>
              </a:rPr>
              <a:t>violins, </a:t>
            </a:r>
            <a:r>
              <a:rPr lang="en-US" b="0" dirty="0">
                <a:solidFill>
                  <a:srgbClr val="FFFFFF"/>
                </a:solidFill>
              </a:rPr>
              <a:t>dramatic</a:t>
            </a:r>
          </a:p>
          <a:p>
            <a:pPr lvl="0"/>
            <a:endParaRPr lang="en-US" dirty="0">
              <a:solidFill>
                <a:srgbClr val="FFFFFF"/>
              </a:solidFill>
            </a:endParaRPr>
          </a:p>
          <a:p>
            <a:pPr lvl="0">
              <a:buNone/>
            </a:pPr>
            <a:r>
              <a:rPr lang="en-US" dirty="0">
                <a:solidFill>
                  <a:srgbClr val="FFFFFF"/>
                </a:solidFill>
              </a:rPr>
              <a:t>Noise/SFX </a:t>
            </a:r>
            <a:r>
              <a:rPr lang="en-US" b="0" dirty="0">
                <a:solidFill>
                  <a:srgbClr val="FFFFFF"/>
                </a:solidFill>
              </a:rPr>
              <a:t>– heavy rain and thunder</a:t>
            </a:r>
          </a:p>
        </p:txBody>
      </p:sp>
      <p:sp>
        <p:nvSpPr>
          <p:cNvPr id="7" name="Rectangle 6"/>
          <p:cNvSpPr/>
          <p:nvPr/>
        </p:nvSpPr>
        <p:spPr>
          <a:xfrm>
            <a:off x="4932040" y="1543050"/>
            <a:ext cx="3744416" cy="46222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477888" y="4673645"/>
            <a:ext cx="4032448" cy="1368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4932040" y="1886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2</a:t>
            </a:r>
            <a:endParaRPr lang="en-GB" dirty="0"/>
          </a:p>
        </p:txBody>
      </p:sp>
      <p:pic>
        <p:nvPicPr>
          <p:cNvPr id="2" name="Content Placeholder 1" descr="Screen Shot 2013-09-01 at 11.09.32.png"/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088" r="-23088"/>
          <a:stretch>
            <a:fillRect/>
          </a:stretch>
        </p:blipFill>
        <p:spPr>
          <a:xfrm>
            <a:off x="-363203" y="557972"/>
            <a:ext cx="5781832" cy="238881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D9B15A-967A-CB49-BD8B-947AF22CC96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5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932040" y="1514475"/>
            <a:ext cx="3754760" cy="4611688"/>
          </a:xfrm>
        </p:spPr>
        <p:txBody>
          <a:bodyPr>
            <a:normAutofit/>
          </a:bodyPr>
          <a:lstStyle>
            <a:lvl1pPr>
              <a:buFont typeface="Arial" pitchFamily="34" charset="0"/>
              <a:buChar char="•"/>
              <a:defRPr sz="1400" b="1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0" lvl="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0" lvl="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Shot description</a:t>
            </a:r>
          </a:p>
          <a:p>
            <a:pPr lvl="0">
              <a:buNone/>
            </a:pPr>
            <a:r>
              <a:rPr lang="en-US" b="0" dirty="0" smtClean="0">
                <a:solidFill>
                  <a:srgbClr val="FFFFFF"/>
                </a:solidFill>
              </a:rPr>
              <a:t>ELS establishing shot</a:t>
            </a:r>
            <a:endParaRPr lang="en-US" dirty="0" smtClean="0">
              <a:solidFill>
                <a:srgbClr val="FFFFFF"/>
              </a:solidFill>
            </a:endParaRPr>
          </a:p>
          <a:p>
            <a:pPr lvl="0"/>
            <a:endParaRPr lang="en-US" dirty="0" smtClean="0">
              <a:solidFill>
                <a:srgbClr val="FFFFFF"/>
              </a:solidFill>
            </a:endParaRPr>
          </a:p>
          <a:p>
            <a:pPr lvl="0"/>
            <a:endParaRPr lang="en-US" dirty="0" smtClean="0">
              <a:solidFill>
                <a:srgbClr val="FFFFFF"/>
              </a:solidFill>
            </a:endParaRPr>
          </a:p>
          <a:p>
            <a:pPr lvl="0"/>
            <a:endParaRPr lang="en-US" dirty="0" smtClean="0">
              <a:solidFill>
                <a:srgbClr val="FFFFFF"/>
              </a:solidFill>
            </a:endParaRPr>
          </a:p>
          <a:p>
            <a:pPr marL="0" lvl="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Action</a:t>
            </a:r>
          </a:p>
          <a:p>
            <a:pPr lvl="0">
              <a:buNone/>
            </a:pPr>
            <a:r>
              <a:rPr lang="en-US" b="0" dirty="0" smtClean="0">
                <a:solidFill>
                  <a:srgbClr val="FFFFFF"/>
                </a:solidFill>
              </a:rPr>
              <a:t>Setting is shown</a:t>
            </a:r>
          </a:p>
          <a:p>
            <a:pPr lvl="0"/>
            <a:endParaRPr lang="en-US" dirty="0" smtClean="0">
              <a:solidFill>
                <a:srgbClr val="FFFFFF"/>
              </a:solidFill>
            </a:endParaRPr>
          </a:p>
          <a:p>
            <a:pPr lvl="0"/>
            <a:endParaRPr lang="en-US" dirty="0" smtClean="0">
              <a:solidFill>
                <a:srgbClr val="FFFFFF"/>
              </a:solidFill>
            </a:endParaRPr>
          </a:p>
          <a:p>
            <a:pPr lvl="0"/>
            <a:endParaRPr lang="en-US" dirty="0" smtClean="0">
              <a:solidFill>
                <a:srgbClr val="FFFFFF"/>
              </a:solidFill>
            </a:endParaRPr>
          </a:p>
          <a:p>
            <a:pPr lvl="0"/>
            <a:endParaRPr lang="en-US" dirty="0" smtClean="0">
              <a:solidFill>
                <a:srgbClr val="FFFFFF"/>
              </a:solidFill>
            </a:endParaRPr>
          </a:p>
          <a:p>
            <a:pPr marL="0" lvl="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Duration </a:t>
            </a:r>
            <a:r>
              <a:rPr lang="en-US" b="0" dirty="0" smtClean="0">
                <a:solidFill>
                  <a:srgbClr val="FFFFFF"/>
                </a:solidFill>
              </a:rPr>
              <a:t>–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b="0" dirty="0">
                <a:solidFill>
                  <a:srgbClr val="FFFFFF"/>
                </a:solidFill>
              </a:rPr>
              <a:t>1</a:t>
            </a:r>
            <a:r>
              <a:rPr lang="en-US" b="0" dirty="0" smtClean="0">
                <a:solidFill>
                  <a:srgbClr val="FFFFFF"/>
                </a:solidFill>
              </a:rPr>
              <a:t> sec</a:t>
            </a:r>
          </a:p>
          <a:p>
            <a:pPr lvl="0"/>
            <a:endParaRPr lang="en-US" dirty="0" smtClean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Cut/Edit </a:t>
            </a:r>
            <a:r>
              <a:rPr lang="en-US" b="0" dirty="0" smtClean="0">
                <a:solidFill>
                  <a:srgbClr val="FFFFFF"/>
                </a:solidFill>
              </a:rPr>
              <a:t>– fade</a:t>
            </a:r>
          </a:p>
          <a:p>
            <a:pPr lvl="0"/>
            <a:endParaRPr lang="en-US" dirty="0" smtClean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698354"/>
            <a:ext cx="4042792" cy="1401019"/>
          </a:xfrm>
        </p:spPr>
        <p:txBody>
          <a:bodyPr/>
          <a:lstStyle>
            <a:lvl1pPr marL="0" indent="0">
              <a:buFont typeface="Arial" pitchFamily="34" charset="0"/>
              <a:buChar char="•"/>
              <a:defRPr sz="1400" b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buNone/>
            </a:pPr>
            <a:r>
              <a:rPr lang="en-US" dirty="0" smtClean="0">
                <a:solidFill>
                  <a:srgbClr val="FFFFFF"/>
                </a:solidFill>
              </a:rPr>
              <a:t>Dialogue </a:t>
            </a:r>
            <a:r>
              <a:rPr lang="en-US" b="0" dirty="0" smtClean="0">
                <a:solidFill>
                  <a:srgbClr val="FFFFFF"/>
                </a:solidFill>
              </a:rPr>
              <a:t>– voiceover narration 'Start'</a:t>
            </a:r>
          </a:p>
          <a:p>
            <a:pPr lvl="0"/>
            <a:endParaRPr lang="en-US" dirty="0" smtClean="0">
              <a:solidFill>
                <a:srgbClr val="FFFFFF"/>
              </a:solidFill>
            </a:endParaRPr>
          </a:p>
          <a:p>
            <a:pPr lvl="0">
              <a:buNone/>
            </a:pPr>
            <a:r>
              <a:rPr lang="en-US" dirty="0">
                <a:solidFill>
                  <a:srgbClr val="FFFFFF"/>
                </a:solidFill>
              </a:rPr>
              <a:t>Music </a:t>
            </a:r>
            <a:r>
              <a:rPr lang="en-US" b="0" dirty="0">
                <a:solidFill>
                  <a:srgbClr val="FFFFFF"/>
                </a:solidFill>
              </a:rPr>
              <a:t>– orchestral </a:t>
            </a:r>
            <a:r>
              <a:rPr lang="en-US" b="0" dirty="0" smtClean="0">
                <a:solidFill>
                  <a:srgbClr val="FFFFFF"/>
                </a:solidFill>
              </a:rPr>
              <a:t>violins, </a:t>
            </a:r>
            <a:r>
              <a:rPr lang="en-US" b="0" dirty="0">
                <a:solidFill>
                  <a:srgbClr val="FFFFFF"/>
                </a:solidFill>
              </a:rPr>
              <a:t>dramatic</a:t>
            </a:r>
          </a:p>
          <a:p>
            <a:pPr lvl="0"/>
            <a:endParaRPr lang="en-US" dirty="0">
              <a:solidFill>
                <a:srgbClr val="FFFFFF"/>
              </a:solidFill>
            </a:endParaRPr>
          </a:p>
          <a:p>
            <a:pPr lvl="0">
              <a:buNone/>
            </a:pPr>
            <a:r>
              <a:rPr lang="en-US" dirty="0">
                <a:solidFill>
                  <a:srgbClr val="FFFFFF"/>
                </a:solidFill>
              </a:rPr>
              <a:t>Noise/SFX </a:t>
            </a:r>
            <a:r>
              <a:rPr lang="en-US" b="0" dirty="0">
                <a:solidFill>
                  <a:srgbClr val="FFFFFF"/>
                </a:solidFill>
              </a:rPr>
              <a:t>–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b="0" dirty="0">
                <a:solidFill>
                  <a:srgbClr val="FFFFFF"/>
                </a:solidFill>
              </a:rPr>
              <a:t>heavy rain and thunder</a:t>
            </a:r>
          </a:p>
        </p:txBody>
      </p:sp>
      <p:sp>
        <p:nvSpPr>
          <p:cNvPr id="7" name="Rectangle 6"/>
          <p:cNvSpPr/>
          <p:nvPr/>
        </p:nvSpPr>
        <p:spPr>
          <a:xfrm>
            <a:off x="4932040" y="1581150"/>
            <a:ext cx="3744416" cy="45841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467544" y="4725144"/>
            <a:ext cx="4032448" cy="1368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4932040" y="1886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3</a:t>
            </a:r>
            <a:endParaRPr lang="en-GB" dirty="0"/>
          </a:p>
        </p:txBody>
      </p:sp>
      <p:pic>
        <p:nvPicPr>
          <p:cNvPr id="2" name="Content Placeholder 1" descr="Screen Shot 2013-09-01 at 11.10.05.png"/>
          <p:cNvPicPr>
            <a:picLocks noGrp="1" noChangeAspect="1"/>
          </p:cNvPicPr>
          <p:nvPr>
            <p:ph sz="quarter" idx="10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5" r="1357"/>
          <a:stretch/>
        </p:blipFill>
        <p:spPr>
          <a:xfrm>
            <a:off x="1009650" y="967859"/>
            <a:ext cx="3095626" cy="2569153"/>
          </a:xfrm>
          <a:ln>
            <a:solidFill>
              <a:schemeClr val="bg1"/>
            </a:solidFill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D9B15A-967A-CB49-BD8B-947AF22CC96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61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932040" y="1552575"/>
            <a:ext cx="3754760" cy="4573588"/>
          </a:xfrm>
        </p:spPr>
        <p:txBody>
          <a:bodyPr>
            <a:normAutofit/>
          </a:bodyPr>
          <a:lstStyle>
            <a:lvl1pPr>
              <a:buFont typeface="Arial" pitchFamily="34" charset="0"/>
              <a:buChar char="•"/>
              <a:defRPr sz="1400" b="1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0" lvl="0" indent="0">
              <a:buNone/>
            </a:pPr>
            <a:endParaRPr lang="en-US" dirty="0" smtClean="0">
              <a:solidFill>
                <a:srgbClr val="FFFFFF"/>
              </a:solidFill>
            </a:endParaRPr>
          </a:p>
          <a:p>
            <a:pPr marL="0" lvl="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Shot description</a:t>
            </a:r>
          </a:p>
          <a:p>
            <a:pPr lvl="0">
              <a:buNone/>
            </a:pPr>
            <a:r>
              <a:rPr lang="en-US" b="0" dirty="0" smtClean="0">
                <a:solidFill>
                  <a:srgbClr val="FFFFFF"/>
                </a:solidFill>
              </a:rPr>
              <a:t>Long shot – camera on dolly in reverse</a:t>
            </a:r>
            <a:endParaRPr lang="en-US" dirty="0" smtClean="0">
              <a:solidFill>
                <a:srgbClr val="FFFFFF"/>
              </a:solidFill>
            </a:endParaRPr>
          </a:p>
          <a:p>
            <a:pPr lvl="0"/>
            <a:endParaRPr lang="en-US" dirty="0" smtClean="0">
              <a:solidFill>
                <a:srgbClr val="FFFFFF"/>
              </a:solidFill>
            </a:endParaRPr>
          </a:p>
          <a:p>
            <a:pPr lvl="0"/>
            <a:endParaRPr lang="en-US" dirty="0" smtClean="0">
              <a:solidFill>
                <a:srgbClr val="FFFFFF"/>
              </a:solidFill>
            </a:endParaRPr>
          </a:p>
          <a:p>
            <a:pPr lvl="0"/>
            <a:endParaRPr lang="en-US" dirty="0" smtClean="0">
              <a:solidFill>
                <a:srgbClr val="FFFFFF"/>
              </a:solidFill>
            </a:endParaRPr>
          </a:p>
          <a:p>
            <a:pPr marL="0" lvl="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Action</a:t>
            </a:r>
          </a:p>
          <a:p>
            <a:pPr lvl="0">
              <a:buNone/>
            </a:pPr>
            <a:r>
              <a:rPr lang="en-US" b="0" dirty="0" smtClean="0">
                <a:solidFill>
                  <a:srgbClr val="FFFFFF"/>
                </a:solidFill>
              </a:rPr>
              <a:t>Features a figure of a man which repeats,</a:t>
            </a:r>
          </a:p>
          <a:p>
            <a:pPr lvl="0">
              <a:buNone/>
            </a:pPr>
            <a:r>
              <a:rPr lang="en-US" b="0" dirty="0" smtClean="0">
                <a:solidFill>
                  <a:srgbClr val="FFFFFF"/>
                </a:solidFill>
              </a:rPr>
              <a:t>following him</a:t>
            </a:r>
          </a:p>
          <a:p>
            <a:pPr lvl="0"/>
            <a:endParaRPr lang="en-US" dirty="0" smtClean="0">
              <a:solidFill>
                <a:srgbClr val="FFFFFF"/>
              </a:solidFill>
            </a:endParaRPr>
          </a:p>
          <a:p>
            <a:pPr lvl="0"/>
            <a:endParaRPr lang="en-US" dirty="0" smtClean="0">
              <a:solidFill>
                <a:srgbClr val="FFFFFF"/>
              </a:solidFill>
            </a:endParaRPr>
          </a:p>
          <a:p>
            <a:pPr lvl="0"/>
            <a:endParaRPr lang="en-US" dirty="0" smtClean="0">
              <a:solidFill>
                <a:srgbClr val="FFFFFF"/>
              </a:solidFill>
            </a:endParaRPr>
          </a:p>
          <a:p>
            <a:pPr lvl="0"/>
            <a:endParaRPr lang="en-US" dirty="0" smtClean="0">
              <a:solidFill>
                <a:srgbClr val="FFFFFF"/>
              </a:solidFill>
            </a:endParaRPr>
          </a:p>
          <a:p>
            <a:pPr marL="0" lvl="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Duration </a:t>
            </a:r>
            <a:r>
              <a:rPr lang="en-US" b="0" dirty="0" smtClean="0">
                <a:solidFill>
                  <a:srgbClr val="FFFFFF"/>
                </a:solidFill>
              </a:rPr>
              <a:t>–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b="0" dirty="0">
                <a:solidFill>
                  <a:srgbClr val="FFFFFF"/>
                </a:solidFill>
              </a:rPr>
              <a:t>1</a:t>
            </a:r>
            <a:r>
              <a:rPr lang="en-US" b="0" dirty="0" smtClean="0">
                <a:solidFill>
                  <a:srgbClr val="FFFFFF"/>
                </a:solidFill>
              </a:rPr>
              <a:t> sec</a:t>
            </a:r>
          </a:p>
          <a:p>
            <a:pPr lvl="0"/>
            <a:endParaRPr lang="en-US" dirty="0" smtClean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Cut/Edit </a:t>
            </a:r>
            <a:r>
              <a:rPr lang="en-US" b="0" dirty="0" smtClean="0">
                <a:solidFill>
                  <a:srgbClr val="FFFFFF"/>
                </a:solidFill>
              </a:rPr>
              <a:t>– fade</a:t>
            </a:r>
          </a:p>
          <a:p>
            <a:pPr lvl="0"/>
            <a:endParaRPr lang="en-US" dirty="0" smtClean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357910" y="4005573"/>
            <a:ext cx="4042792" cy="1401019"/>
          </a:xfrm>
        </p:spPr>
        <p:txBody>
          <a:bodyPr>
            <a:normAutofit fontScale="92500" lnSpcReduction="10000"/>
          </a:bodyPr>
          <a:lstStyle>
            <a:lvl1pPr marL="0" indent="0">
              <a:buFont typeface="Arial" pitchFamily="34" charset="0"/>
              <a:buChar char="•"/>
              <a:defRPr sz="1400" b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buNone/>
            </a:pPr>
            <a:r>
              <a:rPr lang="en-US" dirty="0" smtClean="0">
                <a:solidFill>
                  <a:srgbClr val="FFFFFF"/>
                </a:solidFill>
              </a:rPr>
              <a:t>Dialogue </a:t>
            </a:r>
            <a:r>
              <a:rPr lang="en-US" b="0" dirty="0" smtClean="0">
                <a:solidFill>
                  <a:srgbClr val="FFFFFF"/>
                </a:solidFill>
              </a:rPr>
              <a:t>– voiceover narration 'Start a journey which changes'</a:t>
            </a:r>
          </a:p>
          <a:p>
            <a:pPr lvl="0"/>
            <a:endParaRPr lang="en-US" dirty="0" smtClean="0">
              <a:solidFill>
                <a:srgbClr val="FFFFFF"/>
              </a:solidFill>
            </a:endParaRPr>
          </a:p>
          <a:p>
            <a:pPr lvl="0">
              <a:buNone/>
            </a:pPr>
            <a:r>
              <a:rPr lang="en-US" dirty="0">
                <a:solidFill>
                  <a:srgbClr val="FFFFFF"/>
                </a:solidFill>
              </a:rPr>
              <a:t>Music </a:t>
            </a:r>
            <a:r>
              <a:rPr lang="en-US" b="0" dirty="0">
                <a:solidFill>
                  <a:srgbClr val="FFFFFF"/>
                </a:solidFill>
              </a:rPr>
              <a:t>– orchestral </a:t>
            </a:r>
            <a:r>
              <a:rPr lang="en-US" b="0" dirty="0" smtClean="0">
                <a:solidFill>
                  <a:srgbClr val="FFFFFF"/>
                </a:solidFill>
              </a:rPr>
              <a:t>violins, </a:t>
            </a:r>
            <a:r>
              <a:rPr lang="en-US" b="0" dirty="0">
                <a:solidFill>
                  <a:srgbClr val="FFFFFF"/>
                </a:solidFill>
              </a:rPr>
              <a:t>dramatic</a:t>
            </a:r>
          </a:p>
          <a:p>
            <a:pPr lvl="0"/>
            <a:endParaRPr lang="en-US" dirty="0">
              <a:solidFill>
                <a:srgbClr val="FFFFFF"/>
              </a:solidFill>
            </a:endParaRPr>
          </a:p>
          <a:p>
            <a:pPr lvl="0">
              <a:buNone/>
            </a:pPr>
            <a:r>
              <a:rPr lang="en-US" dirty="0">
                <a:solidFill>
                  <a:srgbClr val="FFFFFF"/>
                </a:solidFill>
              </a:rPr>
              <a:t>Noise/SFX </a:t>
            </a:r>
            <a:r>
              <a:rPr lang="en-US" b="0" dirty="0">
                <a:solidFill>
                  <a:srgbClr val="FFFFFF"/>
                </a:solidFill>
              </a:rPr>
              <a:t>–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b="0" dirty="0">
                <a:solidFill>
                  <a:srgbClr val="FFFFFF"/>
                </a:solidFill>
              </a:rPr>
              <a:t>heavy rain and thunder</a:t>
            </a:r>
          </a:p>
        </p:txBody>
      </p:sp>
      <p:sp>
        <p:nvSpPr>
          <p:cNvPr id="7" name="Rectangle 6"/>
          <p:cNvSpPr/>
          <p:nvPr/>
        </p:nvSpPr>
        <p:spPr>
          <a:xfrm>
            <a:off x="4932040" y="1552574"/>
            <a:ext cx="3744416" cy="4612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4932040" y="1886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</a:t>
            </a:r>
          </a:p>
        </p:txBody>
      </p:sp>
      <p:pic>
        <p:nvPicPr>
          <p:cNvPr id="4" name="Content Placeholder 3" descr="Screen Shot 2013-09-01 at 11.10.18.png"/>
          <p:cNvPicPr>
            <a:picLocks noGrp="1" noChangeAspect="1"/>
          </p:cNvPicPr>
          <p:nvPr>
            <p:ph sz="quarter" idx="10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0" r="1257"/>
          <a:stretch/>
        </p:blipFill>
        <p:spPr>
          <a:xfrm>
            <a:off x="1057274" y="796636"/>
            <a:ext cx="2867025" cy="2047968"/>
          </a:xfrm>
          <a:ln>
            <a:solidFill>
              <a:schemeClr val="bg1"/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D9B15A-967A-CB49-BD8B-947AF22CC96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8254" y="4005573"/>
            <a:ext cx="4032448" cy="1566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318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932040" y="908720"/>
            <a:ext cx="3754760" cy="5217443"/>
          </a:xfrm>
        </p:spPr>
        <p:txBody>
          <a:bodyPr>
            <a:normAutofit/>
          </a:bodyPr>
          <a:lstStyle>
            <a:lvl1pPr>
              <a:buFont typeface="Arial" pitchFamily="34" charset="0"/>
              <a:buChar char="•"/>
              <a:defRPr sz="1400" b="1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0" lvl="0" indent="0">
              <a:buNone/>
            </a:pPr>
            <a:endParaRPr lang="en-US" dirty="0" smtClean="0">
              <a:solidFill>
                <a:srgbClr val="FFFFFF"/>
              </a:solidFill>
            </a:endParaRPr>
          </a:p>
          <a:p>
            <a:pPr marL="0" lvl="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0" lvl="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Shot description</a:t>
            </a:r>
          </a:p>
          <a:p>
            <a:pPr lvl="0">
              <a:buNone/>
            </a:pPr>
            <a:r>
              <a:rPr lang="en-US" b="0" dirty="0">
                <a:solidFill>
                  <a:srgbClr val="FFFFFF"/>
                </a:solidFill>
              </a:rPr>
              <a:t>Long shot – camera on dolly in reverse</a:t>
            </a:r>
            <a:endParaRPr lang="en-US" dirty="0">
              <a:solidFill>
                <a:srgbClr val="FFFFFF"/>
              </a:solidFill>
            </a:endParaRPr>
          </a:p>
          <a:p>
            <a:pPr lvl="0"/>
            <a:endParaRPr lang="en-US" dirty="0" smtClean="0">
              <a:solidFill>
                <a:srgbClr val="FFFFFF"/>
              </a:solidFill>
            </a:endParaRPr>
          </a:p>
          <a:p>
            <a:pPr lvl="0"/>
            <a:endParaRPr lang="en-US" dirty="0" smtClean="0">
              <a:solidFill>
                <a:srgbClr val="FFFFFF"/>
              </a:solidFill>
            </a:endParaRPr>
          </a:p>
          <a:p>
            <a:pPr lvl="0"/>
            <a:endParaRPr lang="en-US" dirty="0" smtClean="0">
              <a:solidFill>
                <a:srgbClr val="FFFFFF"/>
              </a:solidFill>
            </a:endParaRPr>
          </a:p>
          <a:p>
            <a:pPr marL="0" lvl="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Action</a:t>
            </a:r>
          </a:p>
          <a:p>
            <a:pPr lvl="0">
              <a:buNone/>
            </a:pPr>
            <a:r>
              <a:rPr lang="en-US" b="0" dirty="0" smtClean="0">
                <a:solidFill>
                  <a:srgbClr val="FFFFFF"/>
                </a:solidFill>
              </a:rPr>
              <a:t>The figures of men split into different directions</a:t>
            </a:r>
          </a:p>
          <a:p>
            <a:pPr lvl="0"/>
            <a:endParaRPr lang="en-US" dirty="0" smtClean="0">
              <a:solidFill>
                <a:srgbClr val="FFFFFF"/>
              </a:solidFill>
            </a:endParaRPr>
          </a:p>
          <a:p>
            <a:pPr lvl="0"/>
            <a:endParaRPr lang="en-US" dirty="0" smtClean="0">
              <a:solidFill>
                <a:srgbClr val="FFFFFF"/>
              </a:solidFill>
            </a:endParaRPr>
          </a:p>
          <a:p>
            <a:pPr lvl="0"/>
            <a:endParaRPr lang="en-US" dirty="0" smtClean="0">
              <a:solidFill>
                <a:srgbClr val="FFFFFF"/>
              </a:solidFill>
            </a:endParaRPr>
          </a:p>
          <a:p>
            <a:pPr lvl="0"/>
            <a:endParaRPr lang="en-US" dirty="0" smtClean="0">
              <a:solidFill>
                <a:srgbClr val="FFFFFF"/>
              </a:solidFill>
            </a:endParaRPr>
          </a:p>
          <a:p>
            <a:pPr marL="0" lvl="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Duration </a:t>
            </a:r>
            <a:r>
              <a:rPr lang="en-US" b="0" dirty="0" smtClean="0">
                <a:solidFill>
                  <a:srgbClr val="FFFFFF"/>
                </a:solidFill>
              </a:rPr>
              <a:t>–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b="0" dirty="0" smtClean="0">
                <a:solidFill>
                  <a:srgbClr val="FFFFFF"/>
                </a:solidFill>
              </a:rPr>
              <a:t>2 secs</a:t>
            </a:r>
          </a:p>
          <a:p>
            <a:pPr lvl="0"/>
            <a:endParaRPr lang="en-US" dirty="0" smtClean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Cut/Edit </a:t>
            </a:r>
            <a:r>
              <a:rPr lang="en-US" b="0" dirty="0" smtClean="0">
                <a:solidFill>
                  <a:srgbClr val="FFFFFF"/>
                </a:solidFill>
              </a:rPr>
              <a:t>– fade</a:t>
            </a:r>
          </a:p>
          <a:p>
            <a:pPr lvl="0"/>
            <a:endParaRPr lang="en-US" dirty="0" smtClean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327179"/>
            <a:ext cx="4042792" cy="1401019"/>
          </a:xfrm>
        </p:spPr>
        <p:txBody>
          <a:bodyPr>
            <a:normAutofit fontScale="92500" lnSpcReduction="20000"/>
          </a:bodyPr>
          <a:lstStyle>
            <a:lvl1pPr marL="0" indent="0">
              <a:buFont typeface="Arial" pitchFamily="34" charset="0"/>
              <a:buChar char="•"/>
              <a:defRPr sz="1400" b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buNone/>
            </a:pPr>
            <a:r>
              <a:rPr lang="en-US" dirty="0" smtClean="0">
                <a:solidFill>
                  <a:srgbClr val="FFFFFF"/>
                </a:solidFill>
              </a:rPr>
              <a:t>Dialogue </a:t>
            </a:r>
            <a:r>
              <a:rPr lang="en-US" b="0" dirty="0" smtClean="0">
                <a:solidFill>
                  <a:srgbClr val="FFFFFF"/>
                </a:solidFill>
              </a:rPr>
              <a:t>– voiceover narration 'with every single decision.'</a:t>
            </a:r>
          </a:p>
          <a:p>
            <a:pPr lvl="0"/>
            <a:endParaRPr lang="en-US" dirty="0" smtClean="0">
              <a:solidFill>
                <a:srgbClr val="FFFFFF"/>
              </a:solidFill>
            </a:endParaRPr>
          </a:p>
          <a:p>
            <a:pPr lvl="0">
              <a:buNone/>
            </a:pPr>
            <a:r>
              <a:rPr lang="en-US" dirty="0">
                <a:solidFill>
                  <a:srgbClr val="FFFFFF"/>
                </a:solidFill>
              </a:rPr>
              <a:t>Music </a:t>
            </a:r>
            <a:r>
              <a:rPr lang="en-US" b="0" dirty="0">
                <a:solidFill>
                  <a:srgbClr val="FFFFFF"/>
                </a:solidFill>
              </a:rPr>
              <a:t>– orchestral </a:t>
            </a:r>
            <a:r>
              <a:rPr lang="en-US" b="0" dirty="0" smtClean="0">
                <a:solidFill>
                  <a:srgbClr val="FFFFFF"/>
                </a:solidFill>
              </a:rPr>
              <a:t>violins, dramatic, getting louder, choral voices added</a:t>
            </a:r>
            <a:endParaRPr lang="en-US" b="0" dirty="0">
              <a:solidFill>
                <a:srgbClr val="FFFFFF"/>
              </a:solidFill>
            </a:endParaRPr>
          </a:p>
          <a:p>
            <a:pPr lvl="0"/>
            <a:endParaRPr lang="en-US" dirty="0">
              <a:solidFill>
                <a:srgbClr val="FFFFFF"/>
              </a:solidFill>
            </a:endParaRPr>
          </a:p>
          <a:p>
            <a:pPr lvl="0">
              <a:buNone/>
            </a:pPr>
            <a:r>
              <a:rPr lang="en-US" dirty="0">
                <a:solidFill>
                  <a:srgbClr val="FFFFFF"/>
                </a:solidFill>
              </a:rPr>
              <a:t>Noise/SFX </a:t>
            </a:r>
            <a:r>
              <a:rPr lang="en-US" b="0" dirty="0">
                <a:solidFill>
                  <a:srgbClr val="FFFFFF"/>
                </a:solidFill>
              </a:rPr>
              <a:t>–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b="0" dirty="0">
                <a:solidFill>
                  <a:srgbClr val="FFFFFF"/>
                </a:solidFill>
              </a:rPr>
              <a:t>heavy rain and thunder</a:t>
            </a:r>
          </a:p>
        </p:txBody>
      </p:sp>
      <p:sp>
        <p:nvSpPr>
          <p:cNvPr id="7" name="Rectangle 6"/>
          <p:cNvSpPr/>
          <p:nvPr/>
        </p:nvSpPr>
        <p:spPr>
          <a:xfrm>
            <a:off x="4932040" y="908720"/>
            <a:ext cx="3744416" cy="52565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467544" y="4725144"/>
            <a:ext cx="4032448" cy="1368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4932040" y="1886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</a:p>
        </p:txBody>
      </p:sp>
      <p:pic>
        <p:nvPicPr>
          <p:cNvPr id="4" name="Content Placeholder 3" descr="Screen Shot 2013-09-01 at 11.10.38.png"/>
          <p:cNvPicPr>
            <a:picLocks noGrp="1" noChangeAspect="1"/>
          </p:cNvPicPr>
          <p:nvPr>
            <p:ph sz="quarter" idx="10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" r="604"/>
          <a:stretch/>
        </p:blipFill>
        <p:spPr>
          <a:xfrm>
            <a:off x="1009649" y="557972"/>
            <a:ext cx="3009901" cy="2186094"/>
          </a:xfrm>
          <a:ln>
            <a:solidFill>
              <a:schemeClr val="bg1"/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D9B15A-967A-CB49-BD8B-947AF22CC96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5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932040" y="1562100"/>
            <a:ext cx="3754760" cy="4564063"/>
          </a:xfrm>
        </p:spPr>
        <p:txBody>
          <a:bodyPr>
            <a:normAutofit/>
          </a:bodyPr>
          <a:lstStyle>
            <a:lvl1pPr>
              <a:buFont typeface="Arial" pitchFamily="34" charset="0"/>
              <a:buChar char="•"/>
              <a:defRPr sz="1400" b="1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0" lvl="0" indent="0">
              <a:buNone/>
            </a:pPr>
            <a:endParaRPr lang="en-US" dirty="0" smtClean="0">
              <a:solidFill>
                <a:srgbClr val="FFFFFF"/>
              </a:solidFill>
            </a:endParaRPr>
          </a:p>
          <a:p>
            <a:pPr marL="0" lvl="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Shot description</a:t>
            </a:r>
          </a:p>
          <a:p>
            <a:pPr lvl="0">
              <a:buNone/>
            </a:pPr>
            <a:r>
              <a:rPr lang="en-US" b="0" dirty="0">
                <a:solidFill>
                  <a:srgbClr val="FFFFFF"/>
                </a:solidFill>
              </a:rPr>
              <a:t>Long shot – camera on dolly in reverse</a:t>
            </a:r>
            <a:endParaRPr lang="en-US" dirty="0">
              <a:solidFill>
                <a:srgbClr val="FFFFFF"/>
              </a:solidFill>
            </a:endParaRPr>
          </a:p>
          <a:p>
            <a:pPr lvl="0"/>
            <a:endParaRPr lang="en-US" dirty="0" smtClean="0">
              <a:solidFill>
                <a:srgbClr val="FFFFFF"/>
              </a:solidFill>
            </a:endParaRPr>
          </a:p>
          <a:p>
            <a:pPr lvl="0"/>
            <a:endParaRPr lang="en-US" dirty="0" smtClean="0">
              <a:solidFill>
                <a:srgbClr val="FFFFFF"/>
              </a:solidFill>
            </a:endParaRPr>
          </a:p>
          <a:p>
            <a:pPr lvl="0"/>
            <a:endParaRPr lang="en-US" dirty="0" smtClean="0">
              <a:solidFill>
                <a:srgbClr val="FFFFFF"/>
              </a:solidFill>
            </a:endParaRPr>
          </a:p>
          <a:p>
            <a:pPr marL="0" lvl="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Action</a:t>
            </a:r>
          </a:p>
          <a:p>
            <a:pPr marL="0" lvl="0" indent="0">
              <a:buNone/>
            </a:pPr>
            <a:r>
              <a:rPr lang="en-US" b="0" dirty="0" smtClean="0">
                <a:solidFill>
                  <a:srgbClr val="FFFFFF"/>
                </a:solidFill>
              </a:rPr>
              <a:t>The figures of men split into different directions</a:t>
            </a:r>
          </a:p>
          <a:p>
            <a:pPr lvl="0"/>
            <a:endParaRPr lang="en-US" dirty="0" smtClean="0">
              <a:solidFill>
                <a:srgbClr val="FFFFFF"/>
              </a:solidFill>
            </a:endParaRPr>
          </a:p>
          <a:p>
            <a:pPr lvl="0"/>
            <a:endParaRPr lang="en-US" dirty="0" smtClean="0">
              <a:solidFill>
                <a:srgbClr val="FFFFFF"/>
              </a:solidFill>
            </a:endParaRPr>
          </a:p>
          <a:p>
            <a:pPr lvl="0"/>
            <a:endParaRPr lang="en-US" dirty="0" smtClean="0">
              <a:solidFill>
                <a:srgbClr val="FFFFFF"/>
              </a:solidFill>
            </a:endParaRPr>
          </a:p>
          <a:p>
            <a:pPr lvl="0"/>
            <a:endParaRPr lang="en-US" dirty="0" smtClean="0">
              <a:solidFill>
                <a:srgbClr val="FFFFFF"/>
              </a:solidFill>
            </a:endParaRPr>
          </a:p>
          <a:p>
            <a:pPr marL="0" lvl="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Duration </a:t>
            </a:r>
            <a:r>
              <a:rPr lang="en-US" b="0" dirty="0" smtClean="0">
                <a:solidFill>
                  <a:srgbClr val="FFFFFF"/>
                </a:solidFill>
              </a:rPr>
              <a:t>–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b="0" dirty="0">
                <a:solidFill>
                  <a:srgbClr val="FFFFFF"/>
                </a:solidFill>
              </a:rPr>
              <a:t>1</a:t>
            </a:r>
            <a:r>
              <a:rPr lang="en-US" b="0" dirty="0" smtClean="0">
                <a:solidFill>
                  <a:srgbClr val="FFFFFF"/>
                </a:solidFill>
              </a:rPr>
              <a:t> sec</a:t>
            </a:r>
          </a:p>
          <a:p>
            <a:pPr lvl="0"/>
            <a:endParaRPr lang="en-US" dirty="0" smtClean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Cut/Edit </a:t>
            </a:r>
            <a:r>
              <a:rPr lang="en-US" b="0" dirty="0" smtClean="0">
                <a:solidFill>
                  <a:srgbClr val="FFFFFF"/>
                </a:solidFill>
              </a:rPr>
              <a:t>– fade</a:t>
            </a:r>
          </a:p>
          <a:p>
            <a:pPr lvl="0"/>
            <a:endParaRPr lang="en-US" dirty="0" smtClean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327179"/>
            <a:ext cx="4042792" cy="1628869"/>
          </a:xfrm>
        </p:spPr>
        <p:txBody>
          <a:bodyPr/>
          <a:lstStyle>
            <a:lvl1pPr marL="0" indent="0">
              <a:buFont typeface="Arial" pitchFamily="34" charset="0"/>
              <a:buChar char="•"/>
              <a:defRPr sz="1400" b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buNone/>
            </a:pPr>
            <a:r>
              <a:rPr lang="en-US" dirty="0" smtClean="0">
                <a:solidFill>
                  <a:srgbClr val="FFFFFF"/>
                </a:solidFill>
              </a:rPr>
              <a:t>Dialogue </a:t>
            </a:r>
            <a:r>
              <a:rPr lang="en-US" b="0" dirty="0" smtClean="0">
                <a:solidFill>
                  <a:srgbClr val="FFFFFF"/>
                </a:solidFill>
              </a:rPr>
              <a:t>– voiceover narration 'Start searching...'</a:t>
            </a:r>
          </a:p>
          <a:p>
            <a:pPr lvl="0"/>
            <a:endParaRPr lang="en-US" dirty="0" smtClean="0">
              <a:solidFill>
                <a:srgbClr val="FFFFFF"/>
              </a:solidFill>
            </a:endParaRPr>
          </a:p>
          <a:p>
            <a:pPr lvl="0">
              <a:buNone/>
            </a:pPr>
            <a:r>
              <a:rPr lang="en-US" dirty="0">
                <a:solidFill>
                  <a:srgbClr val="FFFFFF"/>
                </a:solidFill>
              </a:rPr>
              <a:t>Music </a:t>
            </a:r>
            <a:r>
              <a:rPr lang="en-US" b="0" dirty="0">
                <a:solidFill>
                  <a:srgbClr val="FFFFFF"/>
                </a:solidFill>
              </a:rPr>
              <a:t>– orchestral </a:t>
            </a:r>
            <a:r>
              <a:rPr lang="en-US" b="0" dirty="0" smtClean="0">
                <a:solidFill>
                  <a:srgbClr val="FFFFFF"/>
                </a:solidFill>
              </a:rPr>
              <a:t>violins, dramatic, getting louder, choral voices added</a:t>
            </a:r>
            <a:endParaRPr lang="en-US" b="0" dirty="0">
              <a:solidFill>
                <a:srgbClr val="FFFFFF"/>
              </a:solidFill>
            </a:endParaRPr>
          </a:p>
          <a:p>
            <a:pPr lvl="0"/>
            <a:endParaRPr lang="en-US" dirty="0">
              <a:solidFill>
                <a:srgbClr val="FFFFFF"/>
              </a:solidFill>
            </a:endParaRPr>
          </a:p>
          <a:p>
            <a:pPr lvl="0">
              <a:buNone/>
            </a:pPr>
            <a:r>
              <a:rPr lang="en-US" dirty="0">
                <a:solidFill>
                  <a:srgbClr val="FFFFFF"/>
                </a:solidFill>
              </a:rPr>
              <a:t>Noise/SFX </a:t>
            </a:r>
            <a:r>
              <a:rPr lang="en-US" b="0" dirty="0">
                <a:solidFill>
                  <a:srgbClr val="FFFFFF"/>
                </a:solidFill>
              </a:rPr>
              <a:t>– heavy rain and thunder</a:t>
            </a:r>
          </a:p>
        </p:txBody>
      </p:sp>
      <p:sp>
        <p:nvSpPr>
          <p:cNvPr id="7" name="Rectangle 6"/>
          <p:cNvSpPr/>
          <p:nvPr/>
        </p:nvSpPr>
        <p:spPr>
          <a:xfrm>
            <a:off x="4932040" y="1562100"/>
            <a:ext cx="3744416" cy="4603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386823" y="3320702"/>
            <a:ext cx="4032448" cy="18227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4932040" y="1886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6</a:t>
            </a:r>
          </a:p>
        </p:txBody>
      </p:sp>
      <p:pic>
        <p:nvPicPr>
          <p:cNvPr id="3" name="Content Placeholder 2" descr="Screen Shot 2013-09-01 at 11.10.59.png"/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80" b="14780"/>
          <a:stretch>
            <a:fillRect/>
          </a:stretch>
        </p:blipFill>
        <p:spPr>
          <a:xfrm>
            <a:off x="565727" y="908720"/>
            <a:ext cx="3763818" cy="2066255"/>
          </a:xfrm>
          <a:ln>
            <a:solidFill>
              <a:srgbClr val="FFFFFF"/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D9B15A-967A-CB49-BD8B-947AF22CC96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44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585</Words>
  <Application>Microsoft Office PowerPoint</Application>
  <PresentationFormat>On-screen Show (4:3)</PresentationFormat>
  <Paragraphs>256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HEAVY RAIN</vt:lpstr>
      <vt:lpstr>Marketing and Promotion Campaign: Heavy Rain</vt:lpstr>
      <vt:lpstr>Marketing and Promotion Campaign : Heavy Rain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Creating a Structure for your Video-Game Trailer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</dc:creator>
  <cp:lastModifiedBy>ng</cp:lastModifiedBy>
  <cp:revision>3</cp:revision>
  <dcterms:created xsi:type="dcterms:W3CDTF">2014-05-18T19:57:13Z</dcterms:created>
  <dcterms:modified xsi:type="dcterms:W3CDTF">2014-05-18T20:12:47Z</dcterms:modified>
</cp:coreProperties>
</file>