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60" r:id="rId6"/>
    <p:sldId id="261" r:id="rId7"/>
    <p:sldId id="268" r:id="rId8"/>
    <p:sldId id="274" r:id="rId9"/>
    <p:sldId id="262" r:id="rId10"/>
    <p:sldId id="263" r:id="rId11"/>
    <p:sldId id="275" r:id="rId12"/>
    <p:sldId id="276" r:id="rId13"/>
    <p:sldId id="264" r:id="rId14"/>
    <p:sldId id="265" r:id="rId15"/>
    <p:sldId id="269" r:id="rId16"/>
    <p:sldId id="266" r:id="rId17"/>
    <p:sldId id="267" r:id="rId18"/>
    <p:sldId id="270" r:id="rId19"/>
    <p:sldId id="277"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4660" autoAdjust="0"/>
  </p:normalViewPr>
  <p:slideViewPr>
    <p:cSldViewPr>
      <p:cViewPr varScale="1">
        <p:scale>
          <a:sx n="116" d="100"/>
          <a:sy n="116" d="100"/>
        </p:scale>
        <p:origin x="1500" y="108"/>
      </p:cViewPr>
      <p:guideLst>
        <p:guide orient="horz" pos="2160"/>
        <p:guide pos="2880"/>
      </p:guideLst>
    </p:cSldViewPr>
  </p:slideViewPr>
  <p:outlineViewPr>
    <p:cViewPr>
      <p:scale>
        <a:sx n="33" d="100"/>
        <a:sy n="33" d="100"/>
      </p:scale>
      <p:origin x="0" y="74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72498052-4378-4125-924A-D6546DE2AFFC}" type="datetimeFigureOut">
              <a:rPr lang="ru-RU" smtClean="0"/>
              <a:t>04.06.2014</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08888284-4E90-44CF-BEF3-5EF2D288C738}"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2498052-4378-4125-924A-D6546DE2AFFC}" type="datetimeFigureOut">
              <a:rPr lang="ru-RU" smtClean="0"/>
              <a:t>04.06.2014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8888284-4E90-44CF-BEF3-5EF2D288C738}"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2498052-4378-4125-924A-D6546DE2AFFC}" type="datetimeFigureOut">
              <a:rPr lang="ru-RU" smtClean="0"/>
              <a:t>04.06.2014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8888284-4E90-44CF-BEF3-5EF2D288C738}"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2498052-4378-4125-924A-D6546DE2AFFC}" type="datetimeFigureOut">
              <a:rPr lang="ru-RU" smtClean="0"/>
              <a:t>04.06.2014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8888284-4E90-44CF-BEF3-5EF2D288C738}"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72498052-4378-4125-924A-D6546DE2AFFC}" type="datetimeFigureOut">
              <a:rPr lang="ru-RU" smtClean="0"/>
              <a:t>04.06.2014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08888284-4E90-44CF-BEF3-5EF2D288C738}"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2498052-4378-4125-924A-D6546DE2AFFC}" type="datetimeFigureOut">
              <a:rPr lang="ru-RU" smtClean="0"/>
              <a:t>04.06.2014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8888284-4E90-44CF-BEF3-5EF2D288C738}"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72498052-4378-4125-924A-D6546DE2AFFC}" type="datetimeFigureOut">
              <a:rPr lang="ru-RU" smtClean="0"/>
              <a:t>04.06.2014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8888284-4E90-44CF-BEF3-5EF2D288C738}"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72498052-4378-4125-924A-D6546DE2AFFC}" type="datetimeFigureOut">
              <a:rPr lang="ru-RU" smtClean="0"/>
              <a:t>04.06.2014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8888284-4E90-44CF-BEF3-5EF2D288C738}"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2498052-4378-4125-924A-D6546DE2AFFC}" type="datetimeFigureOut">
              <a:rPr lang="ru-RU" smtClean="0"/>
              <a:t>04.06.2014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8888284-4E90-44CF-BEF3-5EF2D288C738}"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2498052-4378-4125-924A-D6546DE2AFFC}" type="datetimeFigureOut">
              <a:rPr lang="ru-RU" smtClean="0"/>
              <a:t>04.06.2014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8888284-4E90-44CF-BEF3-5EF2D288C738}"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72498052-4378-4125-924A-D6546DE2AFFC}" type="datetimeFigureOut">
              <a:rPr lang="ru-RU" smtClean="0"/>
              <a:t>04.06.2014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8888284-4E90-44CF-BEF3-5EF2D288C738}"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2498052-4378-4125-924A-D6546DE2AFFC}" type="datetimeFigureOut">
              <a:rPr lang="ru-RU" smtClean="0"/>
              <a:t>04.06.2014</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8888284-4E90-44CF-BEF3-5EF2D288C738}"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2030" y="260648"/>
            <a:ext cx="8470450" cy="3096344"/>
          </a:xfrm>
        </p:spPr>
        <p:txBody>
          <a:bodyPr>
            <a:normAutofit/>
          </a:bodyPr>
          <a:lstStyle/>
          <a:p>
            <a:r>
              <a:rPr lang="en-US" dirty="0" smtClean="0"/>
              <a:t>Computer architecture</a:t>
            </a:r>
            <a:endParaRPr lang="ru-RU" dirty="0"/>
          </a:p>
        </p:txBody>
      </p:sp>
      <p:sp>
        <p:nvSpPr>
          <p:cNvPr id="3" name="Rectangle 3"/>
          <p:cNvSpPr>
            <a:spLocks noGrp="1" noChangeArrowheads="1"/>
          </p:cNvSpPr>
          <p:nvPr>
            <p:ph type="subTitle" idx="1"/>
          </p:nvPr>
        </p:nvSpPr>
        <p:spPr>
          <a:xfrm>
            <a:off x="1371600" y="3886200"/>
            <a:ext cx="6400800" cy="1752600"/>
          </a:xfrm>
        </p:spPr>
        <p:txBody>
          <a:bodyPr>
            <a:normAutofit fontScale="92500" lnSpcReduction="20000"/>
          </a:bodyPr>
          <a:lstStyle/>
          <a:p>
            <a:pPr algn="r" eaLnBrk="1" hangingPunct="1"/>
            <a:r>
              <a:rPr lang="uk-UA" altLang="ru-RU" dirty="0" smtClean="0"/>
              <a:t>Виконав:</a:t>
            </a:r>
          </a:p>
          <a:p>
            <a:pPr algn="r" eaLnBrk="1" hangingPunct="1"/>
            <a:r>
              <a:rPr lang="uk-UA" altLang="ru-RU" dirty="0" smtClean="0"/>
              <a:t>студент ІІІ курсу</a:t>
            </a:r>
          </a:p>
          <a:p>
            <a:pPr algn="r" eaLnBrk="1" hangingPunct="1"/>
            <a:r>
              <a:rPr lang="uk-UA" altLang="ru-RU" dirty="0" smtClean="0"/>
              <a:t>групи ІО-12</a:t>
            </a:r>
          </a:p>
          <a:p>
            <a:pPr algn="r" eaLnBrk="1" hangingPunct="1"/>
            <a:r>
              <a:rPr lang="uk-UA" altLang="ru-RU" dirty="0" smtClean="0"/>
              <a:t>Бута Сергій</a:t>
            </a:r>
            <a:endParaRPr lang="en-US" altLang="ru-RU" dirty="0" smtClean="0"/>
          </a:p>
          <a:p>
            <a:pPr algn="r" eaLnBrk="1" hangingPunct="1"/>
            <a:endParaRPr lang="en-US" altLang="ru-RU" dirty="0" smtClean="0"/>
          </a:p>
          <a:p>
            <a:pPr eaLnBrk="1" hangingPunct="1"/>
            <a:endParaRPr lang="en-GB" altLang="ru-RU" dirty="0" smtClean="0"/>
          </a:p>
        </p:txBody>
      </p:sp>
    </p:spTree>
    <p:extLst>
      <p:ext uri="{BB962C8B-B14F-4D97-AF65-F5344CB8AC3E}">
        <p14:creationId xmlns:p14="http://schemas.microsoft.com/office/powerpoint/2010/main" val="341233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Output devices</a:t>
            </a:r>
            <a:endParaRPr lang="ru-RU" dirty="0"/>
          </a:p>
        </p:txBody>
      </p:sp>
      <p:sp>
        <p:nvSpPr>
          <p:cNvPr id="3" name="Объект 2"/>
          <p:cNvSpPr>
            <a:spLocks noGrp="1"/>
          </p:cNvSpPr>
          <p:nvPr>
            <p:ph idx="1"/>
          </p:nvPr>
        </p:nvSpPr>
        <p:spPr>
          <a:xfrm>
            <a:off x="457200" y="1600200"/>
            <a:ext cx="8579296" cy="4997152"/>
          </a:xfrm>
        </p:spPr>
        <p:txBody>
          <a:bodyPr>
            <a:normAutofit lnSpcReduction="10000"/>
          </a:bodyPr>
          <a:lstStyle/>
          <a:p>
            <a:pPr marL="137160" indent="0">
              <a:buNone/>
            </a:pPr>
            <a:r>
              <a:rPr lang="en-US" dirty="0" smtClean="0"/>
              <a:t>1. </a:t>
            </a:r>
            <a:r>
              <a:rPr lang="en-US" dirty="0"/>
              <a:t>Monitor </a:t>
            </a:r>
            <a:r>
              <a:rPr lang="en-US" dirty="0" smtClean="0"/>
              <a:t>comprises </a:t>
            </a:r>
            <a:r>
              <a:rPr lang="en-US" dirty="0"/>
              <a:t>the display device, circuitry and an enclosure. The display device in modern monitors is typically a thin film transistor liquid crystal display (TFT-LCD) thin panel, while older monitors used a cathode ray tube (CRT) about as deep as the screen size.</a:t>
            </a:r>
            <a:endParaRPr lang="en-US" dirty="0" smtClean="0"/>
          </a:p>
          <a:p>
            <a:pPr marL="137160" indent="0">
              <a:buNone/>
            </a:pPr>
            <a:r>
              <a:rPr lang="en-US" dirty="0" smtClean="0"/>
              <a:t>2. Printer is </a:t>
            </a:r>
            <a:r>
              <a:rPr lang="en-US" dirty="0"/>
              <a:t>a peripheral which makes a representation of an electronic document on physical media. Individual printers are designed to support local and network users at the same time. Some printers can print documents stored on memory cards or from digital cameras and scanners</a:t>
            </a:r>
            <a:r>
              <a:rPr lang="en-US" dirty="0" smtClean="0"/>
              <a:t>.</a:t>
            </a:r>
          </a:p>
        </p:txBody>
      </p:sp>
    </p:spTree>
    <p:extLst>
      <p:ext uri="{BB962C8B-B14F-4D97-AF65-F5344CB8AC3E}">
        <p14:creationId xmlns:p14="http://schemas.microsoft.com/office/powerpoint/2010/main" val="359110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6632"/>
            <a:ext cx="8435280" cy="6408712"/>
          </a:xfrm>
        </p:spPr>
        <p:txBody>
          <a:bodyPr>
            <a:normAutofit/>
          </a:bodyPr>
          <a:lstStyle/>
          <a:p>
            <a:pPr marL="137160" indent="0">
              <a:buNone/>
            </a:pPr>
            <a:r>
              <a:rPr lang="en-US" dirty="0"/>
              <a:t>3. Plotter </a:t>
            </a:r>
            <a:r>
              <a:rPr lang="en-US" dirty="0" smtClean="0"/>
              <a:t>is </a:t>
            </a:r>
            <a:r>
              <a:rPr lang="en-US" dirty="0"/>
              <a:t>a computer printer for printing vector graphics. </a:t>
            </a:r>
            <a:r>
              <a:rPr lang="en-US" dirty="0" smtClean="0"/>
              <a:t>A </a:t>
            </a:r>
            <a:r>
              <a:rPr lang="en-US" dirty="0"/>
              <a:t>plotter gives a hard copy of the output. It draws pictures on paper using a pen. Plotters are used to print designs of ships and machines, plans for buildings and so on.</a:t>
            </a:r>
          </a:p>
          <a:p>
            <a:pPr marL="137160" indent="0">
              <a:buNone/>
            </a:pPr>
            <a:r>
              <a:rPr lang="en-US" dirty="0"/>
              <a:t>4. </a:t>
            </a:r>
            <a:r>
              <a:rPr lang="en-US" dirty="0" smtClean="0"/>
              <a:t>Headphones are </a:t>
            </a:r>
            <a:r>
              <a:rPr lang="en-US" dirty="0"/>
              <a:t>a pair of small loudspeakers that are designed to be held in place close to a user's ears. Headphones either have wires for connection to a signal source such as an audio amplifier, radio, CD player, portable media player, mobile phone, electronic musical instrument, or have a wireless receiver, which is used to pick up signal without using a cable.</a:t>
            </a:r>
            <a:endParaRPr lang="ru-RU" dirty="0"/>
          </a:p>
          <a:p>
            <a:pPr marL="137160" indent="0">
              <a:buNone/>
            </a:pPr>
            <a:endParaRPr lang="ru-RU" dirty="0"/>
          </a:p>
        </p:txBody>
      </p:sp>
    </p:spTree>
    <p:extLst>
      <p:ext uri="{BB962C8B-B14F-4D97-AF65-F5344CB8AC3E}">
        <p14:creationId xmlns:p14="http://schemas.microsoft.com/office/powerpoint/2010/main" val="365609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Стокер\Desktop\англяз\victor_hp_dx700_all_complete-220109.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88640"/>
            <a:ext cx="2266841" cy="273570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Стокер\Desktop\англяз\plot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116632"/>
            <a:ext cx="4319587"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Стокер\Desktop\англяз\drayver-na-printer-hp-laserjet-10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667351"/>
            <a:ext cx="3707904" cy="278092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Стокер\Desktop\англяз\LG_L194WT-SF_LCD_monito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6056" y="3696874"/>
            <a:ext cx="3164389" cy="272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56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Storage devices</a:t>
            </a:r>
            <a:endParaRPr lang="ru-RU" dirty="0"/>
          </a:p>
        </p:txBody>
      </p:sp>
      <p:sp>
        <p:nvSpPr>
          <p:cNvPr id="3" name="Объект 2"/>
          <p:cNvSpPr>
            <a:spLocks noGrp="1"/>
          </p:cNvSpPr>
          <p:nvPr>
            <p:ph idx="1"/>
          </p:nvPr>
        </p:nvSpPr>
        <p:spPr>
          <a:xfrm>
            <a:off x="457200" y="1600200"/>
            <a:ext cx="3034680" cy="2836912"/>
          </a:xfrm>
        </p:spPr>
        <p:txBody>
          <a:bodyPr/>
          <a:lstStyle/>
          <a:p>
            <a:pPr marL="137160" indent="0">
              <a:buNone/>
            </a:pPr>
            <a:r>
              <a:rPr lang="en-US" dirty="0" smtClean="0"/>
              <a:t>1. Magnetic tape</a:t>
            </a:r>
          </a:p>
          <a:p>
            <a:pPr marL="137160" indent="0">
              <a:buNone/>
            </a:pPr>
            <a:r>
              <a:rPr lang="en-US" dirty="0" smtClean="0"/>
              <a:t>2. Floppy disc</a:t>
            </a:r>
          </a:p>
          <a:p>
            <a:pPr marL="137160" indent="0">
              <a:buNone/>
            </a:pPr>
            <a:r>
              <a:rPr lang="en-US" dirty="0" smtClean="0"/>
              <a:t>3. Hard disk</a:t>
            </a:r>
          </a:p>
          <a:p>
            <a:pPr marL="137160" indent="0">
              <a:buNone/>
            </a:pPr>
            <a:r>
              <a:rPr lang="en-US" dirty="0" smtClean="0"/>
              <a:t>4. CD, DVD and BLU-RAY discs</a:t>
            </a:r>
          </a:p>
          <a:p>
            <a:pPr marL="137160" indent="0">
              <a:buNone/>
            </a:pPr>
            <a:endParaRPr lang="ru-RU" dirty="0"/>
          </a:p>
        </p:txBody>
      </p:sp>
      <p:pic>
        <p:nvPicPr>
          <p:cNvPr id="5122" name="Picture 2" descr="C:\Users\Стокер\Desktop\англяз\Floppy_Disk_Drive_SDF-321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5" y="1340768"/>
            <a:ext cx="5361831" cy="357455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Стокер\Desktop\англяз\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86" y="5085184"/>
            <a:ext cx="455295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91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363272" cy="1800200"/>
          </a:xfrm>
        </p:spPr>
        <p:txBody>
          <a:bodyPr>
            <a:normAutofit fontScale="92500" lnSpcReduction="20000"/>
          </a:bodyPr>
          <a:lstStyle/>
          <a:p>
            <a:pPr marL="137160" indent="0" algn="ctr">
              <a:buNone/>
            </a:pPr>
            <a:r>
              <a:rPr lang="en-US" dirty="0" smtClean="0"/>
              <a:t>Storage devices in the form of a disk or tape are used to store the programs and data that are not being used. Before a program or data can be used, it must be transferred from the storage device to the main RAM memory</a:t>
            </a:r>
            <a:endParaRPr lang="ru-RU" dirty="0"/>
          </a:p>
        </p:txBody>
      </p:sp>
      <p:pic>
        <p:nvPicPr>
          <p:cNvPr id="6146" name="Picture 2" descr="C:\Users\Стокер\Desktop\англяз\hdd_insid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071688"/>
            <a:ext cx="3301624" cy="366156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Стокер\Desktop\англяз\hdd-2t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348880"/>
            <a:ext cx="4593825" cy="424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Structure </a:t>
            </a:r>
            <a:r>
              <a:rPr lang="en-US" dirty="0"/>
              <a:t>of the hard disk</a:t>
            </a:r>
            <a:endParaRPr lang="ru-RU" dirty="0"/>
          </a:p>
        </p:txBody>
      </p:sp>
      <p:sp>
        <p:nvSpPr>
          <p:cNvPr id="3" name="Объект 2"/>
          <p:cNvSpPr>
            <a:spLocks noGrp="1"/>
          </p:cNvSpPr>
          <p:nvPr>
            <p:ph idx="1"/>
          </p:nvPr>
        </p:nvSpPr>
        <p:spPr>
          <a:xfrm>
            <a:off x="457200" y="1600200"/>
            <a:ext cx="3898776" cy="4709160"/>
          </a:xfrm>
        </p:spPr>
        <p:txBody>
          <a:bodyPr>
            <a:normAutofit fontScale="85000" lnSpcReduction="10000"/>
          </a:bodyPr>
          <a:lstStyle/>
          <a:p>
            <a:pPr marL="137160" indent="0">
              <a:buNone/>
            </a:pPr>
            <a:r>
              <a:rPr lang="en-US" dirty="0" smtClean="0"/>
              <a:t>Hard disks consist of a set of magnetic coated metal disks that are vacuum-sealed inside a case to keep out the dust. The magnetic surfaces of the disks are formatted using a read/write head to provide magnetic storage areas. These storage areas form concentric circles called tracks and each track is subdivided into sections called sectors. </a:t>
            </a:r>
            <a:endParaRPr lang="ru-RU" dirty="0"/>
          </a:p>
        </p:txBody>
      </p:sp>
      <p:pic>
        <p:nvPicPr>
          <p:cNvPr id="7170" name="Picture 2" descr="C:\Users\Стокер\Desktop\англяз\pc-images-disque-du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844824"/>
            <a:ext cx="4720051" cy="391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592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System bus</a:t>
            </a:r>
            <a:endParaRPr lang="ru-RU" dirty="0"/>
          </a:p>
        </p:txBody>
      </p:sp>
      <p:sp>
        <p:nvSpPr>
          <p:cNvPr id="3" name="Объект 2"/>
          <p:cNvSpPr>
            <a:spLocks noGrp="1"/>
          </p:cNvSpPr>
          <p:nvPr>
            <p:ph idx="1"/>
          </p:nvPr>
        </p:nvSpPr>
        <p:spPr/>
        <p:txBody>
          <a:bodyPr/>
          <a:lstStyle/>
          <a:p>
            <a:pPr marL="137160" indent="0">
              <a:buNone/>
            </a:pPr>
            <a:r>
              <a:rPr lang="en-US" dirty="0" smtClean="0"/>
              <a:t>A set of connectors used for carrying signals between the different parts of a computer is known as a bus. Data is transferred constantly between the processor and memory along the system bus. Each part of memory has its own memory address and the processor determines where processed data is stored by sending an address signal along an address bus and data along a data bus</a:t>
            </a:r>
            <a:endParaRPr lang="ru-RU" dirty="0"/>
          </a:p>
        </p:txBody>
      </p:sp>
    </p:spTree>
    <p:extLst>
      <p:ext uri="{BB962C8B-B14F-4D97-AF65-F5344CB8AC3E}">
        <p14:creationId xmlns:p14="http://schemas.microsoft.com/office/powerpoint/2010/main" val="4263330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Cache</a:t>
            </a:r>
            <a:endParaRPr lang="ru-RU" dirty="0"/>
          </a:p>
        </p:txBody>
      </p:sp>
      <p:sp>
        <p:nvSpPr>
          <p:cNvPr id="3" name="Объект 2"/>
          <p:cNvSpPr>
            <a:spLocks noGrp="1"/>
          </p:cNvSpPr>
          <p:nvPr>
            <p:ph idx="1"/>
          </p:nvPr>
        </p:nvSpPr>
        <p:spPr/>
        <p:txBody>
          <a:bodyPr/>
          <a:lstStyle/>
          <a:p>
            <a:pPr marL="137160" indent="0">
              <a:buNone/>
            </a:pPr>
            <a:r>
              <a:rPr lang="en-US" dirty="0" smtClean="0"/>
              <a:t>Transferring data between the processor and RAM can slow up the computer; therefore, some very expensive, extremely fast memory is usually used as a cache to hold the most frequently used data.</a:t>
            </a:r>
            <a:endParaRPr lang="ru-RU" dirty="0"/>
          </a:p>
        </p:txBody>
      </p:sp>
      <p:pic>
        <p:nvPicPr>
          <p:cNvPr id="8194" name="Picture 2" descr="C:\Users\Стокер\Desktop\англяз\CACHEM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573016"/>
            <a:ext cx="2873793" cy="297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0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Speed and capacity</a:t>
            </a:r>
            <a:endParaRPr lang="ru-RU" dirty="0"/>
          </a:p>
        </p:txBody>
      </p:sp>
      <p:sp>
        <p:nvSpPr>
          <p:cNvPr id="3" name="Объект 2"/>
          <p:cNvSpPr>
            <a:spLocks noGrp="1"/>
          </p:cNvSpPr>
          <p:nvPr>
            <p:ph idx="1"/>
          </p:nvPr>
        </p:nvSpPr>
        <p:spPr/>
        <p:txBody>
          <a:bodyPr/>
          <a:lstStyle/>
          <a:p>
            <a:pPr marL="137160" indent="0">
              <a:buNone/>
            </a:pPr>
            <a:r>
              <a:rPr lang="en-US" dirty="0" smtClean="0"/>
              <a:t>When comparing computers, the power of the computer is important. This is mainly determined by the speed and capacity (size) of each part of the computer.</a:t>
            </a:r>
          </a:p>
          <a:p>
            <a:pPr marL="137160" indent="0">
              <a:buNone/>
            </a:pPr>
            <a:r>
              <a:rPr lang="en-US" dirty="0"/>
              <a:t> </a:t>
            </a:r>
            <a:r>
              <a:rPr lang="en-US" dirty="0" smtClean="0"/>
              <a:t>Speed is measured in hertz (Hz) i.e. cycles per second.</a:t>
            </a:r>
          </a:p>
          <a:p>
            <a:pPr marL="137160" indent="0">
              <a:buNone/>
            </a:pPr>
            <a:r>
              <a:rPr lang="en-US" dirty="0"/>
              <a:t> </a:t>
            </a:r>
            <a:r>
              <a:rPr lang="en-US" dirty="0" smtClean="0"/>
              <a:t>Capacity is measured in bytes where 1 byte=8 bits (binary digits)</a:t>
            </a:r>
            <a:endParaRPr lang="ru-RU" dirty="0"/>
          </a:p>
        </p:txBody>
      </p:sp>
    </p:spTree>
    <p:extLst>
      <p:ext uri="{BB962C8B-B14F-4D97-AF65-F5344CB8AC3E}">
        <p14:creationId xmlns:p14="http://schemas.microsoft.com/office/powerpoint/2010/main" val="276834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90862"/>
            <a:ext cx="8229600" cy="1143000"/>
          </a:xfrm>
        </p:spPr>
        <p:txBody>
          <a:bodyPr/>
          <a:lstStyle/>
          <a:p>
            <a:r>
              <a:rPr lang="en-US" dirty="0" smtClean="0"/>
              <a:t>THE END</a:t>
            </a:r>
            <a:endParaRPr lang="uk-UA" dirty="0"/>
          </a:p>
        </p:txBody>
      </p:sp>
      <p:sp>
        <p:nvSpPr>
          <p:cNvPr id="3" name="Объект 2"/>
          <p:cNvSpPr>
            <a:spLocks noGrp="1"/>
          </p:cNvSpPr>
          <p:nvPr>
            <p:ph idx="1"/>
          </p:nvPr>
        </p:nvSpPr>
        <p:spPr>
          <a:xfrm>
            <a:off x="457200" y="3616424"/>
            <a:ext cx="8229600" cy="748680"/>
          </a:xfrm>
        </p:spPr>
        <p:txBody>
          <a:bodyPr/>
          <a:lstStyle/>
          <a:p>
            <a:pPr marL="137160" indent="0" algn="ctr">
              <a:buNone/>
            </a:pPr>
            <a:r>
              <a:rPr lang="en-US" dirty="0" smtClean="0"/>
              <a:t>Thanks for watching</a:t>
            </a:r>
            <a:endParaRPr lang="uk-UA" dirty="0"/>
          </a:p>
        </p:txBody>
      </p:sp>
    </p:spTree>
    <p:extLst>
      <p:ext uri="{BB962C8B-B14F-4D97-AF65-F5344CB8AC3E}">
        <p14:creationId xmlns:p14="http://schemas.microsoft.com/office/powerpoint/2010/main" val="31482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Types of Computer</a:t>
            </a:r>
            <a:endParaRPr lang="ru-RU" dirty="0"/>
          </a:p>
        </p:txBody>
      </p:sp>
      <p:sp>
        <p:nvSpPr>
          <p:cNvPr id="3" name="Объект 2"/>
          <p:cNvSpPr>
            <a:spLocks noGrp="1"/>
          </p:cNvSpPr>
          <p:nvPr>
            <p:ph idx="1"/>
          </p:nvPr>
        </p:nvSpPr>
        <p:spPr/>
        <p:txBody>
          <a:bodyPr/>
          <a:lstStyle/>
          <a:p>
            <a:pPr marL="137160" indent="0">
              <a:buNone/>
            </a:pPr>
            <a:r>
              <a:rPr lang="en-US" dirty="0" smtClean="0"/>
              <a:t>1. Supercomputer – the most powerful type of mainframe. </a:t>
            </a:r>
          </a:p>
          <a:p>
            <a:pPr marL="137160" indent="0">
              <a:buNone/>
            </a:pPr>
            <a:r>
              <a:rPr lang="en-US" dirty="0" smtClean="0"/>
              <a:t>2. Mainframe – large, </a:t>
            </a:r>
          </a:p>
          <a:p>
            <a:pPr marL="137160" indent="0">
              <a:buNone/>
            </a:pPr>
            <a:r>
              <a:rPr lang="en-US" dirty="0" smtClean="0"/>
              <a:t>very powerful, can be used</a:t>
            </a:r>
          </a:p>
          <a:p>
            <a:pPr marL="137160" indent="0">
              <a:buNone/>
            </a:pPr>
            <a:r>
              <a:rPr lang="en-US" dirty="0" smtClean="0"/>
              <a:t>by many people.</a:t>
            </a:r>
          </a:p>
          <a:p>
            <a:pPr marL="137160" indent="0">
              <a:buNone/>
            </a:pPr>
            <a:r>
              <a:rPr lang="en-US" dirty="0" smtClean="0"/>
              <a:t>3. Minicomputer – smaller,</a:t>
            </a:r>
          </a:p>
          <a:p>
            <a:pPr marL="137160" indent="0">
              <a:buNone/>
            </a:pPr>
            <a:r>
              <a:rPr lang="en-US" dirty="0"/>
              <a:t>t</a:t>
            </a:r>
            <a:r>
              <a:rPr lang="en-US" dirty="0" smtClean="0"/>
              <a:t>han mainframe.</a:t>
            </a:r>
          </a:p>
          <a:p>
            <a:pPr marL="137160" indent="0">
              <a:buNone/>
            </a:pPr>
            <a:r>
              <a:rPr lang="en-US" dirty="0" smtClean="0"/>
              <a:t>4. Personal computer (PC)</a:t>
            </a:r>
          </a:p>
          <a:p>
            <a:pPr marL="651510" indent="-514350">
              <a:buAutoNum type="arabicPeriod"/>
            </a:pPr>
            <a:endParaRPr lang="ru-RU" dirty="0"/>
          </a:p>
        </p:txBody>
      </p:sp>
      <p:pic>
        <p:nvPicPr>
          <p:cNvPr id="1026" name="Picture 2" descr="C:\Users\Стокер\Desktop\англяз\IBM_Blue_Gene_P_supercompu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2132857"/>
            <a:ext cx="3207110" cy="241573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Стокер\Desktop\англяз\1000px-PC_2010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1329" y="4725144"/>
            <a:ext cx="2871299" cy="169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1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Стокер\Desktop\англяз\toshiba-12q4-S875-main-anglewin8-bluray-l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6538" y="4221088"/>
            <a:ext cx="3169918" cy="217667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en-US" dirty="0" smtClean="0"/>
              <a:t>Variety of PC</a:t>
            </a:r>
            <a:endParaRPr lang="ru-RU" dirty="0"/>
          </a:p>
        </p:txBody>
      </p:sp>
      <p:sp>
        <p:nvSpPr>
          <p:cNvPr id="3" name="Объект 2"/>
          <p:cNvSpPr>
            <a:spLocks noGrp="1"/>
          </p:cNvSpPr>
          <p:nvPr>
            <p:ph idx="1"/>
          </p:nvPr>
        </p:nvSpPr>
        <p:spPr/>
        <p:txBody>
          <a:bodyPr/>
          <a:lstStyle/>
          <a:p>
            <a:pPr marL="137160" indent="0">
              <a:buNone/>
            </a:pPr>
            <a:r>
              <a:rPr lang="en-US" dirty="0" smtClean="0"/>
              <a:t>1. Desktop computer – suitable size for sitting on an office desk.</a:t>
            </a:r>
          </a:p>
          <a:p>
            <a:pPr marL="137160" indent="0">
              <a:buNone/>
            </a:pPr>
            <a:r>
              <a:rPr lang="en-US" dirty="0" smtClean="0"/>
              <a:t>2. Workstation – most powerful type of desktop, used for graphic design.</a:t>
            </a:r>
          </a:p>
          <a:p>
            <a:pPr marL="137160" indent="0">
              <a:buNone/>
            </a:pPr>
            <a:r>
              <a:rPr lang="en-US" dirty="0" smtClean="0"/>
              <a:t>3. Portable – can be carried around, can operate with batteries.</a:t>
            </a:r>
          </a:p>
          <a:p>
            <a:pPr marL="137160" indent="0">
              <a:buNone/>
            </a:pPr>
            <a:r>
              <a:rPr lang="en-US" dirty="0" smtClean="0"/>
              <a:t>4. Laptop - large portable, can</a:t>
            </a:r>
          </a:p>
          <a:p>
            <a:pPr marL="137160" indent="0">
              <a:buNone/>
            </a:pPr>
            <a:r>
              <a:rPr lang="en-US" dirty="0" smtClean="0"/>
              <a:t>be rested on user’s lap. </a:t>
            </a:r>
            <a:endParaRPr lang="ru-RU" dirty="0"/>
          </a:p>
        </p:txBody>
      </p:sp>
    </p:spTree>
    <p:extLst>
      <p:ext uri="{BB962C8B-B14F-4D97-AF65-F5344CB8AC3E}">
        <p14:creationId xmlns:p14="http://schemas.microsoft.com/office/powerpoint/2010/main" val="312168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Стокер\Desktop\англяз\gigabyte-ga-z87x-d3h-intel-z87-socket-1150-atx-motherboard-1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2597" y="1196752"/>
            <a:ext cx="4921474" cy="4921474"/>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en-US" dirty="0" smtClean="0"/>
              <a:t>Motherboard</a:t>
            </a:r>
            <a:endParaRPr lang="ru-RU" dirty="0"/>
          </a:p>
        </p:txBody>
      </p:sp>
      <p:sp>
        <p:nvSpPr>
          <p:cNvPr id="3" name="Объект 2"/>
          <p:cNvSpPr>
            <a:spLocks noGrp="1"/>
          </p:cNvSpPr>
          <p:nvPr>
            <p:ph idx="1"/>
          </p:nvPr>
        </p:nvSpPr>
        <p:spPr>
          <a:xfrm>
            <a:off x="0" y="1556792"/>
            <a:ext cx="3923928" cy="4680520"/>
          </a:xfrm>
        </p:spPr>
        <p:txBody>
          <a:bodyPr>
            <a:normAutofit fontScale="92500" lnSpcReduction="20000"/>
          </a:bodyPr>
          <a:lstStyle/>
          <a:p>
            <a:pPr marL="137160" indent="0">
              <a:buNone/>
            </a:pPr>
            <a:r>
              <a:rPr lang="en-US" dirty="0" smtClean="0"/>
              <a:t>Motherboard </a:t>
            </a:r>
            <a:r>
              <a:rPr lang="en-US" dirty="0"/>
              <a:t>is the main printed circuit board </a:t>
            </a:r>
            <a:r>
              <a:rPr lang="en-US" dirty="0" smtClean="0"/>
              <a:t>found </a:t>
            </a:r>
            <a:r>
              <a:rPr lang="en-US" dirty="0"/>
              <a:t>in computers and other expandable systems. It holds many of the crucial electronic components of the system, such as the central processing unit (CPU) and memory, and provides connectors for other peripherals! </a:t>
            </a:r>
            <a:endParaRPr lang="ru-RU" dirty="0"/>
          </a:p>
        </p:txBody>
      </p:sp>
    </p:spTree>
    <p:extLst>
      <p:ext uri="{BB962C8B-B14F-4D97-AF65-F5344CB8AC3E}">
        <p14:creationId xmlns:p14="http://schemas.microsoft.com/office/powerpoint/2010/main" val="354132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Стокер\Desktop\англяз\42662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1850365"/>
            <a:ext cx="4246379" cy="3661519"/>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en-US" dirty="0" smtClean="0"/>
              <a:t>Processor </a:t>
            </a:r>
            <a:endParaRPr lang="ru-RU" dirty="0"/>
          </a:p>
        </p:txBody>
      </p:sp>
      <p:sp>
        <p:nvSpPr>
          <p:cNvPr id="3" name="Объект 2"/>
          <p:cNvSpPr>
            <a:spLocks noGrp="1"/>
          </p:cNvSpPr>
          <p:nvPr>
            <p:ph idx="1"/>
          </p:nvPr>
        </p:nvSpPr>
        <p:spPr>
          <a:xfrm>
            <a:off x="457200" y="1600200"/>
            <a:ext cx="2890664" cy="4709160"/>
          </a:xfrm>
        </p:spPr>
        <p:txBody>
          <a:bodyPr>
            <a:normAutofit lnSpcReduction="10000"/>
          </a:bodyPr>
          <a:lstStyle/>
          <a:p>
            <a:pPr marL="137160" indent="0">
              <a:buNone/>
            </a:pPr>
            <a:r>
              <a:rPr lang="en-US" dirty="0" smtClean="0"/>
              <a:t>The processor is the most important part of the computer. Powerful computers used as servers often have more than one processor. Directs all other components</a:t>
            </a:r>
            <a:endParaRPr lang="ru-RU" dirty="0"/>
          </a:p>
        </p:txBody>
      </p:sp>
    </p:spTree>
    <p:extLst>
      <p:ext uri="{BB962C8B-B14F-4D97-AF65-F5344CB8AC3E}">
        <p14:creationId xmlns:p14="http://schemas.microsoft.com/office/powerpoint/2010/main" val="270255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Two main types of memory</a:t>
            </a:r>
            <a:endParaRPr lang="ru-RU" dirty="0"/>
          </a:p>
        </p:txBody>
      </p:sp>
      <p:sp>
        <p:nvSpPr>
          <p:cNvPr id="3" name="Объект 2"/>
          <p:cNvSpPr>
            <a:spLocks noGrp="1"/>
          </p:cNvSpPr>
          <p:nvPr>
            <p:ph idx="1"/>
          </p:nvPr>
        </p:nvSpPr>
        <p:spPr>
          <a:xfrm>
            <a:off x="457200" y="1600200"/>
            <a:ext cx="4186808" cy="4709160"/>
          </a:xfrm>
        </p:spPr>
        <p:txBody>
          <a:bodyPr>
            <a:normAutofit lnSpcReduction="10000"/>
          </a:bodyPr>
          <a:lstStyle/>
          <a:p>
            <a:pPr marL="137160" indent="0">
              <a:buNone/>
            </a:pPr>
            <a:r>
              <a:rPr lang="en-US" dirty="0" smtClean="0"/>
              <a:t>1. RAM (Random Access Memory) holds the program instructions and the data that is being used by the processor.</a:t>
            </a:r>
          </a:p>
          <a:p>
            <a:pPr marL="137160" indent="0">
              <a:buNone/>
            </a:pPr>
            <a:r>
              <a:rPr lang="en-US" dirty="0" smtClean="0"/>
              <a:t>2. ROM (Read Only Memory) holds the program instructions and settings required to start up the computer.</a:t>
            </a:r>
          </a:p>
          <a:p>
            <a:pPr marL="137160" indent="0">
              <a:buNone/>
            </a:pPr>
            <a:endParaRPr lang="en-US" dirty="0" smtClean="0"/>
          </a:p>
          <a:p>
            <a:pPr marL="137160" indent="0">
              <a:buNone/>
            </a:pPr>
            <a:endParaRPr lang="ru-RU" dirty="0"/>
          </a:p>
        </p:txBody>
      </p:sp>
      <p:pic>
        <p:nvPicPr>
          <p:cNvPr id="3074" name="Picture 2" descr="C:\Users\Стокер\Desktop\англяз\DDR_RAM-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1988840"/>
            <a:ext cx="4573070" cy="135837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Стокер\Desktop\англяз\EPROM_Intel_C1702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149080"/>
            <a:ext cx="4001282" cy="2086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2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Expansion cards</a:t>
            </a:r>
            <a:endParaRPr lang="ru-RU" dirty="0"/>
          </a:p>
        </p:txBody>
      </p:sp>
      <p:sp>
        <p:nvSpPr>
          <p:cNvPr id="3" name="Объект 2"/>
          <p:cNvSpPr>
            <a:spLocks noGrp="1"/>
          </p:cNvSpPr>
          <p:nvPr>
            <p:ph idx="1"/>
          </p:nvPr>
        </p:nvSpPr>
        <p:spPr>
          <a:xfrm>
            <a:off x="457200" y="1600200"/>
            <a:ext cx="4042792" cy="4709160"/>
          </a:xfrm>
        </p:spPr>
        <p:txBody>
          <a:bodyPr>
            <a:normAutofit fontScale="92500" lnSpcReduction="20000"/>
          </a:bodyPr>
          <a:lstStyle/>
          <a:p>
            <a:pPr marL="137160" indent="0">
              <a:buNone/>
            </a:pPr>
            <a:r>
              <a:rPr lang="en-US" dirty="0" smtClean="0"/>
              <a:t>Expansion cards contain the electronics required to communicate with and control the device e.g. video or graphic cards are used for monitors, soundcards are used for audio input/output and NICs (network interface cards) are used for connecting to other computers in a network</a:t>
            </a:r>
            <a:endParaRPr lang="ru-RU" dirty="0"/>
          </a:p>
        </p:txBody>
      </p:sp>
      <p:pic>
        <p:nvPicPr>
          <p:cNvPr id="2050" name="Picture 2" descr="C:\Users\Стокер\Desktop\англяз\05393733-photo-geforce-gtx-660-asus-nvidia-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1628800"/>
            <a:ext cx="3147631" cy="2259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Стокер\Desktop\англяз\Sound-Car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4077072"/>
            <a:ext cx="2506490" cy="199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42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Power supply</a:t>
            </a:r>
            <a:endParaRPr lang="ru-RU" dirty="0"/>
          </a:p>
        </p:txBody>
      </p:sp>
      <p:sp>
        <p:nvSpPr>
          <p:cNvPr id="3" name="Объект 2"/>
          <p:cNvSpPr>
            <a:spLocks noGrp="1"/>
          </p:cNvSpPr>
          <p:nvPr>
            <p:ph idx="1"/>
          </p:nvPr>
        </p:nvSpPr>
        <p:spPr>
          <a:xfrm>
            <a:off x="0" y="1600200"/>
            <a:ext cx="4139952" cy="4709160"/>
          </a:xfrm>
        </p:spPr>
        <p:txBody>
          <a:bodyPr>
            <a:normAutofit fontScale="85000" lnSpcReduction="10000"/>
          </a:bodyPr>
          <a:lstStyle/>
          <a:p>
            <a:pPr marL="137160" indent="0">
              <a:buNone/>
            </a:pPr>
            <a:r>
              <a:rPr lang="en-US" dirty="0"/>
              <a:t>A power supply unit </a:t>
            </a:r>
            <a:r>
              <a:rPr lang="en-US" dirty="0" smtClean="0"/>
              <a:t>converts </a:t>
            </a:r>
            <a:r>
              <a:rPr lang="en-US" dirty="0"/>
              <a:t>mains AC to low-voltage regulated DC power for the internal components of a computer. Modern personal computers universally use a switched-mode power supply. Some power supplies have a manual selector for input voltage, while others automatically adapt to the supply voltage.</a:t>
            </a:r>
            <a:endParaRPr lang="ru-RU" dirty="0"/>
          </a:p>
        </p:txBody>
      </p:sp>
      <p:pic>
        <p:nvPicPr>
          <p:cNvPr id="4098" name="Picture 2" descr="C:\Users\Стокер\Desktop\англяз\блок.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844824"/>
            <a:ext cx="4536504" cy="378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57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Input devices</a:t>
            </a:r>
            <a:endParaRPr lang="ru-RU" dirty="0"/>
          </a:p>
        </p:txBody>
      </p:sp>
      <p:sp>
        <p:nvSpPr>
          <p:cNvPr id="3" name="Объект 2"/>
          <p:cNvSpPr>
            <a:spLocks noGrp="1"/>
          </p:cNvSpPr>
          <p:nvPr>
            <p:ph idx="1"/>
          </p:nvPr>
        </p:nvSpPr>
        <p:spPr>
          <a:xfrm>
            <a:off x="457200" y="1600200"/>
            <a:ext cx="2674640" cy="4709160"/>
          </a:xfrm>
        </p:spPr>
        <p:txBody>
          <a:bodyPr/>
          <a:lstStyle/>
          <a:p>
            <a:pPr marL="137160" indent="0">
              <a:buNone/>
            </a:pPr>
            <a:r>
              <a:rPr lang="en-US" dirty="0" smtClean="0"/>
              <a:t>1. Keyboard</a:t>
            </a:r>
          </a:p>
          <a:p>
            <a:pPr marL="137160" indent="0">
              <a:buNone/>
            </a:pPr>
            <a:r>
              <a:rPr lang="en-US" dirty="0" smtClean="0"/>
              <a:t>2. Scanner</a:t>
            </a:r>
          </a:p>
          <a:p>
            <a:pPr marL="137160" indent="0">
              <a:buNone/>
            </a:pPr>
            <a:r>
              <a:rPr lang="en-US" dirty="0" smtClean="0"/>
              <a:t>3. Barcode</a:t>
            </a:r>
          </a:p>
          <a:p>
            <a:pPr marL="137160" indent="0">
              <a:buNone/>
            </a:pPr>
            <a:r>
              <a:rPr lang="en-US" dirty="0" smtClean="0"/>
              <a:t>4. Microphone</a:t>
            </a:r>
          </a:p>
          <a:p>
            <a:pPr marL="137160" indent="0">
              <a:buNone/>
            </a:pPr>
            <a:r>
              <a:rPr lang="en-US" dirty="0" smtClean="0"/>
              <a:t>5.Webcam</a:t>
            </a:r>
            <a:endParaRPr lang="ru-RU" dirty="0"/>
          </a:p>
        </p:txBody>
      </p:sp>
      <p:pic>
        <p:nvPicPr>
          <p:cNvPr id="4098" name="Picture 2" descr="C:\Users\Стокер\Desktop\англяз\keyboar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1272831"/>
            <a:ext cx="3247783" cy="18002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Стокер\Desktop\англяз\10775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400" y="4113972"/>
            <a:ext cx="2850597" cy="233002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Стокер\Desktop\англяз\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365104"/>
            <a:ext cx="2160240" cy="216024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Стокер\Desktop\англяз\1290645506_1h.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5197" y="2125497"/>
            <a:ext cx="2648939" cy="2648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869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319</TotalTime>
  <Words>890</Words>
  <Application>Microsoft Office PowerPoint</Application>
  <PresentationFormat>Экран (4:3)</PresentationFormat>
  <Paragraphs>59</Paragraphs>
  <Slides>19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19</vt:i4>
      </vt:variant>
    </vt:vector>
  </HeadingPairs>
  <TitlesOfParts>
    <vt:vector size="27" baseType="lpstr">
      <vt:lpstr>Arial</vt:lpstr>
      <vt:lpstr>Book Antiqua</vt:lpstr>
      <vt:lpstr>Lucida Sans</vt:lpstr>
      <vt:lpstr>Times New Roman</vt:lpstr>
      <vt:lpstr>Wingdings</vt:lpstr>
      <vt:lpstr>Wingdings 2</vt:lpstr>
      <vt:lpstr>Wingdings 3</vt:lpstr>
      <vt:lpstr>Апекс</vt:lpstr>
      <vt:lpstr>Computer architecture</vt:lpstr>
      <vt:lpstr>Types of Computer</vt:lpstr>
      <vt:lpstr>Variety of PC</vt:lpstr>
      <vt:lpstr>Motherboard</vt:lpstr>
      <vt:lpstr>Processor </vt:lpstr>
      <vt:lpstr>Two main types of memory</vt:lpstr>
      <vt:lpstr>Expansion cards</vt:lpstr>
      <vt:lpstr>Power supply</vt:lpstr>
      <vt:lpstr>Input devices</vt:lpstr>
      <vt:lpstr>Output devices</vt:lpstr>
      <vt:lpstr>Презентация PowerPoint</vt:lpstr>
      <vt:lpstr>Презентация PowerPoint</vt:lpstr>
      <vt:lpstr>Storage devices</vt:lpstr>
      <vt:lpstr>Презентация PowerPoint</vt:lpstr>
      <vt:lpstr>Structure of the hard disk</vt:lpstr>
      <vt:lpstr>System bus</vt:lpstr>
      <vt:lpstr>Cache</vt:lpstr>
      <vt:lpstr>Speed and capacity</vt:lpstr>
      <vt:lpstr>THE END</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Стокер</dc:creator>
  <cp:lastModifiedBy>Serhiy</cp:lastModifiedBy>
  <cp:revision>23</cp:revision>
  <dcterms:created xsi:type="dcterms:W3CDTF">2013-11-13T13:09:05Z</dcterms:created>
  <dcterms:modified xsi:type="dcterms:W3CDTF">2014-06-03T22:10:08Z</dcterms:modified>
</cp:coreProperties>
</file>