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8" r:id="rId4"/>
    <p:sldId id="263" r:id="rId5"/>
    <p:sldId id="262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3041-AE05-42EF-BEF2-99B0E3FBA02C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E35A-F0C3-469F-AD94-699B4B7D1FE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742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3041-AE05-42EF-BEF2-99B0E3FBA02C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E35A-F0C3-469F-AD94-699B4B7D1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32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3041-AE05-42EF-BEF2-99B0E3FBA02C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E35A-F0C3-469F-AD94-699B4B7D1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9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3041-AE05-42EF-BEF2-99B0E3FBA02C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E35A-F0C3-469F-AD94-699B4B7D1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07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3041-AE05-42EF-BEF2-99B0E3FBA02C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E35A-F0C3-469F-AD94-699B4B7D1FE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638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3041-AE05-42EF-BEF2-99B0E3FBA02C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E35A-F0C3-469F-AD94-699B4B7D1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4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3041-AE05-42EF-BEF2-99B0E3FBA02C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E35A-F0C3-469F-AD94-699B4B7D1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1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3041-AE05-42EF-BEF2-99B0E3FBA02C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E35A-F0C3-469F-AD94-699B4B7D1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12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3041-AE05-42EF-BEF2-99B0E3FBA02C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E35A-F0C3-469F-AD94-699B4B7D1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28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5B83041-AE05-42EF-BEF2-99B0E3FBA02C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BDE35A-F0C3-469F-AD94-699B4B7D1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96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3041-AE05-42EF-BEF2-99B0E3FBA02C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E35A-F0C3-469F-AD94-699B4B7D1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6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B83041-AE05-42EF-BEF2-99B0E3FBA02C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FBDE35A-F0C3-469F-AD94-699B4B7D1FE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947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vk.com/doc44841907_422621251" TargetMode="External"/><Relationship Id="rId3" Type="http://schemas.openxmlformats.org/officeDocument/2006/relationships/hyperlink" Target="https://docs.oracle.com/javase/tutorial/java/annotations/" TargetMode="External"/><Relationship Id="rId7" Type="http://schemas.openxmlformats.org/officeDocument/2006/relationships/hyperlink" Target="http://www.quizful.net/post/java-generics-tutorial" TargetMode="External"/><Relationship Id="rId2" Type="http://schemas.openxmlformats.org/officeDocument/2006/relationships/hyperlink" Target="https://github.com/loganstk/DB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javenue.info/post/84" TargetMode="External"/><Relationship Id="rId5" Type="http://schemas.openxmlformats.org/officeDocument/2006/relationships/hyperlink" Target="http://www.quizful.net/post/java-reflection-api" TargetMode="External"/><Relationship Id="rId4" Type="http://schemas.openxmlformats.org/officeDocument/2006/relationships/hyperlink" Target="http://www.quizful.net/post/annotations-in-jav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17880" y="0"/>
            <a:ext cx="10058400" cy="3566160"/>
          </a:xfrm>
        </p:spPr>
        <p:txBody>
          <a:bodyPr/>
          <a:lstStyle/>
          <a:p>
            <a:pPr algn="ctr"/>
            <a:r>
              <a:rPr lang="en-US" dirty="0" smtClean="0"/>
              <a:t>How to ORM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3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WTF is ORM?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5367020" cy="402336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ORM (</a:t>
            </a:r>
            <a:r>
              <a:rPr lang="en-US" sz="2400" dirty="0"/>
              <a:t>Object-relational </a:t>
            </a:r>
            <a:r>
              <a:rPr lang="en-US" sz="2400" dirty="0" smtClean="0"/>
              <a:t>mapping)   </a:t>
            </a:r>
            <a:r>
              <a:rPr lang="en-US" sz="2400" dirty="0"/>
              <a:t>is a programming technique for converting </a:t>
            </a:r>
            <a:r>
              <a:rPr lang="en-US" sz="2400" dirty="0" smtClean="0"/>
              <a:t>data between relational and object-oriented data models. </a:t>
            </a:r>
          </a:p>
          <a:p>
            <a:r>
              <a:rPr lang="en-US" sz="2400" dirty="0" smtClean="0"/>
              <a:t>This creates a </a:t>
            </a:r>
            <a:r>
              <a:rPr lang="en-US" sz="2400" dirty="0"/>
              <a:t>"virtual object database" that can be used from within the programming language.</a:t>
            </a:r>
          </a:p>
        </p:txBody>
      </p:sp>
      <p:pic>
        <p:nvPicPr>
          <p:cNvPr id="1026" name="Picture 2" descr="http://aveweb.ru/up/article/img/copy_fig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075" y="1845734"/>
            <a:ext cx="3033881" cy="3670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662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ORM approaches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Data Access Object design pattern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JPA/Hibernate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Active Record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Generic DAO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29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interface…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…allows us to:</a:t>
            </a:r>
          </a:p>
          <a:p>
            <a:r>
              <a:rPr lang="en-US" dirty="0" smtClean="0"/>
              <a:t>CREATE - Create </a:t>
            </a:r>
            <a:r>
              <a:rPr lang="en-US" dirty="0"/>
              <a:t>or </a:t>
            </a:r>
            <a:r>
              <a:rPr lang="en-US" dirty="0" smtClean="0"/>
              <a:t>add </a:t>
            </a:r>
            <a:r>
              <a:rPr lang="en-US" dirty="0"/>
              <a:t>new </a:t>
            </a:r>
            <a:r>
              <a:rPr lang="en-US" dirty="0" smtClean="0"/>
              <a:t>records.</a:t>
            </a:r>
          </a:p>
          <a:p>
            <a:r>
              <a:rPr lang="en-US" dirty="0" smtClean="0"/>
              <a:t>RETRIEVE -  </a:t>
            </a:r>
            <a:r>
              <a:rPr lang="en-US" dirty="0"/>
              <a:t>Read, retrieve, search, or view existing </a:t>
            </a:r>
            <a:r>
              <a:rPr lang="en-US" dirty="0" smtClean="0"/>
              <a:t>records.</a:t>
            </a:r>
          </a:p>
          <a:p>
            <a:r>
              <a:rPr lang="en-US" dirty="0" smtClean="0"/>
              <a:t>UPDATE - </a:t>
            </a:r>
            <a:r>
              <a:rPr lang="en-US" dirty="0"/>
              <a:t>Update or edit existing </a:t>
            </a:r>
            <a:r>
              <a:rPr lang="en-US" dirty="0" smtClean="0"/>
              <a:t>records.</a:t>
            </a:r>
          </a:p>
          <a:p>
            <a:r>
              <a:rPr lang="en-US" dirty="0" smtClean="0"/>
              <a:t>DELETE - </a:t>
            </a:r>
            <a:r>
              <a:rPr lang="en-US" dirty="0"/>
              <a:t>Delete/deactivate existing </a:t>
            </a:r>
            <a:r>
              <a:rPr lang="en-US" dirty="0" smtClean="0"/>
              <a:t>records.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792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programming &lt;T&gt;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366434"/>
            <a:ext cx="7335520" cy="2154766"/>
          </a:xfrm>
        </p:spPr>
        <p:txBody>
          <a:bodyPr/>
          <a:lstStyle/>
          <a:p>
            <a:r>
              <a:rPr lang="en-US" dirty="0" smtClean="0"/>
              <a:t>Allows a </a:t>
            </a:r>
            <a:r>
              <a:rPr lang="en-US" dirty="0"/>
              <a:t>type or method to operate on objects of various types while providing compile-time type safety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Generic methods defines operations on data types which are not exactly known at compile time.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82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Reflection API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2280" y="1922417"/>
            <a:ext cx="5532120" cy="1430383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400" dirty="0" smtClean="0"/>
              <a:t>Reflection</a:t>
            </a:r>
            <a:r>
              <a:rPr lang="en-US" sz="2400" dirty="0"/>
              <a:t> is the ability of a computer program to examine </a:t>
            </a:r>
            <a:r>
              <a:rPr lang="en-US" sz="2400" dirty="0" smtClean="0"/>
              <a:t>and </a:t>
            </a:r>
            <a:r>
              <a:rPr lang="en-US" sz="2400" dirty="0"/>
              <a:t>modify its own structure and behavior </a:t>
            </a:r>
            <a:r>
              <a:rPr lang="en-US" sz="2400" dirty="0" smtClean="0"/>
              <a:t>at</a:t>
            </a:r>
            <a:r>
              <a:rPr lang="en-US" sz="2400" dirty="0"/>
              <a:t> runtime.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580" y="3537857"/>
            <a:ext cx="5303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Reflection is powerful, but should not be used indiscriminately. If it is possible to perform an operation without using reflection, then it is preferable to avoid using it.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23000" y="2614136"/>
            <a:ext cx="54864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Reflection drawbacks:</a:t>
            </a:r>
          </a:p>
          <a:p>
            <a:pPr algn="ctr"/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Performance Drops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Security Restrictions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67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57580" y="1871134"/>
            <a:ext cx="4820920" cy="4023360"/>
          </a:xfrm>
        </p:spPr>
        <p:txBody>
          <a:bodyPr>
            <a:normAutofit/>
          </a:bodyPr>
          <a:lstStyle/>
          <a:p>
            <a:pPr marL="201168" lvl="1" indent="0" algn="just">
              <a:buNone/>
            </a:pPr>
            <a:r>
              <a:rPr lang="en-US" sz="2000" b="1" i="1" dirty="0" smtClean="0">
                <a:solidFill>
                  <a:schemeClr val="tx1"/>
                </a:solidFill>
              </a:rPr>
              <a:t>Annotations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is </a:t>
            </a:r>
            <a:r>
              <a:rPr lang="en-US" sz="2000" dirty="0">
                <a:solidFill>
                  <a:schemeClr val="tx1"/>
                </a:solidFill>
              </a:rPr>
              <a:t>a form of metadata, provide data about a program that is not part of the program itself. Annotations have no direct effect on the operation of the code they annotate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marL="201168" lvl="1" indent="0" algn="just">
              <a:buNone/>
            </a:pP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6324600" y="2095500"/>
            <a:ext cx="51181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Information for the compiler</a:t>
            </a:r>
            <a:r>
              <a:rPr lang="en-US" dirty="0"/>
              <a:t> — Annotations can be used by the compiler to detect errors or suppress warnings.</a:t>
            </a:r>
          </a:p>
          <a:p>
            <a:endParaRPr lang="en-US" b="1" dirty="0" smtClean="0"/>
          </a:p>
          <a:p>
            <a:r>
              <a:rPr lang="en-US" b="1" dirty="0" smtClean="0"/>
              <a:t>Compile-time </a:t>
            </a:r>
            <a:r>
              <a:rPr lang="en-US" b="1" dirty="0"/>
              <a:t>and deployment-time processing</a:t>
            </a:r>
            <a:r>
              <a:rPr lang="en-US" dirty="0"/>
              <a:t> — Software tools can process annotation information to generate code, XML files, and so forth.</a:t>
            </a:r>
          </a:p>
          <a:p>
            <a:endParaRPr lang="en-US" b="1" dirty="0" smtClean="0"/>
          </a:p>
          <a:p>
            <a:r>
              <a:rPr lang="en-US" b="1" dirty="0" smtClean="0"/>
              <a:t>Runtime </a:t>
            </a:r>
            <a:r>
              <a:rPr lang="en-US" b="1" dirty="0"/>
              <a:t>processing</a:t>
            </a:r>
            <a:r>
              <a:rPr lang="en-US" dirty="0"/>
              <a:t> — Some annotations are available to be examined at runtime.</a:t>
            </a:r>
          </a:p>
          <a:p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80" y="3498850"/>
            <a:ext cx="5024120" cy="241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38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Example source code: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github.com/loganstk/DBO</a:t>
            </a:r>
            <a:endParaRPr lang="en-US" dirty="0" smtClean="0"/>
          </a:p>
          <a:p>
            <a:pPr algn="ctr"/>
            <a:r>
              <a:rPr lang="en-US" dirty="0" smtClean="0"/>
              <a:t>Annotations tutorial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https://docs.oracle.com/javase/tutorial/java/annotations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,</a:t>
            </a:r>
          </a:p>
          <a:p>
            <a:pPr algn="ctr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www.quizful.net/post/annotations-in-java</a:t>
            </a:r>
            <a:endParaRPr lang="en-US" dirty="0" smtClean="0"/>
          </a:p>
          <a:p>
            <a:pPr algn="ctr"/>
            <a:r>
              <a:rPr lang="en-US" dirty="0" smtClean="0"/>
              <a:t>Reflection </a:t>
            </a:r>
            <a:r>
              <a:rPr lang="en-US" dirty="0"/>
              <a:t>tutorial: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www.quizful.net/post/java-reflection-api</a:t>
            </a:r>
            <a:r>
              <a:rPr lang="en-US" dirty="0" smtClean="0"/>
              <a:t>,</a:t>
            </a:r>
          </a:p>
          <a:p>
            <a:pPr algn="ctr"/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www.javenue.info/post/84</a:t>
            </a:r>
            <a:endParaRPr lang="en-US" dirty="0" smtClean="0"/>
          </a:p>
          <a:p>
            <a:pPr algn="ctr"/>
            <a:r>
              <a:rPr lang="en-US" dirty="0"/>
              <a:t>Generics tutorial: </a:t>
            </a:r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www.quizful.net/post/java-generics-tutorial</a:t>
            </a:r>
            <a:endParaRPr lang="en-US" dirty="0" smtClean="0">
              <a:hlinkClick r:id="rId8"/>
            </a:endParaRPr>
          </a:p>
          <a:p>
            <a:pPr algn="ctr"/>
            <a:r>
              <a:rPr lang="en-US" dirty="0" smtClean="0">
                <a:hlinkClick r:id="rId8"/>
              </a:rPr>
              <a:t>Bruce </a:t>
            </a:r>
            <a:r>
              <a:rPr lang="en-US" dirty="0" err="1" smtClean="0">
                <a:hlinkClick r:id="rId8"/>
              </a:rPr>
              <a:t>Eckel</a:t>
            </a:r>
            <a:r>
              <a:rPr lang="en-US" dirty="0" smtClean="0">
                <a:hlinkClick r:id="rId8"/>
              </a:rPr>
              <a:t> – Thinking in Java 4</a:t>
            </a:r>
            <a:r>
              <a:rPr lang="en-US" baseline="30000" dirty="0" smtClean="0">
                <a:hlinkClick r:id="rId8"/>
              </a:rPr>
              <a:t>th</a:t>
            </a:r>
            <a:r>
              <a:rPr lang="en-US" dirty="0" smtClean="0">
                <a:hlinkClick r:id="rId8"/>
              </a:rPr>
              <a:t> Edition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algn="ctr"/>
            <a:endParaRPr lang="en-US" dirty="0" smtClean="0"/>
          </a:p>
          <a:p>
            <a:pPr lvl="1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6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88</TotalTime>
  <Words>234</Words>
  <Application>Microsoft Office PowerPoint</Application>
  <PresentationFormat>Широкоэкранный</PresentationFormat>
  <Paragraphs>43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Ретро</vt:lpstr>
      <vt:lpstr>How to ORM</vt:lpstr>
      <vt:lpstr>WTF is ORM?</vt:lpstr>
      <vt:lpstr>Existing ORM approaches</vt:lpstr>
      <vt:lpstr>CRUD interface…</vt:lpstr>
      <vt:lpstr>Generic programming &lt;T&gt;</vt:lpstr>
      <vt:lpstr>Java Reflection API</vt:lpstr>
      <vt:lpstr>Annotations</vt:lpstr>
      <vt:lpstr>Resources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ORM</dc:title>
  <dc:creator>Andrew Ryan</dc:creator>
  <cp:lastModifiedBy>Andrew Ryan</cp:lastModifiedBy>
  <cp:revision>12</cp:revision>
  <dcterms:created xsi:type="dcterms:W3CDTF">2015-12-04T00:28:01Z</dcterms:created>
  <dcterms:modified xsi:type="dcterms:W3CDTF">2015-12-04T02:25:20Z</dcterms:modified>
</cp:coreProperties>
</file>