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17" r:id="rId2"/>
  </p:sldMasterIdLst>
  <p:notesMasterIdLst>
    <p:notesMasterId r:id="rId90"/>
  </p:notesMasterIdLst>
  <p:handoutMasterIdLst>
    <p:handoutMasterId r:id="rId91"/>
  </p:handoutMasterIdLst>
  <p:sldIdLst>
    <p:sldId id="258" r:id="rId3"/>
    <p:sldId id="259" r:id="rId4"/>
    <p:sldId id="260" r:id="rId5"/>
    <p:sldId id="261" r:id="rId6"/>
    <p:sldId id="394" r:id="rId7"/>
    <p:sldId id="395" r:id="rId8"/>
    <p:sldId id="396" r:id="rId9"/>
    <p:sldId id="323" r:id="rId10"/>
    <p:sldId id="331" r:id="rId11"/>
    <p:sldId id="350" r:id="rId12"/>
    <p:sldId id="273" r:id="rId13"/>
    <p:sldId id="313" r:id="rId14"/>
    <p:sldId id="314" r:id="rId15"/>
    <p:sldId id="351" r:id="rId16"/>
    <p:sldId id="330" r:id="rId17"/>
    <p:sldId id="335" r:id="rId18"/>
    <p:sldId id="352" r:id="rId19"/>
    <p:sldId id="390" r:id="rId20"/>
    <p:sldId id="391" r:id="rId21"/>
    <p:sldId id="392" r:id="rId22"/>
    <p:sldId id="316" r:id="rId23"/>
    <p:sldId id="315" r:id="rId24"/>
    <p:sldId id="318" r:id="rId25"/>
    <p:sldId id="319" r:id="rId26"/>
    <p:sldId id="317" r:id="rId27"/>
    <p:sldId id="320" r:id="rId28"/>
    <p:sldId id="332" r:id="rId29"/>
    <p:sldId id="349" r:id="rId30"/>
    <p:sldId id="337" r:id="rId31"/>
    <p:sldId id="360" r:id="rId32"/>
    <p:sldId id="339" r:id="rId33"/>
    <p:sldId id="338" r:id="rId34"/>
    <p:sldId id="340" r:id="rId35"/>
    <p:sldId id="361" r:id="rId36"/>
    <p:sldId id="362" r:id="rId37"/>
    <p:sldId id="356" r:id="rId38"/>
    <p:sldId id="333" r:id="rId39"/>
    <p:sldId id="342" r:id="rId40"/>
    <p:sldId id="346" r:id="rId41"/>
    <p:sldId id="353" r:id="rId42"/>
    <p:sldId id="347" r:id="rId43"/>
    <p:sldId id="348" r:id="rId44"/>
    <p:sldId id="354" r:id="rId45"/>
    <p:sldId id="355" r:id="rId46"/>
    <p:sldId id="359" r:id="rId47"/>
    <p:sldId id="363" r:id="rId48"/>
    <p:sldId id="364" r:id="rId49"/>
    <p:sldId id="365" r:id="rId50"/>
    <p:sldId id="366" r:id="rId51"/>
    <p:sldId id="375" r:id="rId52"/>
    <p:sldId id="368" r:id="rId53"/>
    <p:sldId id="370" r:id="rId54"/>
    <p:sldId id="369" r:id="rId55"/>
    <p:sldId id="371" r:id="rId56"/>
    <p:sldId id="372" r:id="rId57"/>
    <p:sldId id="373" r:id="rId58"/>
    <p:sldId id="374" r:id="rId59"/>
    <p:sldId id="383" r:id="rId60"/>
    <p:sldId id="397" r:id="rId61"/>
    <p:sldId id="385" r:id="rId62"/>
    <p:sldId id="386" r:id="rId63"/>
    <p:sldId id="387" r:id="rId64"/>
    <p:sldId id="388" r:id="rId65"/>
    <p:sldId id="389" r:id="rId66"/>
    <p:sldId id="324" r:id="rId67"/>
    <p:sldId id="325" r:id="rId68"/>
    <p:sldId id="326" r:id="rId69"/>
    <p:sldId id="327" r:id="rId70"/>
    <p:sldId id="377" r:id="rId71"/>
    <p:sldId id="378" r:id="rId72"/>
    <p:sldId id="379" r:id="rId73"/>
    <p:sldId id="281" r:id="rId74"/>
    <p:sldId id="336" r:id="rId75"/>
    <p:sldId id="282" r:id="rId76"/>
    <p:sldId id="291" r:id="rId77"/>
    <p:sldId id="380" r:id="rId78"/>
    <p:sldId id="381" r:id="rId79"/>
    <p:sldId id="382" r:id="rId80"/>
    <p:sldId id="293" r:id="rId81"/>
    <p:sldId id="295" r:id="rId82"/>
    <p:sldId id="296" r:id="rId83"/>
    <p:sldId id="297" r:id="rId84"/>
    <p:sldId id="298" r:id="rId85"/>
    <p:sldId id="299" r:id="rId86"/>
    <p:sldId id="300" r:id="rId87"/>
    <p:sldId id="310" r:id="rId88"/>
    <p:sldId id="393" r:id="rId8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CC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22" autoAdjust="0"/>
    <p:restoredTop sz="91519" autoAdjust="0"/>
  </p:normalViewPr>
  <p:slideViewPr>
    <p:cSldViewPr>
      <p:cViewPr varScale="1">
        <p:scale>
          <a:sx n="84" d="100"/>
          <a:sy n="84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4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630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630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630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0963B7-4D06-4357-B01D-6EF73312AB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5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C3DBE4A-88A9-4BB4-95D0-C8BBFFE33A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90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239593C-3EC1-4889-ACF8-E088351AE4EA}" type="slidenum">
              <a:rPr lang="ru-RU" sz="1200" smtClean="0"/>
              <a:pPr eaLnBrk="1" hangingPunct="1"/>
              <a:t>2</a:t>
            </a:fld>
            <a:endParaRPr lang="ru-RU" sz="12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4038"/>
            <a:ext cx="5027613" cy="40640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9B8DD8C-2ECC-488F-8C1D-70D41E9E3F2A}" type="slidenum">
              <a:rPr lang="ru-RU" sz="1200" smtClean="0"/>
              <a:pPr eaLnBrk="1" hangingPunct="1"/>
              <a:t>3</a:t>
            </a:fld>
            <a:endParaRPr lang="ru-RU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4038"/>
            <a:ext cx="5027613" cy="40640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EDAA03-0C4B-47CA-999C-E8F6D2DAE895}" type="slidenum">
              <a:rPr lang="ru-RU" sz="1200" smtClean="0"/>
              <a:pPr eaLnBrk="1" hangingPunct="1"/>
              <a:t>4</a:t>
            </a:fld>
            <a:endParaRPr lang="ru-RU" sz="12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4038"/>
            <a:ext cx="5027613" cy="40640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ITU</a:t>
            </a:r>
            <a:r>
              <a:rPr lang="en-US" dirty="0" smtClean="0"/>
              <a:t> - T (International Telecommunication Union, Telecommunication sector) - </a:t>
            </a:r>
            <a:r>
              <a:rPr lang="uk-UA" dirty="0" err="1" smtClean="0"/>
              <a:t>Международный</a:t>
            </a:r>
            <a:r>
              <a:rPr lang="uk-UA" dirty="0" smtClean="0"/>
              <a:t> Союз </a:t>
            </a:r>
            <a:r>
              <a:rPr lang="uk-UA" dirty="0" err="1" smtClean="0"/>
              <a:t>Электросвязи</a:t>
            </a:r>
            <a:r>
              <a:rPr lang="uk-UA" dirty="0" smtClean="0"/>
              <a:t>.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DBE4A-88A9-4BB4-95D0-C8BBFFE33AB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887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B5B259A-95D2-49CD-B9BE-9D2A31389AAC}" type="slidenum">
              <a:rPr lang="ru-RU" sz="1200" smtClean="0"/>
              <a:pPr eaLnBrk="1" hangingPunct="1"/>
              <a:t>67</a:t>
            </a:fld>
            <a:endParaRPr lang="ru-RU" sz="1200" smtClean="0"/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3886200" y="8682038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65" tIns="0" rIns="18965" bIns="0" anchor="b"/>
          <a:lstStyle/>
          <a:p>
            <a:pPr algn="r" defTabSz="933450" eaLnBrk="0" hangingPunct="0"/>
            <a:r>
              <a:rPr lang="en-US" altLang="zh-TW" sz="1000" i="1">
                <a:latin typeface="Times New Roman" pitchFamily="18" charset="0"/>
              </a:rPr>
              <a:t>4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0" y="8682038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024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1038"/>
            <a:ext cx="4556125" cy="3417887"/>
          </a:xfrm>
          <a:ln w="12700" cap="flat">
            <a:solidFill>
              <a:schemeClr val="tx1"/>
            </a:solidFill>
          </a:ln>
        </p:spPr>
      </p:sp>
      <p:sp>
        <p:nvSpPr>
          <p:cNvPr id="1024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</p:spPr>
        <p:txBody>
          <a:bodyPr lIns="93242" tIns="48992" rIns="93242" bIns="48992"/>
          <a:lstStyle/>
          <a:p>
            <a:pPr eaLnBrk="1" hangingPunct="1"/>
            <a:endParaRPr lang="uk-U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9EF9F9-0CA2-4DEC-9B1D-79D0A33562BC}" type="slidenum">
              <a:rPr lang="ru-RU" sz="1200" smtClean="0"/>
              <a:pPr eaLnBrk="1" hangingPunct="1"/>
              <a:t>68</a:t>
            </a:fld>
            <a:endParaRPr lang="ru-RU" sz="12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 w="12699" cap="flat"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68" tIns="46035" rIns="92068" bIns="46035"/>
          <a:lstStyle/>
          <a:p>
            <a:pPr eaLnBrk="1" hangingPunct="1"/>
            <a:endParaRPr lang="uk-U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6901496-1ECA-488A-81AE-15DBB4D94296}" type="slidenum">
              <a:rPr lang="ru-RU" sz="1200" smtClean="0"/>
              <a:pPr eaLnBrk="1" hangingPunct="1"/>
              <a:t>69</a:t>
            </a:fld>
            <a:endParaRPr lang="ru-RU" sz="12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 w="12699" cap="flat"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68" tIns="46035" rIns="92068" bIns="46035"/>
          <a:lstStyle/>
          <a:p>
            <a:pPr eaLnBrk="1" hangingPunct="1"/>
            <a:endParaRPr lang="uk-U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3EAD48-13FA-4954-91D4-06EF75EF320D}" type="slidenum">
              <a:rPr lang="ru-RU" sz="1200" smtClean="0"/>
              <a:pPr eaLnBrk="1" hangingPunct="1"/>
              <a:t>70</a:t>
            </a:fld>
            <a:endParaRPr lang="ru-RU" sz="12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 w="12699" cap="flat"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68" tIns="46035" rIns="92068" bIns="46035"/>
          <a:lstStyle/>
          <a:p>
            <a:pPr eaLnBrk="1" hangingPunct="1"/>
            <a:endParaRPr lang="uk-U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9DA7AB1-81D5-4B53-9F27-B82114D21A9D}" type="slidenum">
              <a:rPr lang="ru-RU" sz="1200" smtClean="0"/>
              <a:pPr eaLnBrk="1" hangingPunct="1"/>
              <a:t>71</a:t>
            </a:fld>
            <a:endParaRPr lang="ru-RU" sz="120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 w="12699" cap="flat"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68" tIns="46035" rIns="92068" bIns="46035"/>
          <a:lstStyle/>
          <a:p>
            <a:pPr eaLnBrk="1" hangingPunct="1"/>
            <a:endParaRPr lang="uk-U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96014-1D53-421A-A882-0791A31E60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4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EA985-D539-4396-8F6F-EE3B228AD3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95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4A0F-3E5B-4DDF-902C-78C379B98B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24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24D54-142D-47A1-B533-E77DA11539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735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24AE5-DFAF-470F-BC05-AB4F80604B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05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DA07D-BC3A-4DC1-AAA5-FA2A656F89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38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D16F4-838B-4588-B2E6-5A8193DD27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18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D0E5B-C5FA-4B49-977F-9FE5BA85F4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168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AED6C-A547-4AE9-9D25-5A3BA22B3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535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19994-4A62-4EAC-A802-96DC64709C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32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E906-8488-44A7-A10E-17DA45B4FF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50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6C4CD-BB5D-44C7-A419-940A0AF289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685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E0F07-16DD-494E-A489-78C83CA0B9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8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72753-2B7B-43BE-B0B3-5DB9A266BC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64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B5DDB-E117-4425-81E7-F0BADB6C3D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974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15408-F35A-4812-9770-023ED6D306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027839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uk-UA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C8871-EAFC-4961-8417-3429C6AAC5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53149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1F86D-7696-47F7-A6A8-A92E9EE5B5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58468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5846-696D-43DB-A789-20A89C15E8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2079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AAB7-E784-4DD4-B7B3-6D748C641F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74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74909-5350-4BB6-B085-4703056AAE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56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CD9B2-D12D-41DC-A344-CE8DE09037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0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6CD68-E69F-4B2C-B554-6CFE50D876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58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0037B-F01B-484C-BDBA-8D7366280C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66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C0392-67C5-4D0C-B727-70ADF0B0D7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45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6A359-9F0F-410F-94BF-4F7AB44AE9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72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916113"/>
            <a:ext cx="6911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6A5283B-EC3A-4E3E-8B2B-23F5BBDE3F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030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019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0485F8-FAF4-4AFF-BCB5-223E963C60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3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3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3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.jpeg"/><Relationship Id="rId11" Type="http://schemas.openxmlformats.org/officeDocument/2006/relationships/image" Target="../media/image22.wmf"/><Relationship Id="rId5" Type="http://schemas.openxmlformats.org/officeDocument/2006/relationships/image" Target="../media/image19.jpeg"/><Relationship Id="rId10" Type="http://schemas.openxmlformats.org/officeDocument/2006/relationships/image" Target="../media/image21.wmf"/><Relationship Id="rId4" Type="http://schemas.openxmlformats.org/officeDocument/2006/relationships/image" Target="../media/image18.jpeg"/><Relationship Id="rId9" Type="http://schemas.openxmlformats.org/officeDocument/2006/relationships/oleObject" Target="../embeddings/oleObject28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jpeg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4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jpeg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28.jpeg"/><Relationship Id="rId4" Type="http://schemas.openxmlformats.org/officeDocument/2006/relationships/image" Target="../media/image38.png"/><Relationship Id="rId9" Type="http://schemas.openxmlformats.org/officeDocument/2006/relationships/image" Target="../media/image27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ketizer.com/" TargetMode="External"/><Relationship Id="rId2" Type="http://schemas.openxmlformats.org/officeDocument/2006/relationships/hyperlink" Target="http://www.itu.int/ITU-T/publications/recs.html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openh323.org/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528" y="1268760"/>
            <a:ext cx="828116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ru-RU" altLang="zh-TW" sz="3600" b="1" dirty="0" smtClean="0">
                <a:solidFill>
                  <a:srgbClr val="257C91"/>
                </a:solidFill>
              </a:rPr>
              <a:t>Введение в </a:t>
            </a:r>
            <a:r>
              <a:rPr kumimoji="1" lang="en-US" altLang="zh-TW" sz="3600" dirty="0" smtClean="0">
                <a:solidFill>
                  <a:srgbClr val="257C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kumimoji="1" lang="ru-RU" altLang="zh-TW" sz="3600" dirty="0" smtClean="0">
                <a:solidFill>
                  <a:srgbClr val="257C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-телефонию</a:t>
            </a:r>
            <a:endParaRPr lang="uk-UA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ru-RU" altLang="zh-TW" sz="3600" b="1" dirty="0" smtClean="0">
                <a:solidFill>
                  <a:srgbClr val="257C91"/>
                </a:solidFill>
              </a:rPr>
              <a:t>основные </a:t>
            </a:r>
            <a:r>
              <a:rPr kumimoji="1" lang="ru-RU" altLang="zh-TW" sz="3600" b="1" dirty="0" smtClean="0">
                <a:solidFill>
                  <a:srgbClr val="257C91"/>
                </a:solidFill>
              </a:rPr>
              <a:t>понятия, термины</a:t>
            </a:r>
          </a:p>
          <a:p>
            <a:pPr marL="571500" indent="-57150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ru-RU" altLang="zh-TW" sz="3600" b="1" dirty="0" smtClean="0">
                <a:solidFill>
                  <a:srgbClr val="257C91"/>
                </a:solidFill>
              </a:rPr>
              <a:t>Принципы работы</a:t>
            </a:r>
          </a:p>
          <a:p>
            <a:pPr marL="571500" indent="-57150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ru-RU" altLang="zh-TW" sz="3600" b="1" dirty="0" smtClean="0">
                <a:solidFill>
                  <a:srgbClr val="257C91"/>
                </a:solidFill>
              </a:rPr>
              <a:t>Особенности передачи голоса </a:t>
            </a:r>
            <a:endParaRPr kumimoji="1" lang="en-US" altLang="zh-TW" sz="3600" b="1" dirty="0" smtClean="0">
              <a:solidFill>
                <a:srgbClr val="257C91"/>
              </a:solidFill>
            </a:endParaRPr>
          </a:p>
          <a:p>
            <a:pPr marL="571500" indent="-57150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ru-RU" altLang="zh-TW" sz="3600" b="1" dirty="0" smtClean="0">
                <a:solidFill>
                  <a:srgbClr val="257C91"/>
                </a:solidFill>
              </a:rPr>
              <a:t>Протоколы</a:t>
            </a:r>
            <a:endParaRPr kumimoji="1" lang="en-US" altLang="zh-TW" sz="3600" b="1" dirty="0">
              <a:solidFill>
                <a:srgbClr val="257C9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19359" y="404664"/>
            <a:ext cx="597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kumimoji="1" lang="ru-RU" altLang="zh-TW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-телефония</a:t>
            </a:r>
            <a:endParaRPr lang="uk-UA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27584" y="404813"/>
            <a:ext cx="7813179" cy="561975"/>
          </a:xfrm>
        </p:spPr>
        <p:txBody>
          <a:bodyPr/>
          <a:lstStyle/>
          <a:p>
            <a:pPr eaLnBrk="1" hangingPunct="1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Физические</a:t>
            </a: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интерфейсы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b="1" dirty="0" err="1" smtClean="0"/>
              <a:t>E&amp;M</a:t>
            </a:r>
            <a:r>
              <a:rPr lang="ru-RU" sz="2400" b="1" dirty="0" smtClean="0"/>
              <a:t> - </a:t>
            </a:r>
            <a:r>
              <a:rPr lang="ru-RU" sz="2400" dirty="0"/>
              <a:t>для соединения локальных АТС через </a:t>
            </a:r>
            <a:r>
              <a:rPr lang="ru-RU" sz="2400" dirty="0" err="1"/>
              <a:t>ТФОП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endParaRPr lang="ru-RU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dirty="0" smtClean="0"/>
              <a:t>	</a:t>
            </a:r>
            <a:r>
              <a:rPr lang="ru-RU" sz="2000" dirty="0" smtClean="0"/>
              <a:t> </a:t>
            </a:r>
            <a:r>
              <a:rPr lang="ru-RU" sz="2000" dirty="0" smtClean="0"/>
              <a:t>Использует интерфейс с восьмью проводами, из которых для передачи контрольных и информационных сигналов могут быть задействованы четыре провода, а оставшиеся одна или две пары используются для голоса. В зависимости от количества пар для голоса и методов передачи сигнализации различают </a:t>
            </a:r>
            <a:r>
              <a:rPr lang="ru-RU" sz="2000" dirty="0" err="1" smtClean="0"/>
              <a:t>E&amp;M</a:t>
            </a:r>
            <a:r>
              <a:rPr lang="ru-RU" sz="2000" dirty="0" smtClean="0"/>
              <a:t> типов I, </a:t>
            </a:r>
            <a:r>
              <a:rPr lang="ru-RU" sz="2000" dirty="0" err="1" smtClean="0"/>
              <a:t>II</a:t>
            </a:r>
            <a:r>
              <a:rPr lang="ru-RU" sz="2000" dirty="0" smtClean="0"/>
              <a:t>, </a:t>
            </a:r>
            <a:r>
              <a:rPr lang="ru-RU" sz="2000" dirty="0" err="1" smtClean="0"/>
              <a:t>III</a:t>
            </a:r>
            <a:r>
              <a:rPr lang="ru-RU" sz="2000" dirty="0" smtClean="0"/>
              <a:t>, V. </a:t>
            </a:r>
            <a:endParaRPr lang="ru-RU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b="1" dirty="0" err="1" smtClean="0"/>
              <a:t>E1</a:t>
            </a:r>
            <a:r>
              <a:rPr lang="ru-RU" sz="2400" b="1" dirty="0" smtClean="0"/>
              <a:t> - </a:t>
            </a:r>
            <a:r>
              <a:rPr lang="ru-RU" sz="2400" b="1" dirty="0" smtClean="0"/>
              <a:t>	</a:t>
            </a:r>
            <a:r>
              <a:rPr lang="ru-RU" sz="2400" dirty="0" smtClean="0"/>
              <a:t>Европейский стандарт для </a:t>
            </a:r>
            <a:r>
              <a:rPr lang="ru-RU" sz="2400" b="1" dirty="0" smtClean="0"/>
              <a:t>цифровых линий связи</a:t>
            </a:r>
            <a:r>
              <a:rPr lang="ru-RU" sz="2400" dirty="0" smtClean="0"/>
              <a:t>, состоящих из 30 каналов по 64 Кбит/c </a:t>
            </a:r>
            <a:r>
              <a:rPr lang="ru-RU" sz="2400" dirty="0" smtClean="0"/>
              <a:t>каждый.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dirty="0" smtClean="0"/>
              <a:t>используются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dirty="0" smtClean="0"/>
              <a:t>в </a:t>
            </a:r>
            <a:r>
              <a:rPr lang="ru-RU" sz="2000" dirty="0" smtClean="0"/>
              <a:t>телефонии в качестве голосовых </a:t>
            </a:r>
            <a:r>
              <a:rPr lang="ru-RU" sz="2000" dirty="0" smtClean="0"/>
              <a:t>каналов;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dirty="0" smtClean="0"/>
              <a:t>отдельный </a:t>
            </a:r>
            <a:r>
              <a:rPr lang="ru-RU" sz="2000" dirty="0" smtClean="0"/>
              <a:t>канал для синхронизации и отдельный канал для передачи управляющих сигналов. </a:t>
            </a:r>
            <a:r>
              <a:rPr lang="ru-RU" sz="2000" dirty="0" err="1" smtClean="0"/>
              <a:t>E1</a:t>
            </a:r>
            <a:r>
              <a:rPr lang="ru-RU" sz="2000" dirty="0" smtClean="0"/>
              <a:t> стандартизован </a:t>
            </a:r>
            <a:r>
              <a:rPr lang="ru-RU" sz="2000" dirty="0" err="1" smtClean="0"/>
              <a:t>ITU</a:t>
            </a:r>
            <a:r>
              <a:rPr lang="ru-RU" sz="2000" dirty="0" smtClean="0"/>
              <a:t>-T.</a:t>
            </a:r>
            <a:r>
              <a:rPr lang="ru-RU" sz="18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ru-RU" sz="1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00113" y="2852738"/>
            <a:ext cx="79930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sz="4400" b="1">
                <a:solidFill>
                  <a:srgbClr val="257C91"/>
                </a:solidFill>
                <a:latin typeface="Tahoma" pitchFamily="34" charset="0"/>
              </a:rPr>
              <a:t>Стандарты </a:t>
            </a:r>
            <a:r>
              <a:rPr kumimoji="1" lang="en-US" altLang="zh-TW" sz="4400" b="1">
                <a:solidFill>
                  <a:srgbClr val="257C91"/>
                </a:solidFill>
                <a:latin typeface="Tahoma" pitchFamily="34" charset="0"/>
              </a:rPr>
              <a:t>IP-</a:t>
            </a:r>
            <a:r>
              <a:rPr kumimoji="1" lang="ru-RU" altLang="zh-TW" sz="4400" b="1">
                <a:solidFill>
                  <a:srgbClr val="257C91"/>
                </a:solidFill>
                <a:latin typeface="Tahoma" pitchFamily="34" charset="0"/>
              </a:rPr>
              <a:t>телефонии</a:t>
            </a:r>
            <a:endParaRPr kumimoji="1" lang="en-US" altLang="zh-TW" sz="4400" b="1">
              <a:solidFill>
                <a:srgbClr val="257C9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18179" y="188640"/>
            <a:ext cx="8136904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Уровни </a:t>
            </a:r>
            <a:r>
              <a:rPr kumimoji="1" lang="ru-RU" altLang="zh-TW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архитектуры</a:t>
            </a:r>
            <a:r>
              <a:rPr kumimoji="1" lang="en-US" altLang="zh-TW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VoIP</a:t>
            </a:r>
            <a:r>
              <a:rPr kumimoji="1" lang="ru-RU" altLang="zh-TW" sz="4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1" lang="en-US" altLang="zh-TW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04325" y="5517232"/>
            <a:ext cx="8964612" cy="112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ru-RU" dirty="0" smtClean="0"/>
              <a:t>Нижний </a:t>
            </a:r>
            <a:r>
              <a:rPr lang="ru-RU" dirty="0"/>
              <a:t>– это базовая сеть с маршрутизацией пакетов, представляет собой  комбинацию протоколов – </a:t>
            </a:r>
            <a:r>
              <a:rPr lang="en-US" dirty="0" err="1"/>
              <a:t>RTP</a:t>
            </a:r>
            <a:r>
              <a:rPr lang="en-US" dirty="0"/>
              <a:t>/</a:t>
            </a:r>
            <a:r>
              <a:rPr lang="en-US" dirty="0" err="1"/>
              <a:t>UDP</a:t>
            </a:r>
            <a:r>
              <a:rPr lang="en-US" dirty="0"/>
              <a:t>/IP</a:t>
            </a:r>
            <a:r>
              <a:rPr lang="ru-RU" dirty="0"/>
              <a:t>.</a:t>
            </a:r>
            <a:endParaRPr lang="en-US" dirty="0"/>
          </a:p>
          <a:p>
            <a:pPr algn="ctr" eaLnBrk="1" hangingPunct="1">
              <a:spcBef>
                <a:spcPts val="600"/>
              </a:spcBef>
            </a:pPr>
            <a:r>
              <a:rPr lang="ru-RU" dirty="0"/>
              <a:t>Верхний – это управление обслуживанием вызова</a:t>
            </a:r>
            <a:r>
              <a:rPr lang="ru-RU" sz="2200" dirty="0"/>
              <a:t>. </a:t>
            </a: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875145"/>
              </p:ext>
            </p:extLst>
          </p:nvPr>
        </p:nvGraphicFramePr>
        <p:xfrm>
          <a:off x="179512" y="1001388"/>
          <a:ext cx="8712968" cy="4515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VISIO" r:id="rId3" imgW="5527548" imgH="2346960" progId="Visio.Drawing.6">
                  <p:embed/>
                </p:oleObj>
              </mc:Choice>
              <mc:Fallback>
                <p:oleObj name="VISIO" r:id="rId3" imgW="5527548" imgH="234696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001388"/>
                        <a:ext cx="8712968" cy="4515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50825" y="1844675"/>
            <a:ext cx="8497888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b="1" dirty="0" err="1"/>
              <a:t>RTP</a:t>
            </a:r>
            <a:r>
              <a:rPr lang="ru-RU" sz="2200" dirty="0"/>
              <a:t> (</a:t>
            </a:r>
            <a:r>
              <a:rPr lang="en-US" sz="2200" dirty="0"/>
              <a:t>Real Time Protocol</a:t>
            </a:r>
            <a:r>
              <a:rPr lang="ru-RU" sz="2200" dirty="0"/>
              <a:t>)</a:t>
            </a:r>
            <a:r>
              <a:rPr lang="en-US" sz="2200" dirty="0"/>
              <a:t> – </a:t>
            </a:r>
            <a:r>
              <a:rPr lang="ru-RU" sz="2200" dirty="0"/>
              <a:t>базовый протокол для всех приложений, связанных с </a:t>
            </a:r>
            <a:r>
              <a:rPr lang="ru-RU" sz="2200" b="1" dirty="0"/>
              <a:t>интерактивной передачей мультимедийных данных по </a:t>
            </a:r>
            <a:r>
              <a:rPr lang="en-US" sz="2200" b="1" dirty="0"/>
              <a:t>IP-</a:t>
            </a:r>
            <a:r>
              <a:rPr lang="ru-RU" sz="2200" b="1" dirty="0"/>
              <a:t>сети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eaLnBrk="1" hangingPunct="1">
              <a:spcBef>
                <a:spcPct val="50000"/>
              </a:spcBef>
            </a:pPr>
            <a:r>
              <a:rPr lang="ru-RU" sz="2200" dirty="0" smtClean="0"/>
              <a:t> </a:t>
            </a:r>
            <a:r>
              <a:rPr lang="ru-RU" sz="2200" dirty="0"/>
              <a:t>Главная функция </a:t>
            </a:r>
            <a:r>
              <a:rPr lang="en-US" sz="2200" b="1" dirty="0" err="1"/>
              <a:t>RTP</a:t>
            </a:r>
            <a:r>
              <a:rPr lang="en-US" sz="2200" dirty="0"/>
              <a:t> – </a:t>
            </a:r>
            <a:r>
              <a:rPr lang="ru-RU" sz="2200" b="1" dirty="0"/>
              <a:t>вычисление средней задержки </a:t>
            </a:r>
            <a:r>
              <a:rPr lang="ru-RU" sz="2200" dirty="0"/>
              <a:t>набора принятых пакетов и их </a:t>
            </a:r>
            <a:r>
              <a:rPr lang="ru-RU" sz="2200" b="1" dirty="0"/>
              <a:t>выдача</a:t>
            </a:r>
            <a:r>
              <a:rPr lang="ru-RU" sz="2200" dirty="0"/>
              <a:t> пользовательскому приложению </a:t>
            </a:r>
            <a:r>
              <a:rPr lang="ru-RU" sz="2200" b="1" dirty="0"/>
              <a:t>с постоянной задержкой</a:t>
            </a:r>
            <a:r>
              <a:rPr lang="ru-RU" sz="2200" dirty="0"/>
              <a:t>, равной среднему значению.</a:t>
            </a:r>
            <a:r>
              <a:rPr lang="en-US" sz="2200" dirty="0"/>
              <a:t/>
            </a:r>
            <a:br>
              <a:rPr lang="en-US" sz="2200" dirty="0"/>
            </a:br>
            <a:endParaRPr lang="ru-RU" sz="2200" dirty="0"/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683568" y="643115"/>
            <a:ext cx="7848871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1" lang="en-US" sz="4000" b="1" dirty="0" err="1">
                <a:solidFill>
                  <a:schemeClr val="accent2"/>
                </a:solidFill>
              </a:rPr>
              <a:t>RTP</a:t>
            </a:r>
            <a:r>
              <a:rPr kumimoji="1" lang="en-US" sz="4000" b="1" dirty="0">
                <a:solidFill>
                  <a:schemeClr val="accent2"/>
                </a:solidFill>
              </a:rPr>
              <a:t> (Real Time Protocol) </a:t>
            </a:r>
            <a:endParaRPr kumimoji="1" lang="ru-RU" sz="4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34359" y="1988840"/>
            <a:ext cx="849788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800" dirty="0"/>
              <a:t>Речь и видеоинформация чувствительны </a:t>
            </a:r>
            <a:r>
              <a:rPr lang="ru-RU" sz="2800" b="1" dirty="0"/>
              <a:t>к задержкам</a:t>
            </a:r>
            <a:r>
              <a:rPr lang="ru-RU" sz="2800" dirty="0"/>
              <a:t>, но менее чувствительны к </a:t>
            </a:r>
            <a:r>
              <a:rPr lang="ru-RU" sz="2800" b="1" dirty="0"/>
              <a:t>потерям отдельных пакетов</a:t>
            </a:r>
            <a:r>
              <a:rPr lang="ru-RU" sz="2800" dirty="0"/>
              <a:t>. </a:t>
            </a:r>
            <a:r>
              <a:rPr lang="ru-RU" sz="2800" dirty="0" smtClean="0"/>
              <a:t>Для </a:t>
            </a:r>
            <a:r>
              <a:rPr lang="en-US" sz="2800" dirty="0"/>
              <a:t>IP-</a:t>
            </a:r>
            <a:r>
              <a:rPr lang="ru-RU" sz="2800" dirty="0"/>
              <a:t>телефонии разработан целый ряд протоколов, которые содержат положения, относящиеся к передачи речи по </a:t>
            </a:r>
            <a:r>
              <a:rPr lang="en-US" sz="2800" dirty="0"/>
              <a:t>IP-</a:t>
            </a:r>
            <a:r>
              <a:rPr lang="ru-RU" sz="2800" dirty="0"/>
              <a:t>сетям</a:t>
            </a:r>
            <a:r>
              <a:rPr lang="en-US" sz="2800" dirty="0"/>
              <a:t> </a:t>
            </a:r>
            <a:r>
              <a:rPr lang="ru-RU" sz="2800" dirty="0"/>
              <a:t>и к сигнализации для </a:t>
            </a:r>
            <a:r>
              <a:rPr lang="en-US" sz="2800" dirty="0"/>
              <a:t>IP-</a:t>
            </a:r>
            <a:r>
              <a:rPr lang="ru-RU" sz="2800" dirty="0"/>
              <a:t>телефонии. Наиболее распространенные на сегодня протоколы, это </a:t>
            </a:r>
            <a:r>
              <a:rPr lang="en-US" sz="2800" b="1" dirty="0" err="1"/>
              <a:t>H.323</a:t>
            </a:r>
            <a:r>
              <a:rPr lang="en-US" sz="2800" b="1" dirty="0"/>
              <a:t>, SIP, </a:t>
            </a:r>
            <a:r>
              <a:rPr lang="en-US" sz="2800" b="1" dirty="0" err="1"/>
              <a:t>MGSP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20780" y="620537"/>
            <a:ext cx="8426202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kumimoji="1" lang="ru-RU" sz="4000" b="1" dirty="0" smtClean="0">
                <a:solidFill>
                  <a:schemeClr val="accent2"/>
                </a:solidFill>
              </a:rPr>
              <a:t>Транспортный протокол -- </a:t>
            </a:r>
            <a:r>
              <a:rPr kumimoji="1" lang="en-US" sz="4000" b="1" dirty="0" err="1" smtClean="0">
                <a:solidFill>
                  <a:schemeClr val="accent2"/>
                </a:solidFill>
              </a:rPr>
              <a:t>UDP</a:t>
            </a:r>
            <a:endParaRPr kumimoji="1" lang="ru-RU" sz="4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352928" cy="7921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ru-RU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Протоколы управления </a:t>
            </a:r>
            <a:r>
              <a:rPr kumimoji="1" lang="ru-RU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обслуживания </a:t>
            </a:r>
            <a:r>
              <a:rPr kumimoji="1" lang="ru-RU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вызовов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229600" cy="4813300"/>
          </a:xfrm>
        </p:spPr>
        <p:txBody>
          <a:bodyPr/>
          <a:lstStyle/>
          <a:p>
            <a:pPr eaLnBrk="1" hangingPunct="1"/>
            <a:r>
              <a:rPr lang="en-US" sz="2400" b="1" dirty="0" err="1" smtClean="0"/>
              <a:t>H.323</a:t>
            </a:r>
            <a:r>
              <a:rPr lang="en-US" sz="2400" dirty="0" smtClean="0"/>
              <a:t>  </a:t>
            </a:r>
          </a:p>
          <a:p>
            <a:pPr lvl="1" eaLnBrk="1" hangingPunct="1"/>
            <a:r>
              <a:rPr kumimoji="1" lang="ru-RU" altLang="zh-TW" sz="2000" dirty="0" smtClean="0"/>
              <a:t>Рекомендация </a:t>
            </a:r>
            <a:r>
              <a:rPr kumimoji="1" lang="en-US" altLang="zh-TW" sz="2000" dirty="0" err="1" smtClean="0"/>
              <a:t>H.323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err="1" smtClean="0"/>
              <a:t>ITU</a:t>
            </a:r>
            <a:r>
              <a:rPr kumimoji="1" lang="en-US" altLang="zh-TW" sz="2000" dirty="0" smtClean="0"/>
              <a:t>-T </a:t>
            </a:r>
            <a:r>
              <a:rPr kumimoji="1" lang="ru-RU" altLang="zh-TW" sz="2000" dirty="0" smtClean="0"/>
              <a:t>– стандарт для </a:t>
            </a:r>
            <a:r>
              <a:rPr kumimoji="1" lang="ru-RU" altLang="zh-TW" sz="2000" b="1" dirty="0" smtClean="0"/>
              <a:t>передачи голоса, видео и данных</a:t>
            </a:r>
            <a:r>
              <a:rPr kumimoji="1" lang="ru-RU" altLang="zh-TW" sz="2000" dirty="0" smtClean="0"/>
              <a:t>, описывает взаимодействие </a:t>
            </a:r>
            <a:r>
              <a:rPr kumimoji="1" lang="ru-RU" altLang="zh-TW" sz="2000" dirty="0" err="1" smtClean="0"/>
              <a:t>мультемедийных</a:t>
            </a:r>
            <a:r>
              <a:rPr kumimoji="1" lang="ru-RU" altLang="zh-TW" sz="2000" dirty="0" smtClean="0"/>
              <a:t> приложений в сетях с </a:t>
            </a:r>
            <a:r>
              <a:rPr kumimoji="1" lang="ru-RU" altLang="zh-TW" sz="2000" b="1" dirty="0" smtClean="0"/>
              <a:t>негарантированным качеством обслуживания</a:t>
            </a:r>
            <a:endParaRPr kumimoji="1" lang="en-US" altLang="zh-TW" sz="2000" b="1" dirty="0" smtClean="0"/>
          </a:p>
          <a:p>
            <a:pPr eaLnBrk="1" hangingPunct="1"/>
            <a:r>
              <a:rPr lang="en-US" sz="2400" b="1" dirty="0" err="1" smtClean="0"/>
              <a:t>MGCP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kumimoji="1" lang="en-US" altLang="zh-TW" sz="2400" b="1" dirty="0" smtClean="0">
                <a:solidFill>
                  <a:srgbClr val="000000"/>
                </a:solidFill>
              </a:rPr>
              <a:t>Media Gateway Control Protocol)</a:t>
            </a:r>
            <a:endParaRPr kumimoji="1" lang="ru-RU" altLang="zh-TW" sz="2400" b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kumimoji="1" lang="ru-RU" sz="2000" dirty="0" smtClean="0"/>
              <a:t>Протокол </a:t>
            </a:r>
            <a:r>
              <a:rPr kumimoji="1" lang="ru-RU" sz="2000" b="1" dirty="0" smtClean="0"/>
              <a:t>управления телефонными шлюзами </a:t>
            </a:r>
            <a:r>
              <a:rPr kumimoji="1" lang="ru-RU" sz="2000" dirty="0" smtClean="0"/>
              <a:t>внешними устройствами управления - </a:t>
            </a:r>
            <a:r>
              <a:rPr kumimoji="1" lang="ru-RU" altLang="zh-TW" sz="2000" dirty="0" err="1" smtClean="0"/>
              <a:t>media</a:t>
            </a:r>
            <a:r>
              <a:rPr kumimoji="1" lang="ru-RU" altLang="zh-TW" sz="2000" dirty="0" smtClean="0"/>
              <a:t> </a:t>
            </a:r>
            <a:r>
              <a:rPr kumimoji="1" lang="ru-RU" altLang="zh-TW" sz="2000" dirty="0" err="1" smtClean="0"/>
              <a:t>gateway</a:t>
            </a:r>
            <a:r>
              <a:rPr kumimoji="1" lang="ru-RU" altLang="zh-TW" sz="2000" dirty="0" smtClean="0"/>
              <a:t> </a:t>
            </a:r>
            <a:r>
              <a:rPr kumimoji="1" lang="ru-RU" altLang="zh-TW" sz="2000" dirty="0" err="1" smtClean="0"/>
              <a:t>controllers</a:t>
            </a:r>
            <a:r>
              <a:rPr kumimoji="1" lang="ru-RU" altLang="zh-TW" sz="2000" dirty="0" smtClean="0"/>
              <a:t> или </a:t>
            </a:r>
            <a:r>
              <a:rPr kumimoji="1" lang="ru-RU" altLang="zh-TW" sz="2000" dirty="0" err="1" smtClean="0"/>
              <a:t>call</a:t>
            </a:r>
            <a:r>
              <a:rPr kumimoji="1" lang="ru-RU" altLang="zh-TW" sz="2000" dirty="0" smtClean="0"/>
              <a:t> </a:t>
            </a:r>
            <a:r>
              <a:rPr kumimoji="1" lang="ru-RU" altLang="zh-TW" sz="2000" dirty="0" err="1" smtClean="0"/>
              <a:t>agents</a:t>
            </a:r>
            <a:r>
              <a:rPr lang="ru-RU" altLang="zh-TW" dirty="0" smtClean="0"/>
              <a:t> </a:t>
            </a:r>
            <a:endParaRPr lang="ru-RU" altLang="zh-TW" sz="2000" dirty="0" smtClean="0"/>
          </a:p>
          <a:p>
            <a:pPr eaLnBrk="1" hangingPunct="1"/>
            <a:r>
              <a:rPr lang="en-US" sz="2400" b="1" dirty="0" smtClean="0"/>
              <a:t>SIP</a:t>
            </a:r>
            <a:r>
              <a:rPr lang="ru-RU" sz="2400" b="1" dirty="0" smtClean="0"/>
              <a:t> (</a:t>
            </a:r>
            <a:r>
              <a:rPr lang="ru-RU" sz="2400" b="1" dirty="0" err="1" smtClean="0"/>
              <a:t>Session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Initiation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Protocol</a:t>
            </a:r>
            <a:r>
              <a:rPr lang="ru-RU" sz="2400" b="1" dirty="0" smtClean="0"/>
              <a:t>)</a:t>
            </a:r>
          </a:p>
          <a:p>
            <a:pPr lvl="1" eaLnBrk="1" hangingPunct="1"/>
            <a:r>
              <a:rPr kumimoji="1" lang="ru-RU" sz="2000" b="1" dirty="0" smtClean="0"/>
              <a:t>Протокол инициирования сеансов </a:t>
            </a:r>
            <a:r>
              <a:rPr kumimoji="1" lang="ru-RU" sz="2000" dirty="0" smtClean="0"/>
              <a:t>– протокол прикладного уровня, предназначенный для </a:t>
            </a:r>
            <a:r>
              <a:rPr kumimoji="1" lang="ru-RU" sz="2000" b="1" dirty="0" smtClean="0"/>
              <a:t>организации, модификации и завершения </a:t>
            </a:r>
            <a:r>
              <a:rPr kumimoji="1" lang="ru-RU" sz="2000" b="1" dirty="0" err="1" smtClean="0"/>
              <a:t>мультемедийных</a:t>
            </a:r>
            <a:r>
              <a:rPr kumimoji="1" lang="ru-RU" sz="2000" b="1" dirty="0" smtClean="0"/>
              <a:t> сеансов связи</a:t>
            </a:r>
            <a:endParaRPr kumimoji="1" lang="en-US" sz="2000" b="1" dirty="0" smtClean="0"/>
          </a:p>
          <a:p>
            <a:pPr eaLnBrk="1" hangingPunct="1"/>
            <a:endParaRPr kumimoji="1" lang="ru-RU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0"/>
          <p:cNvSpPr>
            <a:spLocks noGrp="1" noChangeArrowheads="1"/>
          </p:cNvSpPr>
          <p:nvPr>
            <p:ph type="title"/>
          </p:nvPr>
        </p:nvSpPr>
        <p:spPr>
          <a:xfrm>
            <a:off x="3563938" y="549275"/>
            <a:ext cx="4906962" cy="561975"/>
          </a:xfrm>
        </p:spPr>
        <p:txBody>
          <a:bodyPr/>
          <a:lstStyle/>
          <a:p>
            <a:pPr eaLnBrk="1" hangingPunct="1"/>
            <a:r>
              <a:rPr kumimoji="1" lang="ru-RU" sz="2800" b="1" smtClean="0">
                <a:solidFill>
                  <a:schemeClr val="accent2"/>
                </a:solidFill>
              </a:rPr>
              <a:t>Сравнение протоколов</a:t>
            </a:r>
          </a:p>
        </p:txBody>
      </p:sp>
      <p:graphicFrame>
        <p:nvGraphicFramePr>
          <p:cNvPr id="105720" name="Group 248"/>
          <p:cNvGraphicFramePr>
            <a:graphicFrameLocks noGrp="1"/>
          </p:cNvGraphicFramePr>
          <p:nvPr>
            <p:ph type="tbl" idx="1"/>
          </p:nvPr>
        </p:nvGraphicFramePr>
        <p:xfrm>
          <a:off x="395288" y="1557338"/>
          <a:ext cx="8640762" cy="3973514"/>
        </p:xfrm>
        <a:graphic>
          <a:graphicData uri="http://schemas.openxmlformats.org/drawingml/2006/table">
            <a:tbl>
              <a:tblPr/>
              <a:tblGrid>
                <a:gridCol w="2808287"/>
                <a:gridCol w="1944688"/>
                <a:gridCol w="1944687"/>
                <a:gridCol w="19431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SIP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H.323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MGCP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Архитектура</a:t>
                      </a:r>
                      <a:endParaRPr kumimoji="0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клиент-сервер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точка-точка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клиент-сервер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точка-точка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клиент-сервер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Сложность</a:t>
                      </a:r>
                      <a:endParaRPr kumimoji="0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Низкая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Высокая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Высокая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Возможности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Простые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Полные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частичные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Масштабируемость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Хорошая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Плохая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Средняя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Интернет</a:t>
                      </a:r>
                      <a:r>
                        <a:rPr kumimoji="0" lang="ru-RU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Да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Нет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Нет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SS7 </a:t>
                      </a:r>
                      <a:r>
                        <a:rPr kumimoji="0" lang="ru-RU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Совместимость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Плохая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Плохая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Хорошая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Стоимость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Низкая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Высокая</a:t>
                      </a:r>
                      <a:endParaRPr kumimoji="0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Средняя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79613" y="2738438"/>
            <a:ext cx="563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sz="4400" b="1">
                <a:solidFill>
                  <a:srgbClr val="257C91"/>
                </a:solidFill>
                <a:latin typeface="Tahoma" pitchFamily="34" charset="0"/>
              </a:rPr>
              <a:t>Протокол </a:t>
            </a:r>
            <a:r>
              <a:rPr kumimoji="1" lang="en-US" altLang="zh-TW" sz="4400" b="1">
                <a:solidFill>
                  <a:srgbClr val="257C91"/>
                </a:solidFill>
                <a:latin typeface="Tahoma" pitchFamily="34" charset="0"/>
              </a:rPr>
              <a:t>H.323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11188" y="61185"/>
            <a:ext cx="7777236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4000" b="1" dirty="0">
                <a:solidFill>
                  <a:schemeClr val="accent2"/>
                </a:solidFill>
                <a:latin typeface="Arial Cyr" charset="-52"/>
              </a:rPr>
              <a:t>Рекомендация </a:t>
            </a:r>
            <a:r>
              <a:rPr kumimoji="1" lang="en-US" altLang="zh-TW" sz="4000" b="1" dirty="0" err="1">
                <a:solidFill>
                  <a:schemeClr val="accent2"/>
                </a:solidFill>
                <a:latin typeface="Arial Cyr" charset="-52"/>
              </a:rPr>
              <a:t>H.323</a:t>
            </a:r>
            <a:endParaRPr kumimoji="1" lang="en-US" altLang="zh-TW" sz="4000" b="1" dirty="0">
              <a:solidFill>
                <a:schemeClr val="accent2"/>
              </a:solidFill>
              <a:latin typeface="Arial Cyr" charset="-5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58775" y="892175"/>
            <a:ext cx="87852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sz="2200" dirty="0" smtClean="0">
                <a:latin typeface="Arial Cyr" charset="-52"/>
              </a:rPr>
              <a:t>задача – </a:t>
            </a:r>
            <a:r>
              <a:rPr kumimoji="1" lang="ru-RU" altLang="zh-TW" sz="2200" dirty="0">
                <a:latin typeface="Arial Cyr" charset="-52"/>
              </a:rPr>
              <a:t>обеспечить работу мультимедийных приложений в сетях с негарантированным качеством обслуживания.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708400" y="6446838"/>
            <a:ext cx="2852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sz="1800" b="1">
                <a:solidFill>
                  <a:schemeClr val="accent2"/>
                </a:solidFill>
                <a:latin typeface="Arial Cyr" charset="-52"/>
              </a:rPr>
              <a:t>Стек протоколов Н.323 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965575" y="1914525"/>
            <a:ext cx="774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800">
                <a:latin typeface="Arial Cyr" charset="-52"/>
                <a:cs typeface="Times New Roman (Hebrew)" charset="-79"/>
              </a:rPr>
              <a:t>H.323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11188" y="6223000"/>
            <a:ext cx="7620000" cy="258763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IP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081338" y="5886450"/>
            <a:ext cx="2509837" cy="260350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UDP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089275" y="4810125"/>
            <a:ext cx="1593850" cy="1009650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RTP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845050" y="3127375"/>
            <a:ext cx="717550" cy="2692400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RTCP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761038" y="5886450"/>
            <a:ext cx="776287" cy="260350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TCP/UDP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608763" y="5886450"/>
            <a:ext cx="776287" cy="260350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TCP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7454900" y="5886450"/>
            <a:ext cx="776288" cy="260350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UDP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11188" y="5886450"/>
            <a:ext cx="717550" cy="260350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UDP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1387475" y="5886450"/>
            <a:ext cx="717550" cy="260350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TCP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074988" y="3138488"/>
            <a:ext cx="717550" cy="1558925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ru-RU" altLang="he-IL" sz="1200" b="1">
                <a:latin typeface="Arial Cyr" charset="-52"/>
                <a:cs typeface="Times New Roman (Hebrew)" charset="-79"/>
              </a:rPr>
              <a:t>Аудио</a:t>
            </a:r>
          </a:p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G.711</a:t>
            </a:r>
          </a:p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G.723.1</a:t>
            </a:r>
          </a:p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G.729</a:t>
            </a:r>
          </a:p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..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3965575" y="3138488"/>
            <a:ext cx="717550" cy="1558925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ru-RU" altLang="he-IL" sz="1200" b="1">
                <a:latin typeface="Arial Cyr" charset="-52"/>
                <a:cs typeface="Times New Roman (Hebrew)" charset="-79"/>
              </a:rPr>
              <a:t>Видео</a:t>
            </a:r>
          </a:p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H.261</a:t>
            </a:r>
          </a:p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H.263</a:t>
            </a:r>
          </a:p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H.264</a:t>
            </a:r>
          </a:p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..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11188" y="3127375"/>
            <a:ext cx="717550" cy="2692400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V.150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1387475" y="3127375"/>
            <a:ext cx="717550" cy="2692400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T.120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2163763" y="5886450"/>
            <a:ext cx="717550" cy="260350"/>
          </a:xfrm>
          <a:prstGeom prst="rect">
            <a:avLst/>
          </a:prstGeom>
          <a:solidFill>
            <a:srgbClr val="33CC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3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TCP/UDP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2163763" y="3127375"/>
            <a:ext cx="717550" cy="2692400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T.38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5761038" y="3119438"/>
            <a:ext cx="776287" cy="2697162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H.225.0</a:t>
            </a:r>
          </a:p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Call</a:t>
            </a:r>
          </a:p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Signaling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6608763" y="3119438"/>
            <a:ext cx="776287" cy="2697162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H.245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7454900" y="3127375"/>
            <a:ext cx="776288" cy="2692400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>
            <a:flatTx/>
          </a:bodyPr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H.225.0</a:t>
            </a:r>
          </a:p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Font typeface="Helvetica" pitchFamily="34" charset="0"/>
              <a:buNone/>
            </a:pPr>
            <a:r>
              <a:rPr lang="en-US" altLang="he-IL" sz="1200" b="1">
                <a:latin typeface="Arial Cyr" charset="-52"/>
                <a:cs typeface="Times New Roman (Hebrew)" charset="-79"/>
              </a:rPr>
              <a:t>RAS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5761038" y="2603500"/>
            <a:ext cx="2470150" cy="320675"/>
          </a:xfrm>
          <a:prstGeom prst="rect">
            <a:avLst/>
          </a:prstGeom>
          <a:solidFill>
            <a:srgbClr val="00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868363" eaLnBrk="0" hangingPunct="0">
              <a:lnSpc>
                <a:spcPts val="1400"/>
              </a:lnSpc>
              <a:tabLst>
                <a:tab pos="377825" algn="l"/>
                <a:tab pos="663575" algn="l"/>
              </a:tabLst>
            </a:pPr>
            <a:r>
              <a:rPr lang="ru-RU" sz="1200" b="1">
                <a:latin typeface="Arial Cyr" charset="-52"/>
              </a:rPr>
              <a:t>Управление и контроль</a:t>
            </a:r>
          </a:p>
          <a:p>
            <a:pPr algn="ctr" defTabSz="868363" eaLnBrk="0" hangingPunct="0">
              <a:lnSpc>
                <a:spcPts val="1400"/>
              </a:lnSpc>
              <a:tabLst>
                <a:tab pos="377825" algn="l"/>
                <a:tab pos="663575" algn="l"/>
              </a:tabLst>
            </a:pPr>
            <a:r>
              <a:rPr lang="ru-RU" sz="1200" b="1">
                <a:latin typeface="Arial Cyr" charset="-52"/>
              </a:rPr>
              <a:t> оконечными устройствами</a:t>
            </a:r>
            <a:endParaRPr lang="en-US" sz="1200" b="1">
              <a:latin typeface="Arial Cyr" charset="-52"/>
            </a:endParaRP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611188" y="2603500"/>
            <a:ext cx="2320925" cy="320675"/>
          </a:xfrm>
          <a:prstGeom prst="rect">
            <a:avLst/>
          </a:prstGeom>
          <a:solidFill>
            <a:srgbClr val="00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868363" eaLnBrk="0" hangingPunct="0">
              <a:lnSpc>
                <a:spcPts val="1400"/>
              </a:lnSpc>
              <a:tabLst>
                <a:tab pos="377825" algn="l"/>
                <a:tab pos="663575" algn="l"/>
              </a:tabLst>
            </a:pPr>
            <a:r>
              <a:rPr lang="ru-RU" sz="1200" b="1">
                <a:latin typeface="Arial Cyr" charset="-52"/>
              </a:rPr>
              <a:t>Информационные </a:t>
            </a:r>
          </a:p>
          <a:p>
            <a:pPr algn="ctr" defTabSz="868363" eaLnBrk="0" hangingPunct="0">
              <a:lnSpc>
                <a:spcPts val="1400"/>
              </a:lnSpc>
              <a:tabLst>
                <a:tab pos="377825" algn="l"/>
                <a:tab pos="663575" algn="l"/>
              </a:tabLst>
            </a:pPr>
            <a:r>
              <a:rPr lang="ru-RU" sz="1200" b="1">
                <a:latin typeface="Arial Cyr" charset="-52"/>
              </a:rPr>
              <a:t>приложения</a:t>
            </a:r>
            <a:endParaRPr lang="en-US" sz="1200" b="1">
              <a:latin typeface="Arial Cyr" charset="-52"/>
            </a:endParaRP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3087688" y="2603500"/>
            <a:ext cx="2495550" cy="320675"/>
          </a:xfrm>
          <a:prstGeom prst="rect">
            <a:avLst/>
          </a:prstGeom>
          <a:solidFill>
            <a:srgbClr val="00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868363" eaLnBrk="0" hangingPunct="0">
              <a:lnSpc>
                <a:spcPts val="1400"/>
              </a:lnSpc>
              <a:tabLst>
                <a:tab pos="377825" algn="l"/>
                <a:tab pos="663575" algn="l"/>
              </a:tabLst>
            </a:pPr>
            <a:r>
              <a:rPr lang="ru-RU" sz="1200" b="1">
                <a:latin typeface="Arial Cyr" charset="-52"/>
              </a:rPr>
              <a:t>Управление средой передачи</a:t>
            </a:r>
            <a:endParaRPr lang="en-US" sz="1200" b="1">
              <a:latin typeface="Arial Cyr" charset="-52"/>
            </a:endParaRP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611188" y="2127250"/>
            <a:ext cx="7620000" cy="293688"/>
          </a:xfrm>
          <a:prstGeom prst="rect">
            <a:avLst/>
          </a:prstGeom>
          <a:solidFill>
            <a:srgbClr val="00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868363" eaLnBrk="0" hangingPunct="0">
              <a:lnSpc>
                <a:spcPts val="1400"/>
              </a:lnSpc>
              <a:tabLst>
                <a:tab pos="377825" algn="l"/>
                <a:tab pos="663575" algn="l"/>
              </a:tabLst>
            </a:pPr>
            <a:r>
              <a:rPr lang="ru-RU" sz="1600" b="1">
                <a:latin typeface="Arial Cyr" charset="-52"/>
              </a:rPr>
              <a:t>Мультимедийные приложения, пользовательский интерфейс </a:t>
            </a:r>
            <a:endParaRPr lang="en-US" sz="1600" b="1">
              <a:latin typeface="Arial Cyr" charset="-52"/>
            </a:endParaRPr>
          </a:p>
        </p:txBody>
      </p:sp>
      <p:sp>
        <p:nvSpPr>
          <p:cNvPr id="26652" name="AutoShape 28"/>
          <p:cNvSpPr>
            <a:spLocks noChangeArrowheads="1"/>
          </p:cNvSpPr>
          <p:nvPr/>
        </p:nvSpPr>
        <p:spPr bwMode="auto">
          <a:xfrm flipH="1">
            <a:off x="6097588" y="5262563"/>
            <a:ext cx="990600" cy="381000"/>
          </a:xfrm>
          <a:custGeom>
            <a:avLst/>
            <a:gdLst>
              <a:gd name="T0" fmla="*/ 1562603305 w 21600"/>
              <a:gd name="T1" fmla="*/ 0 h 21600"/>
              <a:gd name="T2" fmla="*/ 0 w 21600"/>
              <a:gd name="T3" fmla="*/ 59270336 h 21600"/>
              <a:gd name="T4" fmla="*/ 1562603305 w 21600"/>
              <a:gd name="T5" fmla="*/ 118540689 h 21600"/>
              <a:gd name="T6" fmla="*/ 2083471057 w 21600"/>
              <a:gd name="T7" fmla="*/ 5927033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39551" y="188640"/>
            <a:ext cx="835362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Компоненты стандарта </a:t>
            </a:r>
            <a:r>
              <a:rPr lang="ru-RU" sz="4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Н.323</a:t>
            </a:r>
            <a:endParaRPr lang="ru-RU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93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201009"/>
              </p:ext>
            </p:extLst>
          </p:nvPr>
        </p:nvGraphicFramePr>
        <p:xfrm>
          <a:off x="250825" y="980730"/>
          <a:ext cx="8640763" cy="5544613"/>
        </p:xfrm>
        <a:graphic>
          <a:graphicData uri="http://schemas.openxmlformats.org/drawingml/2006/table">
            <a:tbl>
              <a:tblPr/>
              <a:tblGrid>
                <a:gridCol w="1871663"/>
                <a:gridCol w="6769100"/>
              </a:tblGrid>
              <a:tr h="450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Рекомендация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Описание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H.225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Протокол управления соединением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4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H.225.0 RAS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Протокол взаимодействия оконечного оборудования с привратником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RAS – Registration, Admission, Status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Регистрация в системе, контроль доступа к ресурсам, изменение полосы пропускания в процессе связи, опрос и индикация текущего состояния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H.245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Управляющий канал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/>
                      </a:r>
                      <a:b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Определяет сообщения для открытия и закрытия каналов для передачи потоков мультимедийных данных, а также другие команды и запросы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H.225.0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(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Q.931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Сигнальный канал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Определяет сигнальные сообщения 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09537" y="1253220"/>
            <a:ext cx="889317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10000"/>
              </a:spcBef>
              <a:buClr>
                <a:schemeClr val="hlink"/>
              </a:buClr>
            </a:pPr>
            <a:r>
              <a:rPr kumimoji="1" lang="en-US" altLang="zh-TW" sz="2200" dirty="0"/>
              <a:t> </a:t>
            </a:r>
            <a:r>
              <a:rPr lang="en-US" altLang="zh-TW" sz="1800" b="1" dirty="0">
                <a:solidFill>
                  <a:schemeClr val="accent2"/>
                </a:solidFill>
              </a:rPr>
              <a:t>			</a:t>
            </a:r>
            <a:r>
              <a:rPr kumimoji="1" lang="en-US" altLang="zh-TW" sz="2400" dirty="0">
                <a:solidFill>
                  <a:schemeClr val="accent2"/>
                </a:solidFill>
              </a:rPr>
              <a:t/>
            </a:r>
            <a:br>
              <a:rPr kumimoji="1" lang="en-US" altLang="zh-TW" sz="2400" dirty="0">
                <a:solidFill>
                  <a:schemeClr val="accent2"/>
                </a:solidFill>
              </a:rPr>
            </a:br>
            <a:r>
              <a:rPr kumimoji="1" lang="ru-RU" altLang="zh-TW" sz="2200" b="1" dirty="0" err="1">
                <a:solidFill>
                  <a:schemeClr val="tx2"/>
                </a:solidFill>
              </a:rPr>
              <a:t>IP</a:t>
            </a:r>
            <a:r>
              <a:rPr kumimoji="1" lang="ru-RU" altLang="zh-TW" sz="2200" b="1" dirty="0">
                <a:solidFill>
                  <a:schemeClr val="tx2"/>
                </a:solidFill>
              </a:rPr>
              <a:t>-телефония</a:t>
            </a:r>
            <a:r>
              <a:rPr kumimoji="1" lang="en-US" altLang="zh-TW" sz="2200" b="1" dirty="0"/>
              <a:t> </a:t>
            </a:r>
            <a:r>
              <a:rPr kumimoji="1" lang="ru-RU" altLang="zh-TW" sz="2200" dirty="0"/>
              <a:t>или </a:t>
            </a:r>
            <a:r>
              <a:rPr kumimoji="1" lang="en-US" altLang="zh-TW" sz="2200" b="1" dirty="0"/>
              <a:t>VoIP</a:t>
            </a:r>
            <a:r>
              <a:rPr kumimoji="1" lang="en-US" altLang="zh-TW" sz="2200" dirty="0"/>
              <a:t> (Voice over IP) </a:t>
            </a:r>
            <a:r>
              <a:rPr kumimoji="1" lang="ru-RU" altLang="zh-TW" sz="2200" dirty="0"/>
              <a:t>– это технология, позволяющая использовать Интернет или любую другую </a:t>
            </a:r>
            <a:br>
              <a:rPr kumimoji="1" lang="ru-RU" altLang="zh-TW" sz="2200" dirty="0"/>
            </a:br>
            <a:r>
              <a:rPr kumimoji="1" lang="ru-RU" altLang="zh-TW" sz="2200" dirty="0" err="1"/>
              <a:t>IP</a:t>
            </a:r>
            <a:r>
              <a:rPr kumimoji="1" lang="ru-RU" altLang="zh-TW" sz="2200" dirty="0"/>
              <a:t>-сеть в качестве средства организации и ведения телефонных разговоров и передачи факсов в режиме реального времени. </a:t>
            </a:r>
            <a:endParaRPr kumimoji="1" lang="en-US" altLang="zh-TW" sz="2200" dirty="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320115" y="4058344"/>
            <a:ext cx="1600200" cy="885825"/>
            <a:chOff x="387" y="1584"/>
            <a:chExt cx="5036" cy="384"/>
          </a:xfrm>
        </p:grpSpPr>
        <p:grpSp>
          <p:nvGrpSpPr>
            <p:cNvPr id="9272" name="Group 5"/>
            <p:cNvGrpSpPr>
              <a:grpSpLocks/>
            </p:cNvGrpSpPr>
            <p:nvPr/>
          </p:nvGrpSpPr>
          <p:grpSpPr bwMode="auto">
            <a:xfrm rot="-220066">
              <a:off x="387" y="1584"/>
              <a:ext cx="1152" cy="384"/>
              <a:chOff x="672" y="3104"/>
              <a:chExt cx="1152" cy="280"/>
            </a:xfrm>
          </p:grpSpPr>
          <p:sp>
            <p:nvSpPr>
              <p:cNvPr id="9285" name="Freeform 6"/>
              <p:cNvSpPr>
                <a:spLocks/>
              </p:cNvSpPr>
              <p:nvPr/>
            </p:nvSpPr>
            <p:spPr bwMode="auto">
              <a:xfrm>
                <a:off x="672" y="3104"/>
                <a:ext cx="576" cy="264"/>
              </a:xfrm>
              <a:custGeom>
                <a:avLst/>
                <a:gdLst>
                  <a:gd name="T0" fmla="*/ 0 w 1696"/>
                  <a:gd name="T1" fmla="*/ 160 h 264"/>
                  <a:gd name="T2" fmla="*/ 4 w 1696"/>
                  <a:gd name="T3" fmla="*/ 16 h 264"/>
                  <a:gd name="T4" fmla="*/ 6 w 1696"/>
                  <a:gd name="T5" fmla="*/ 160 h 264"/>
                  <a:gd name="T6" fmla="*/ 7 w 1696"/>
                  <a:gd name="T7" fmla="*/ 64 h 264"/>
                  <a:gd name="T8" fmla="*/ 10 w 1696"/>
                  <a:gd name="T9" fmla="*/ 160 h 264"/>
                  <a:gd name="T10" fmla="*/ 11 w 1696"/>
                  <a:gd name="T11" fmla="*/ 16 h 264"/>
                  <a:gd name="T12" fmla="*/ 13 w 1696"/>
                  <a:gd name="T13" fmla="*/ 160 h 264"/>
                  <a:gd name="T14" fmla="*/ 15 w 1696"/>
                  <a:gd name="T15" fmla="*/ 16 h 264"/>
                  <a:gd name="T16" fmla="*/ 17 w 1696"/>
                  <a:gd name="T17" fmla="*/ 256 h 264"/>
                  <a:gd name="T18" fmla="*/ 19 w 1696"/>
                  <a:gd name="T19" fmla="*/ 64 h 264"/>
                  <a:gd name="T20" fmla="*/ 21 w 1696"/>
                  <a:gd name="T21" fmla="*/ 160 h 264"/>
                  <a:gd name="T22" fmla="*/ 23 w 1696"/>
                  <a:gd name="T23" fmla="*/ 64 h 264"/>
                  <a:gd name="T24" fmla="*/ 24 w 1696"/>
                  <a:gd name="T25" fmla="*/ 208 h 264"/>
                  <a:gd name="T26" fmla="*/ 28 w 1696"/>
                  <a:gd name="T27" fmla="*/ 64 h 264"/>
                  <a:gd name="T28" fmla="*/ 30 w 1696"/>
                  <a:gd name="T29" fmla="*/ 256 h 264"/>
                  <a:gd name="T30" fmla="*/ 32 w 1696"/>
                  <a:gd name="T31" fmla="*/ 112 h 264"/>
                  <a:gd name="T32" fmla="*/ 36 w 1696"/>
                  <a:gd name="T33" fmla="*/ 208 h 264"/>
                  <a:gd name="T34" fmla="*/ 36 w 1696"/>
                  <a:gd name="T35" fmla="*/ 64 h 264"/>
                  <a:gd name="T36" fmla="*/ 39 w 1696"/>
                  <a:gd name="T37" fmla="*/ 208 h 264"/>
                  <a:gd name="T38" fmla="*/ 41 w 1696"/>
                  <a:gd name="T39" fmla="*/ 64 h 264"/>
                  <a:gd name="T40" fmla="*/ 43 w 1696"/>
                  <a:gd name="T41" fmla="*/ 208 h 264"/>
                  <a:gd name="T42" fmla="*/ 47 w 1696"/>
                  <a:gd name="T43" fmla="*/ 64 h 264"/>
                  <a:gd name="T44" fmla="*/ 51 w 1696"/>
                  <a:gd name="T45" fmla="*/ 208 h 264"/>
                  <a:gd name="T46" fmla="*/ 56 w 1696"/>
                  <a:gd name="T47" fmla="*/ 64 h 264"/>
                  <a:gd name="T48" fmla="*/ 58 w 1696"/>
                  <a:gd name="T49" fmla="*/ 256 h 264"/>
                  <a:gd name="T50" fmla="*/ 60 w 1696"/>
                  <a:gd name="T51" fmla="*/ 64 h 264"/>
                  <a:gd name="T52" fmla="*/ 62 w 1696"/>
                  <a:gd name="T53" fmla="*/ 256 h 264"/>
                  <a:gd name="T54" fmla="*/ 66 w 1696"/>
                  <a:gd name="T55" fmla="*/ 64 h 264"/>
                  <a:gd name="T56" fmla="*/ 66 w 1696"/>
                  <a:gd name="T57" fmla="*/ 256 h 2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696" h="264">
                    <a:moveTo>
                      <a:pt x="0" y="160"/>
                    </a:moveTo>
                    <a:cubicBezTo>
                      <a:pt x="36" y="88"/>
                      <a:pt x="72" y="16"/>
                      <a:pt x="96" y="16"/>
                    </a:cubicBezTo>
                    <a:cubicBezTo>
                      <a:pt x="120" y="16"/>
                      <a:pt x="128" y="152"/>
                      <a:pt x="144" y="160"/>
                    </a:cubicBezTo>
                    <a:cubicBezTo>
                      <a:pt x="160" y="168"/>
                      <a:pt x="176" y="64"/>
                      <a:pt x="192" y="64"/>
                    </a:cubicBezTo>
                    <a:cubicBezTo>
                      <a:pt x="208" y="64"/>
                      <a:pt x="224" y="168"/>
                      <a:pt x="240" y="160"/>
                    </a:cubicBezTo>
                    <a:cubicBezTo>
                      <a:pt x="256" y="152"/>
                      <a:pt x="272" y="16"/>
                      <a:pt x="288" y="16"/>
                    </a:cubicBezTo>
                    <a:cubicBezTo>
                      <a:pt x="304" y="16"/>
                      <a:pt x="320" y="160"/>
                      <a:pt x="336" y="160"/>
                    </a:cubicBezTo>
                    <a:cubicBezTo>
                      <a:pt x="352" y="160"/>
                      <a:pt x="368" y="0"/>
                      <a:pt x="384" y="16"/>
                    </a:cubicBezTo>
                    <a:cubicBezTo>
                      <a:pt x="400" y="32"/>
                      <a:pt x="416" y="248"/>
                      <a:pt x="432" y="256"/>
                    </a:cubicBezTo>
                    <a:cubicBezTo>
                      <a:pt x="448" y="264"/>
                      <a:pt x="464" y="80"/>
                      <a:pt x="480" y="64"/>
                    </a:cubicBezTo>
                    <a:cubicBezTo>
                      <a:pt x="496" y="48"/>
                      <a:pt x="512" y="160"/>
                      <a:pt x="528" y="160"/>
                    </a:cubicBezTo>
                    <a:cubicBezTo>
                      <a:pt x="544" y="160"/>
                      <a:pt x="560" y="56"/>
                      <a:pt x="576" y="64"/>
                    </a:cubicBezTo>
                    <a:cubicBezTo>
                      <a:pt x="592" y="72"/>
                      <a:pt x="600" y="208"/>
                      <a:pt x="624" y="208"/>
                    </a:cubicBezTo>
                    <a:cubicBezTo>
                      <a:pt x="648" y="208"/>
                      <a:pt x="696" y="56"/>
                      <a:pt x="720" y="64"/>
                    </a:cubicBezTo>
                    <a:cubicBezTo>
                      <a:pt x="744" y="72"/>
                      <a:pt x="752" y="248"/>
                      <a:pt x="768" y="256"/>
                    </a:cubicBezTo>
                    <a:cubicBezTo>
                      <a:pt x="784" y="264"/>
                      <a:pt x="792" y="120"/>
                      <a:pt x="816" y="112"/>
                    </a:cubicBezTo>
                    <a:cubicBezTo>
                      <a:pt x="840" y="104"/>
                      <a:pt x="896" y="216"/>
                      <a:pt x="912" y="208"/>
                    </a:cubicBezTo>
                    <a:cubicBezTo>
                      <a:pt x="928" y="200"/>
                      <a:pt x="896" y="64"/>
                      <a:pt x="912" y="64"/>
                    </a:cubicBezTo>
                    <a:cubicBezTo>
                      <a:pt x="928" y="64"/>
                      <a:pt x="984" y="208"/>
                      <a:pt x="1008" y="208"/>
                    </a:cubicBezTo>
                    <a:cubicBezTo>
                      <a:pt x="1032" y="208"/>
                      <a:pt x="1040" y="64"/>
                      <a:pt x="1056" y="64"/>
                    </a:cubicBezTo>
                    <a:cubicBezTo>
                      <a:pt x="1072" y="64"/>
                      <a:pt x="1080" y="208"/>
                      <a:pt x="1104" y="208"/>
                    </a:cubicBezTo>
                    <a:cubicBezTo>
                      <a:pt x="1128" y="208"/>
                      <a:pt x="1168" y="64"/>
                      <a:pt x="1200" y="64"/>
                    </a:cubicBezTo>
                    <a:cubicBezTo>
                      <a:pt x="1232" y="64"/>
                      <a:pt x="1256" y="208"/>
                      <a:pt x="1296" y="208"/>
                    </a:cubicBezTo>
                    <a:cubicBezTo>
                      <a:pt x="1336" y="208"/>
                      <a:pt x="1408" y="56"/>
                      <a:pt x="1440" y="64"/>
                    </a:cubicBezTo>
                    <a:cubicBezTo>
                      <a:pt x="1472" y="72"/>
                      <a:pt x="1472" y="256"/>
                      <a:pt x="1488" y="256"/>
                    </a:cubicBezTo>
                    <a:cubicBezTo>
                      <a:pt x="1504" y="256"/>
                      <a:pt x="1520" y="64"/>
                      <a:pt x="1536" y="64"/>
                    </a:cubicBezTo>
                    <a:cubicBezTo>
                      <a:pt x="1552" y="64"/>
                      <a:pt x="1560" y="256"/>
                      <a:pt x="1584" y="256"/>
                    </a:cubicBezTo>
                    <a:cubicBezTo>
                      <a:pt x="1608" y="256"/>
                      <a:pt x="1664" y="64"/>
                      <a:pt x="1680" y="64"/>
                    </a:cubicBezTo>
                    <a:cubicBezTo>
                      <a:pt x="1696" y="64"/>
                      <a:pt x="1680" y="232"/>
                      <a:pt x="1680" y="256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86" name="Freeform 7"/>
              <p:cNvSpPr>
                <a:spLocks/>
              </p:cNvSpPr>
              <p:nvPr/>
            </p:nvSpPr>
            <p:spPr bwMode="auto">
              <a:xfrm>
                <a:off x="1248" y="3120"/>
                <a:ext cx="576" cy="264"/>
              </a:xfrm>
              <a:custGeom>
                <a:avLst/>
                <a:gdLst>
                  <a:gd name="T0" fmla="*/ 0 w 1696"/>
                  <a:gd name="T1" fmla="*/ 160 h 264"/>
                  <a:gd name="T2" fmla="*/ 4 w 1696"/>
                  <a:gd name="T3" fmla="*/ 16 h 264"/>
                  <a:gd name="T4" fmla="*/ 6 w 1696"/>
                  <a:gd name="T5" fmla="*/ 160 h 264"/>
                  <a:gd name="T6" fmla="*/ 7 w 1696"/>
                  <a:gd name="T7" fmla="*/ 64 h 264"/>
                  <a:gd name="T8" fmla="*/ 10 w 1696"/>
                  <a:gd name="T9" fmla="*/ 160 h 264"/>
                  <a:gd name="T10" fmla="*/ 11 w 1696"/>
                  <a:gd name="T11" fmla="*/ 16 h 264"/>
                  <a:gd name="T12" fmla="*/ 13 w 1696"/>
                  <a:gd name="T13" fmla="*/ 160 h 264"/>
                  <a:gd name="T14" fmla="*/ 15 w 1696"/>
                  <a:gd name="T15" fmla="*/ 16 h 264"/>
                  <a:gd name="T16" fmla="*/ 17 w 1696"/>
                  <a:gd name="T17" fmla="*/ 256 h 264"/>
                  <a:gd name="T18" fmla="*/ 19 w 1696"/>
                  <a:gd name="T19" fmla="*/ 64 h 264"/>
                  <a:gd name="T20" fmla="*/ 21 w 1696"/>
                  <a:gd name="T21" fmla="*/ 160 h 264"/>
                  <a:gd name="T22" fmla="*/ 23 w 1696"/>
                  <a:gd name="T23" fmla="*/ 64 h 264"/>
                  <a:gd name="T24" fmla="*/ 24 w 1696"/>
                  <a:gd name="T25" fmla="*/ 208 h 264"/>
                  <a:gd name="T26" fmla="*/ 28 w 1696"/>
                  <a:gd name="T27" fmla="*/ 64 h 264"/>
                  <a:gd name="T28" fmla="*/ 30 w 1696"/>
                  <a:gd name="T29" fmla="*/ 256 h 264"/>
                  <a:gd name="T30" fmla="*/ 32 w 1696"/>
                  <a:gd name="T31" fmla="*/ 112 h 264"/>
                  <a:gd name="T32" fmla="*/ 36 w 1696"/>
                  <a:gd name="T33" fmla="*/ 208 h 264"/>
                  <a:gd name="T34" fmla="*/ 36 w 1696"/>
                  <a:gd name="T35" fmla="*/ 64 h 264"/>
                  <a:gd name="T36" fmla="*/ 39 w 1696"/>
                  <a:gd name="T37" fmla="*/ 208 h 264"/>
                  <a:gd name="T38" fmla="*/ 41 w 1696"/>
                  <a:gd name="T39" fmla="*/ 64 h 264"/>
                  <a:gd name="T40" fmla="*/ 43 w 1696"/>
                  <a:gd name="T41" fmla="*/ 208 h 264"/>
                  <a:gd name="T42" fmla="*/ 47 w 1696"/>
                  <a:gd name="T43" fmla="*/ 64 h 264"/>
                  <a:gd name="T44" fmla="*/ 51 w 1696"/>
                  <a:gd name="T45" fmla="*/ 208 h 264"/>
                  <a:gd name="T46" fmla="*/ 56 w 1696"/>
                  <a:gd name="T47" fmla="*/ 64 h 264"/>
                  <a:gd name="T48" fmla="*/ 58 w 1696"/>
                  <a:gd name="T49" fmla="*/ 256 h 264"/>
                  <a:gd name="T50" fmla="*/ 60 w 1696"/>
                  <a:gd name="T51" fmla="*/ 64 h 264"/>
                  <a:gd name="T52" fmla="*/ 62 w 1696"/>
                  <a:gd name="T53" fmla="*/ 256 h 264"/>
                  <a:gd name="T54" fmla="*/ 66 w 1696"/>
                  <a:gd name="T55" fmla="*/ 64 h 264"/>
                  <a:gd name="T56" fmla="*/ 66 w 1696"/>
                  <a:gd name="T57" fmla="*/ 256 h 2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696" h="264">
                    <a:moveTo>
                      <a:pt x="0" y="160"/>
                    </a:moveTo>
                    <a:cubicBezTo>
                      <a:pt x="36" y="88"/>
                      <a:pt x="72" y="16"/>
                      <a:pt x="96" y="16"/>
                    </a:cubicBezTo>
                    <a:cubicBezTo>
                      <a:pt x="120" y="16"/>
                      <a:pt x="128" y="152"/>
                      <a:pt x="144" y="160"/>
                    </a:cubicBezTo>
                    <a:cubicBezTo>
                      <a:pt x="160" y="168"/>
                      <a:pt x="176" y="64"/>
                      <a:pt x="192" y="64"/>
                    </a:cubicBezTo>
                    <a:cubicBezTo>
                      <a:pt x="208" y="64"/>
                      <a:pt x="224" y="168"/>
                      <a:pt x="240" y="160"/>
                    </a:cubicBezTo>
                    <a:cubicBezTo>
                      <a:pt x="256" y="152"/>
                      <a:pt x="272" y="16"/>
                      <a:pt x="288" y="16"/>
                    </a:cubicBezTo>
                    <a:cubicBezTo>
                      <a:pt x="304" y="16"/>
                      <a:pt x="320" y="160"/>
                      <a:pt x="336" y="160"/>
                    </a:cubicBezTo>
                    <a:cubicBezTo>
                      <a:pt x="352" y="160"/>
                      <a:pt x="368" y="0"/>
                      <a:pt x="384" y="16"/>
                    </a:cubicBezTo>
                    <a:cubicBezTo>
                      <a:pt x="400" y="32"/>
                      <a:pt x="416" y="248"/>
                      <a:pt x="432" y="256"/>
                    </a:cubicBezTo>
                    <a:cubicBezTo>
                      <a:pt x="448" y="264"/>
                      <a:pt x="464" y="80"/>
                      <a:pt x="480" y="64"/>
                    </a:cubicBezTo>
                    <a:cubicBezTo>
                      <a:pt x="496" y="48"/>
                      <a:pt x="512" y="160"/>
                      <a:pt x="528" y="160"/>
                    </a:cubicBezTo>
                    <a:cubicBezTo>
                      <a:pt x="544" y="160"/>
                      <a:pt x="560" y="56"/>
                      <a:pt x="576" y="64"/>
                    </a:cubicBezTo>
                    <a:cubicBezTo>
                      <a:pt x="592" y="72"/>
                      <a:pt x="600" y="208"/>
                      <a:pt x="624" y="208"/>
                    </a:cubicBezTo>
                    <a:cubicBezTo>
                      <a:pt x="648" y="208"/>
                      <a:pt x="696" y="56"/>
                      <a:pt x="720" y="64"/>
                    </a:cubicBezTo>
                    <a:cubicBezTo>
                      <a:pt x="744" y="72"/>
                      <a:pt x="752" y="248"/>
                      <a:pt x="768" y="256"/>
                    </a:cubicBezTo>
                    <a:cubicBezTo>
                      <a:pt x="784" y="264"/>
                      <a:pt x="792" y="120"/>
                      <a:pt x="816" y="112"/>
                    </a:cubicBezTo>
                    <a:cubicBezTo>
                      <a:pt x="840" y="104"/>
                      <a:pt x="896" y="216"/>
                      <a:pt x="912" y="208"/>
                    </a:cubicBezTo>
                    <a:cubicBezTo>
                      <a:pt x="928" y="200"/>
                      <a:pt x="896" y="64"/>
                      <a:pt x="912" y="64"/>
                    </a:cubicBezTo>
                    <a:cubicBezTo>
                      <a:pt x="928" y="64"/>
                      <a:pt x="984" y="208"/>
                      <a:pt x="1008" y="208"/>
                    </a:cubicBezTo>
                    <a:cubicBezTo>
                      <a:pt x="1032" y="208"/>
                      <a:pt x="1040" y="64"/>
                      <a:pt x="1056" y="64"/>
                    </a:cubicBezTo>
                    <a:cubicBezTo>
                      <a:pt x="1072" y="64"/>
                      <a:pt x="1080" y="208"/>
                      <a:pt x="1104" y="208"/>
                    </a:cubicBezTo>
                    <a:cubicBezTo>
                      <a:pt x="1128" y="208"/>
                      <a:pt x="1168" y="64"/>
                      <a:pt x="1200" y="64"/>
                    </a:cubicBezTo>
                    <a:cubicBezTo>
                      <a:pt x="1232" y="64"/>
                      <a:pt x="1256" y="208"/>
                      <a:pt x="1296" y="208"/>
                    </a:cubicBezTo>
                    <a:cubicBezTo>
                      <a:pt x="1336" y="208"/>
                      <a:pt x="1408" y="56"/>
                      <a:pt x="1440" y="64"/>
                    </a:cubicBezTo>
                    <a:cubicBezTo>
                      <a:pt x="1472" y="72"/>
                      <a:pt x="1472" y="256"/>
                      <a:pt x="1488" y="256"/>
                    </a:cubicBezTo>
                    <a:cubicBezTo>
                      <a:pt x="1504" y="256"/>
                      <a:pt x="1520" y="64"/>
                      <a:pt x="1536" y="64"/>
                    </a:cubicBezTo>
                    <a:cubicBezTo>
                      <a:pt x="1552" y="64"/>
                      <a:pt x="1560" y="256"/>
                      <a:pt x="1584" y="256"/>
                    </a:cubicBezTo>
                    <a:cubicBezTo>
                      <a:pt x="1608" y="256"/>
                      <a:pt x="1664" y="64"/>
                      <a:pt x="1680" y="64"/>
                    </a:cubicBezTo>
                    <a:cubicBezTo>
                      <a:pt x="1696" y="64"/>
                      <a:pt x="1680" y="232"/>
                      <a:pt x="1680" y="256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</p:grpSp>
        <p:grpSp>
          <p:nvGrpSpPr>
            <p:cNvPr id="9273" name="Group 8"/>
            <p:cNvGrpSpPr>
              <a:grpSpLocks/>
            </p:cNvGrpSpPr>
            <p:nvPr/>
          </p:nvGrpSpPr>
          <p:grpSpPr bwMode="auto">
            <a:xfrm rot="-220066">
              <a:off x="1920" y="1623"/>
              <a:ext cx="720" cy="280"/>
              <a:chOff x="672" y="3104"/>
              <a:chExt cx="1152" cy="280"/>
            </a:xfrm>
          </p:grpSpPr>
          <p:sp>
            <p:nvSpPr>
              <p:cNvPr id="9283" name="Freeform 9"/>
              <p:cNvSpPr>
                <a:spLocks/>
              </p:cNvSpPr>
              <p:nvPr/>
            </p:nvSpPr>
            <p:spPr bwMode="auto">
              <a:xfrm>
                <a:off x="672" y="3104"/>
                <a:ext cx="576" cy="264"/>
              </a:xfrm>
              <a:custGeom>
                <a:avLst/>
                <a:gdLst>
                  <a:gd name="T0" fmla="*/ 0 w 1696"/>
                  <a:gd name="T1" fmla="*/ 160 h 264"/>
                  <a:gd name="T2" fmla="*/ 4 w 1696"/>
                  <a:gd name="T3" fmla="*/ 16 h 264"/>
                  <a:gd name="T4" fmla="*/ 6 w 1696"/>
                  <a:gd name="T5" fmla="*/ 160 h 264"/>
                  <a:gd name="T6" fmla="*/ 7 w 1696"/>
                  <a:gd name="T7" fmla="*/ 64 h 264"/>
                  <a:gd name="T8" fmla="*/ 10 w 1696"/>
                  <a:gd name="T9" fmla="*/ 160 h 264"/>
                  <a:gd name="T10" fmla="*/ 11 w 1696"/>
                  <a:gd name="T11" fmla="*/ 16 h 264"/>
                  <a:gd name="T12" fmla="*/ 13 w 1696"/>
                  <a:gd name="T13" fmla="*/ 160 h 264"/>
                  <a:gd name="T14" fmla="*/ 15 w 1696"/>
                  <a:gd name="T15" fmla="*/ 16 h 264"/>
                  <a:gd name="T16" fmla="*/ 17 w 1696"/>
                  <a:gd name="T17" fmla="*/ 256 h 264"/>
                  <a:gd name="T18" fmla="*/ 19 w 1696"/>
                  <a:gd name="T19" fmla="*/ 64 h 264"/>
                  <a:gd name="T20" fmla="*/ 21 w 1696"/>
                  <a:gd name="T21" fmla="*/ 160 h 264"/>
                  <a:gd name="T22" fmla="*/ 23 w 1696"/>
                  <a:gd name="T23" fmla="*/ 64 h 264"/>
                  <a:gd name="T24" fmla="*/ 24 w 1696"/>
                  <a:gd name="T25" fmla="*/ 208 h 264"/>
                  <a:gd name="T26" fmla="*/ 28 w 1696"/>
                  <a:gd name="T27" fmla="*/ 64 h 264"/>
                  <a:gd name="T28" fmla="*/ 30 w 1696"/>
                  <a:gd name="T29" fmla="*/ 256 h 264"/>
                  <a:gd name="T30" fmla="*/ 32 w 1696"/>
                  <a:gd name="T31" fmla="*/ 112 h 264"/>
                  <a:gd name="T32" fmla="*/ 36 w 1696"/>
                  <a:gd name="T33" fmla="*/ 208 h 264"/>
                  <a:gd name="T34" fmla="*/ 36 w 1696"/>
                  <a:gd name="T35" fmla="*/ 64 h 264"/>
                  <a:gd name="T36" fmla="*/ 39 w 1696"/>
                  <a:gd name="T37" fmla="*/ 208 h 264"/>
                  <a:gd name="T38" fmla="*/ 41 w 1696"/>
                  <a:gd name="T39" fmla="*/ 64 h 264"/>
                  <a:gd name="T40" fmla="*/ 43 w 1696"/>
                  <a:gd name="T41" fmla="*/ 208 h 264"/>
                  <a:gd name="T42" fmla="*/ 47 w 1696"/>
                  <a:gd name="T43" fmla="*/ 64 h 264"/>
                  <a:gd name="T44" fmla="*/ 51 w 1696"/>
                  <a:gd name="T45" fmla="*/ 208 h 264"/>
                  <a:gd name="T46" fmla="*/ 56 w 1696"/>
                  <a:gd name="T47" fmla="*/ 64 h 264"/>
                  <a:gd name="T48" fmla="*/ 58 w 1696"/>
                  <a:gd name="T49" fmla="*/ 256 h 264"/>
                  <a:gd name="T50" fmla="*/ 60 w 1696"/>
                  <a:gd name="T51" fmla="*/ 64 h 264"/>
                  <a:gd name="T52" fmla="*/ 62 w 1696"/>
                  <a:gd name="T53" fmla="*/ 256 h 264"/>
                  <a:gd name="T54" fmla="*/ 66 w 1696"/>
                  <a:gd name="T55" fmla="*/ 64 h 264"/>
                  <a:gd name="T56" fmla="*/ 66 w 1696"/>
                  <a:gd name="T57" fmla="*/ 256 h 2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696" h="264">
                    <a:moveTo>
                      <a:pt x="0" y="160"/>
                    </a:moveTo>
                    <a:cubicBezTo>
                      <a:pt x="36" y="88"/>
                      <a:pt x="72" y="16"/>
                      <a:pt x="96" y="16"/>
                    </a:cubicBezTo>
                    <a:cubicBezTo>
                      <a:pt x="120" y="16"/>
                      <a:pt x="128" y="152"/>
                      <a:pt x="144" y="160"/>
                    </a:cubicBezTo>
                    <a:cubicBezTo>
                      <a:pt x="160" y="168"/>
                      <a:pt x="176" y="64"/>
                      <a:pt x="192" y="64"/>
                    </a:cubicBezTo>
                    <a:cubicBezTo>
                      <a:pt x="208" y="64"/>
                      <a:pt x="224" y="168"/>
                      <a:pt x="240" y="160"/>
                    </a:cubicBezTo>
                    <a:cubicBezTo>
                      <a:pt x="256" y="152"/>
                      <a:pt x="272" y="16"/>
                      <a:pt x="288" y="16"/>
                    </a:cubicBezTo>
                    <a:cubicBezTo>
                      <a:pt x="304" y="16"/>
                      <a:pt x="320" y="160"/>
                      <a:pt x="336" y="160"/>
                    </a:cubicBezTo>
                    <a:cubicBezTo>
                      <a:pt x="352" y="160"/>
                      <a:pt x="368" y="0"/>
                      <a:pt x="384" y="16"/>
                    </a:cubicBezTo>
                    <a:cubicBezTo>
                      <a:pt x="400" y="32"/>
                      <a:pt x="416" y="248"/>
                      <a:pt x="432" y="256"/>
                    </a:cubicBezTo>
                    <a:cubicBezTo>
                      <a:pt x="448" y="264"/>
                      <a:pt x="464" y="80"/>
                      <a:pt x="480" y="64"/>
                    </a:cubicBezTo>
                    <a:cubicBezTo>
                      <a:pt x="496" y="48"/>
                      <a:pt x="512" y="160"/>
                      <a:pt x="528" y="160"/>
                    </a:cubicBezTo>
                    <a:cubicBezTo>
                      <a:pt x="544" y="160"/>
                      <a:pt x="560" y="56"/>
                      <a:pt x="576" y="64"/>
                    </a:cubicBezTo>
                    <a:cubicBezTo>
                      <a:pt x="592" y="72"/>
                      <a:pt x="600" y="208"/>
                      <a:pt x="624" y="208"/>
                    </a:cubicBezTo>
                    <a:cubicBezTo>
                      <a:pt x="648" y="208"/>
                      <a:pt x="696" y="56"/>
                      <a:pt x="720" y="64"/>
                    </a:cubicBezTo>
                    <a:cubicBezTo>
                      <a:pt x="744" y="72"/>
                      <a:pt x="752" y="248"/>
                      <a:pt x="768" y="256"/>
                    </a:cubicBezTo>
                    <a:cubicBezTo>
                      <a:pt x="784" y="264"/>
                      <a:pt x="792" y="120"/>
                      <a:pt x="816" y="112"/>
                    </a:cubicBezTo>
                    <a:cubicBezTo>
                      <a:pt x="840" y="104"/>
                      <a:pt x="896" y="216"/>
                      <a:pt x="912" y="208"/>
                    </a:cubicBezTo>
                    <a:cubicBezTo>
                      <a:pt x="928" y="200"/>
                      <a:pt x="896" y="64"/>
                      <a:pt x="912" y="64"/>
                    </a:cubicBezTo>
                    <a:cubicBezTo>
                      <a:pt x="928" y="64"/>
                      <a:pt x="984" y="208"/>
                      <a:pt x="1008" y="208"/>
                    </a:cubicBezTo>
                    <a:cubicBezTo>
                      <a:pt x="1032" y="208"/>
                      <a:pt x="1040" y="64"/>
                      <a:pt x="1056" y="64"/>
                    </a:cubicBezTo>
                    <a:cubicBezTo>
                      <a:pt x="1072" y="64"/>
                      <a:pt x="1080" y="208"/>
                      <a:pt x="1104" y="208"/>
                    </a:cubicBezTo>
                    <a:cubicBezTo>
                      <a:pt x="1128" y="208"/>
                      <a:pt x="1168" y="64"/>
                      <a:pt x="1200" y="64"/>
                    </a:cubicBezTo>
                    <a:cubicBezTo>
                      <a:pt x="1232" y="64"/>
                      <a:pt x="1256" y="208"/>
                      <a:pt x="1296" y="208"/>
                    </a:cubicBezTo>
                    <a:cubicBezTo>
                      <a:pt x="1336" y="208"/>
                      <a:pt x="1408" y="56"/>
                      <a:pt x="1440" y="64"/>
                    </a:cubicBezTo>
                    <a:cubicBezTo>
                      <a:pt x="1472" y="72"/>
                      <a:pt x="1472" y="256"/>
                      <a:pt x="1488" y="256"/>
                    </a:cubicBezTo>
                    <a:cubicBezTo>
                      <a:pt x="1504" y="256"/>
                      <a:pt x="1520" y="64"/>
                      <a:pt x="1536" y="64"/>
                    </a:cubicBezTo>
                    <a:cubicBezTo>
                      <a:pt x="1552" y="64"/>
                      <a:pt x="1560" y="256"/>
                      <a:pt x="1584" y="256"/>
                    </a:cubicBezTo>
                    <a:cubicBezTo>
                      <a:pt x="1608" y="256"/>
                      <a:pt x="1664" y="64"/>
                      <a:pt x="1680" y="64"/>
                    </a:cubicBezTo>
                    <a:cubicBezTo>
                      <a:pt x="1696" y="64"/>
                      <a:pt x="1680" y="232"/>
                      <a:pt x="1680" y="256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84" name="Freeform 10"/>
              <p:cNvSpPr>
                <a:spLocks/>
              </p:cNvSpPr>
              <p:nvPr/>
            </p:nvSpPr>
            <p:spPr bwMode="auto">
              <a:xfrm>
                <a:off x="1248" y="3120"/>
                <a:ext cx="576" cy="264"/>
              </a:xfrm>
              <a:custGeom>
                <a:avLst/>
                <a:gdLst>
                  <a:gd name="T0" fmla="*/ 0 w 1696"/>
                  <a:gd name="T1" fmla="*/ 160 h 264"/>
                  <a:gd name="T2" fmla="*/ 4 w 1696"/>
                  <a:gd name="T3" fmla="*/ 16 h 264"/>
                  <a:gd name="T4" fmla="*/ 6 w 1696"/>
                  <a:gd name="T5" fmla="*/ 160 h 264"/>
                  <a:gd name="T6" fmla="*/ 7 w 1696"/>
                  <a:gd name="T7" fmla="*/ 64 h 264"/>
                  <a:gd name="T8" fmla="*/ 10 w 1696"/>
                  <a:gd name="T9" fmla="*/ 160 h 264"/>
                  <a:gd name="T10" fmla="*/ 11 w 1696"/>
                  <a:gd name="T11" fmla="*/ 16 h 264"/>
                  <a:gd name="T12" fmla="*/ 13 w 1696"/>
                  <a:gd name="T13" fmla="*/ 160 h 264"/>
                  <a:gd name="T14" fmla="*/ 15 w 1696"/>
                  <a:gd name="T15" fmla="*/ 16 h 264"/>
                  <a:gd name="T16" fmla="*/ 17 w 1696"/>
                  <a:gd name="T17" fmla="*/ 256 h 264"/>
                  <a:gd name="T18" fmla="*/ 19 w 1696"/>
                  <a:gd name="T19" fmla="*/ 64 h 264"/>
                  <a:gd name="T20" fmla="*/ 21 w 1696"/>
                  <a:gd name="T21" fmla="*/ 160 h 264"/>
                  <a:gd name="T22" fmla="*/ 23 w 1696"/>
                  <a:gd name="T23" fmla="*/ 64 h 264"/>
                  <a:gd name="T24" fmla="*/ 24 w 1696"/>
                  <a:gd name="T25" fmla="*/ 208 h 264"/>
                  <a:gd name="T26" fmla="*/ 28 w 1696"/>
                  <a:gd name="T27" fmla="*/ 64 h 264"/>
                  <a:gd name="T28" fmla="*/ 30 w 1696"/>
                  <a:gd name="T29" fmla="*/ 256 h 264"/>
                  <a:gd name="T30" fmla="*/ 32 w 1696"/>
                  <a:gd name="T31" fmla="*/ 112 h 264"/>
                  <a:gd name="T32" fmla="*/ 36 w 1696"/>
                  <a:gd name="T33" fmla="*/ 208 h 264"/>
                  <a:gd name="T34" fmla="*/ 36 w 1696"/>
                  <a:gd name="T35" fmla="*/ 64 h 264"/>
                  <a:gd name="T36" fmla="*/ 39 w 1696"/>
                  <a:gd name="T37" fmla="*/ 208 h 264"/>
                  <a:gd name="T38" fmla="*/ 41 w 1696"/>
                  <a:gd name="T39" fmla="*/ 64 h 264"/>
                  <a:gd name="T40" fmla="*/ 43 w 1696"/>
                  <a:gd name="T41" fmla="*/ 208 h 264"/>
                  <a:gd name="T42" fmla="*/ 47 w 1696"/>
                  <a:gd name="T43" fmla="*/ 64 h 264"/>
                  <a:gd name="T44" fmla="*/ 51 w 1696"/>
                  <a:gd name="T45" fmla="*/ 208 h 264"/>
                  <a:gd name="T46" fmla="*/ 56 w 1696"/>
                  <a:gd name="T47" fmla="*/ 64 h 264"/>
                  <a:gd name="T48" fmla="*/ 58 w 1696"/>
                  <a:gd name="T49" fmla="*/ 256 h 264"/>
                  <a:gd name="T50" fmla="*/ 60 w 1696"/>
                  <a:gd name="T51" fmla="*/ 64 h 264"/>
                  <a:gd name="T52" fmla="*/ 62 w 1696"/>
                  <a:gd name="T53" fmla="*/ 256 h 264"/>
                  <a:gd name="T54" fmla="*/ 66 w 1696"/>
                  <a:gd name="T55" fmla="*/ 64 h 264"/>
                  <a:gd name="T56" fmla="*/ 66 w 1696"/>
                  <a:gd name="T57" fmla="*/ 256 h 2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696" h="264">
                    <a:moveTo>
                      <a:pt x="0" y="160"/>
                    </a:moveTo>
                    <a:cubicBezTo>
                      <a:pt x="36" y="88"/>
                      <a:pt x="72" y="16"/>
                      <a:pt x="96" y="16"/>
                    </a:cubicBezTo>
                    <a:cubicBezTo>
                      <a:pt x="120" y="16"/>
                      <a:pt x="128" y="152"/>
                      <a:pt x="144" y="160"/>
                    </a:cubicBezTo>
                    <a:cubicBezTo>
                      <a:pt x="160" y="168"/>
                      <a:pt x="176" y="64"/>
                      <a:pt x="192" y="64"/>
                    </a:cubicBezTo>
                    <a:cubicBezTo>
                      <a:pt x="208" y="64"/>
                      <a:pt x="224" y="168"/>
                      <a:pt x="240" y="160"/>
                    </a:cubicBezTo>
                    <a:cubicBezTo>
                      <a:pt x="256" y="152"/>
                      <a:pt x="272" y="16"/>
                      <a:pt x="288" y="16"/>
                    </a:cubicBezTo>
                    <a:cubicBezTo>
                      <a:pt x="304" y="16"/>
                      <a:pt x="320" y="160"/>
                      <a:pt x="336" y="160"/>
                    </a:cubicBezTo>
                    <a:cubicBezTo>
                      <a:pt x="352" y="160"/>
                      <a:pt x="368" y="0"/>
                      <a:pt x="384" y="16"/>
                    </a:cubicBezTo>
                    <a:cubicBezTo>
                      <a:pt x="400" y="32"/>
                      <a:pt x="416" y="248"/>
                      <a:pt x="432" y="256"/>
                    </a:cubicBezTo>
                    <a:cubicBezTo>
                      <a:pt x="448" y="264"/>
                      <a:pt x="464" y="80"/>
                      <a:pt x="480" y="64"/>
                    </a:cubicBezTo>
                    <a:cubicBezTo>
                      <a:pt x="496" y="48"/>
                      <a:pt x="512" y="160"/>
                      <a:pt x="528" y="160"/>
                    </a:cubicBezTo>
                    <a:cubicBezTo>
                      <a:pt x="544" y="160"/>
                      <a:pt x="560" y="56"/>
                      <a:pt x="576" y="64"/>
                    </a:cubicBezTo>
                    <a:cubicBezTo>
                      <a:pt x="592" y="72"/>
                      <a:pt x="600" y="208"/>
                      <a:pt x="624" y="208"/>
                    </a:cubicBezTo>
                    <a:cubicBezTo>
                      <a:pt x="648" y="208"/>
                      <a:pt x="696" y="56"/>
                      <a:pt x="720" y="64"/>
                    </a:cubicBezTo>
                    <a:cubicBezTo>
                      <a:pt x="744" y="72"/>
                      <a:pt x="752" y="248"/>
                      <a:pt x="768" y="256"/>
                    </a:cubicBezTo>
                    <a:cubicBezTo>
                      <a:pt x="784" y="264"/>
                      <a:pt x="792" y="120"/>
                      <a:pt x="816" y="112"/>
                    </a:cubicBezTo>
                    <a:cubicBezTo>
                      <a:pt x="840" y="104"/>
                      <a:pt x="896" y="216"/>
                      <a:pt x="912" y="208"/>
                    </a:cubicBezTo>
                    <a:cubicBezTo>
                      <a:pt x="928" y="200"/>
                      <a:pt x="896" y="64"/>
                      <a:pt x="912" y="64"/>
                    </a:cubicBezTo>
                    <a:cubicBezTo>
                      <a:pt x="928" y="64"/>
                      <a:pt x="984" y="208"/>
                      <a:pt x="1008" y="208"/>
                    </a:cubicBezTo>
                    <a:cubicBezTo>
                      <a:pt x="1032" y="208"/>
                      <a:pt x="1040" y="64"/>
                      <a:pt x="1056" y="64"/>
                    </a:cubicBezTo>
                    <a:cubicBezTo>
                      <a:pt x="1072" y="64"/>
                      <a:pt x="1080" y="208"/>
                      <a:pt x="1104" y="208"/>
                    </a:cubicBezTo>
                    <a:cubicBezTo>
                      <a:pt x="1128" y="208"/>
                      <a:pt x="1168" y="64"/>
                      <a:pt x="1200" y="64"/>
                    </a:cubicBezTo>
                    <a:cubicBezTo>
                      <a:pt x="1232" y="64"/>
                      <a:pt x="1256" y="208"/>
                      <a:pt x="1296" y="208"/>
                    </a:cubicBezTo>
                    <a:cubicBezTo>
                      <a:pt x="1336" y="208"/>
                      <a:pt x="1408" y="56"/>
                      <a:pt x="1440" y="64"/>
                    </a:cubicBezTo>
                    <a:cubicBezTo>
                      <a:pt x="1472" y="72"/>
                      <a:pt x="1472" y="256"/>
                      <a:pt x="1488" y="256"/>
                    </a:cubicBezTo>
                    <a:cubicBezTo>
                      <a:pt x="1504" y="256"/>
                      <a:pt x="1520" y="64"/>
                      <a:pt x="1536" y="64"/>
                    </a:cubicBezTo>
                    <a:cubicBezTo>
                      <a:pt x="1552" y="64"/>
                      <a:pt x="1560" y="256"/>
                      <a:pt x="1584" y="256"/>
                    </a:cubicBezTo>
                    <a:cubicBezTo>
                      <a:pt x="1608" y="256"/>
                      <a:pt x="1664" y="64"/>
                      <a:pt x="1680" y="64"/>
                    </a:cubicBezTo>
                    <a:cubicBezTo>
                      <a:pt x="1696" y="64"/>
                      <a:pt x="1680" y="232"/>
                      <a:pt x="1680" y="256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</p:grpSp>
        <p:grpSp>
          <p:nvGrpSpPr>
            <p:cNvPr id="9274" name="Group 11"/>
            <p:cNvGrpSpPr>
              <a:grpSpLocks/>
            </p:cNvGrpSpPr>
            <p:nvPr/>
          </p:nvGrpSpPr>
          <p:grpSpPr bwMode="auto">
            <a:xfrm rot="-220066">
              <a:off x="3119" y="1671"/>
              <a:ext cx="1008" cy="249"/>
              <a:chOff x="672" y="3104"/>
              <a:chExt cx="1152" cy="280"/>
            </a:xfrm>
          </p:grpSpPr>
          <p:sp>
            <p:nvSpPr>
              <p:cNvPr id="9281" name="Freeform 12"/>
              <p:cNvSpPr>
                <a:spLocks/>
              </p:cNvSpPr>
              <p:nvPr/>
            </p:nvSpPr>
            <p:spPr bwMode="auto">
              <a:xfrm>
                <a:off x="672" y="3104"/>
                <a:ext cx="576" cy="264"/>
              </a:xfrm>
              <a:custGeom>
                <a:avLst/>
                <a:gdLst>
                  <a:gd name="T0" fmla="*/ 0 w 1696"/>
                  <a:gd name="T1" fmla="*/ 160 h 264"/>
                  <a:gd name="T2" fmla="*/ 4 w 1696"/>
                  <a:gd name="T3" fmla="*/ 16 h 264"/>
                  <a:gd name="T4" fmla="*/ 6 w 1696"/>
                  <a:gd name="T5" fmla="*/ 160 h 264"/>
                  <a:gd name="T6" fmla="*/ 7 w 1696"/>
                  <a:gd name="T7" fmla="*/ 64 h 264"/>
                  <a:gd name="T8" fmla="*/ 10 w 1696"/>
                  <a:gd name="T9" fmla="*/ 160 h 264"/>
                  <a:gd name="T10" fmla="*/ 11 w 1696"/>
                  <a:gd name="T11" fmla="*/ 16 h 264"/>
                  <a:gd name="T12" fmla="*/ 13 w 1696"/>
                  <a:gd name="T13" fmla="*/ 160 h 264"/>
                  <a:gd name="T14" fmla="*/ 15 w 1696"/>
                  <a:gd name="T15" fmla="*/ 16 h 264"/>
                  <a:gd name="T16" fmla="*/ 17 w 1696"/>
                  <a:gd name="T17" fmla="*/ 256 h 264"/>
                  <a:gd name="T18" fmla="*/ 19 w 1696"/>
                  <a:gd name="T19" fmla="*/ 64 h 264"/>
                  <a:gd name="T20" fmla="*/ 21 w 1696"/>
                  <a:gd name="T21" fmla="*/ 160 h 264"/>
                  <a:gd name="T22" fmla="*/ 23 w 1696"/>
                  <a:gd name="T23" fmla="*/ 64 h 264"/>
                  <a:gd name="T24" fmla="*/ 24 w 1696"/>
                  <a:gd name="T25" fmla="*/ 208 h 264"/>
                  <a:gd name="T26" fmla="*/ 28 w 1696"/>
                  <a:gd name="T27" fmla="*/ 64 h 264"/>
                  <a:gd name="T28" fmla="*/ 30 w 1696"/>
                  <a:gd name="T29" fmla="*/ 256 h 264"/>
                  <a:gd name="T30" fmla="*/ 32 w 1696"/>
                  <a:gd name="T31" fmla="*/ 112 h 264"/>
                  <a:gd name="T32" fmla="*/ 36 w 1696"/>
                  <a:gd name="T33" fmla="*/ 208 h 264"/>
                  <a:gd name="T34" fmla="*/ 36 w 1696"/>
                  <a:gd name="T35" fmla="*/ 64 h 264"/>
                  <a:gd name="T36" fmla="*/ 39 w 1696"/>
                  <a:gd name="T37" fmla="*/ 208 h 264"/>
                  <a:gd name="T38" fmla="*/ 41 w 1696"/>
                  <a:gd name="T39" fmla="*/ 64 h 264"/>
                  <a:gd name="T40" fmla="*/ 43 w 1696"/>
                  <a:gd name="T41" fmla="*/ 208 h 264"/>
                  <a:gd name="T42" fmla="*/ 47 w 1696"/>
                  <a:gd name="T43" fmla="*/ 64 h 264"/>
                  <a:gd name="T44" fmla="*/ 51 w 1696"/>
                  <a:gd name="T45" fmla="*/ 208 h 264"/>
                  <a:gd name="T46" fmla="*/ 56 w 1696"/>
                  <a:gd name="T47" fmla="*/ 64 h 264"/>
                  <a:gd name="T48" fmla="*/ 58 w 1696"/>
                  <a:gd name="T49" fmla="*/ 256 h 264"/>
                  <a:gd name="T50" fmla="*/ 60 w 1696"/>
                  <a:gd name="T51" fmla="*/ 64 h 264"/>
                  <a:gd name="T52" fmla="*/ 62 w 1696"/>
                  <a:gd name="T53" fmla="*/ 256 h 264"/>
                  <a:gd name="T54" fmla="*/ 66 w 1696"/>
                  <a:gd name="T55" fmla="*/ 64 h 264"/>
                  <a:gd name="T56" fmla="*/ 66 w 1696"/>
                  <a:gd name="T57" fmla="*/ 256 h 2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696" h="264">
                    <a:moveTo>
                      <a:pt x="0" y="160"/>
                    </a:moveTo>
                    <a:cubicBezTo>
                      <a:pt x="36" y="88"/>
                      <a:pt x="72" y="16"/>
                      <a:pt x="96" y="16"/>
                    </a:cubicBezTo>
                    <a:cubicBezTo>
                      <a:pt x="120" y="16"/>
                      <a:pt x="128" y="152"/>
                      <a:pt x="144" y="160"/>
                    </a:cubicBezTo>
                    <a:cubicBezTo>
                      <a:pt x="160" y="168"/>
                      <a:pt x="176" y="64"/>
                      <a:pt x="192" y="64"/>
                    </a:cubicBezTo>
                    <a:cubicBezTo>
                      <a:pt x="208" y="64"/>
                      <a:pt x="224" y="168"/>
                      <a:pt x="240" y="160"/>
                    </a:cubicBezTo>
                    <a:cubicBezTo>
                      <a:pt x="256" y="152"/>
                      <a:pt x="272" y="16"/>
                      <a:pt x="288" y="16"/>
                    </a:cubicBezTo>
                    <a:cubicBezTo>
                      <a:pt x="304" y="16"/>
                      <a:pt x="320" y="160"/>
                      <a:pt x="336" y="160"/>
                    </a:cubicBezTo>
                    <a:cubicBezTo>
                      <a:pt x="352" y="160"/>
                      <a:pt x="368" y="0"/>
                      <a:pt x="384" y="16"/>
                    </a:cubicBezTo>
                    <a:cubicBezTo>
                      <a:pt x="400" y="32"/>
                      <a:pt x="416" y="248"/>
                      <a:pt x="432" y="256"/>
                    </a:cubicBezTo>
                    <a:cubicBezTo>
                      <a:pt x="448" y="264"/>
                      <a:pt x="464" y="80"/>
                      <a:pt x="480" y="64"/>
                    </a:cubicBezTo>
                    <a:cubicBezTo>
                      <a:pt x="496" y="48"/>
                      <a:pt x="512" y="160"/>
                      <a:pt x="528" y="160"/>
                    </a:cubicBezTo>
                    <a:cubicBezTo>
                      <a:pt x="544" y="160"/>
                      <a:pt x="560" y="56"/>
                      <a:pt x="576" y="64"/>
                    </a:cubicBezTo>
                    <a:cubicBezTo>
                      <a:pt x="592" y="72"/>
                      <a:pt x="600" y="208"/>
                      <a:pt x="624" y="208"/>
                    </a:cubicBezTo>
                    <a:cubicBezTo>
                      <a:pt x="648" y="208"/>
                      <a:pt x="696" y="56"/>
                      <a:pt x="720" y="64"/>
                    </a:cubicBezTo>
                    <a:cubicBezTo>
                      <a:pt x="744" y="72"/>
                      <a:pt x="752" y="248"/>
                      <a:pt x="768" y="256"/>
                    </a:cubicBezTo>
                    <a:cubicBezTo>
                      <a:pt x="784" y="264"/>
                      <a:pt x="792" y="120"/>
                      <a:pt x="816" y="112"/>
                    </a:cubicBezTo>
                    <a:cubicBezTo>
                      <a:pt x="840" y="104"/>
                      <a:pt x="896" y="216"/>
                      <a:pt x="912" y="208"/>
                    </a:cubicBezTo>
                    <a:cubicBezTo>
                      <a:pt x="928" y="200"/>
                      <a:pt x="896" y="64"/>
                      <a:pt x="912" y="64"/>
                    </a:cubicBezTo>
                    <a:cubicBezTo>
                      <a:pt x="928" y="64"/>
                      <a:pt x="984" y="208"/>
                      <a:pt x="1008" y="208"/>
                    </a:cubicBezTo>
                    <a:cubicBezTo>
                      <a:pt x="1032" y="208"/>
                      <a:pt x="1040" y="64"/>
                      <a:pt x="1056" y="64"/>
                    </a:cubicBezTo>
                    <a:cubicBezTo>
                      <a:pt x="1072" y="64"/>
                      <a:pt x="1080" y="208"/>
                      <a:pt x="1104" y="208"/>
                    </a:cubicBezTo>
                    <a:cubicBezTo>
                      <a:pt x="1128" y="208"/>
                      <a:pt x="1168" y="64"/>
                      <a:pt x="1200" y="64"/>
                    </a:cubicBezTo>
                    <a:cubicBezTo>
                      <a:pt x="1232" y="64"/>
                      <a:pt x="1256" y="208"/>
                      <a:pt x="1296" y="208"/>
                    </a:cubicBezTo>
                    <a:cubicBezTo>
                      <a:pt x="1336" y="208"/>
                      <a:pt x="1408" y="56"/>
                      <a:pt x="1440" y="64"/>
                    </a:cubicBezTo>
                    <a:cubicBezTo>
                      <a:pt x="1472" y="72"/>
                      <a:pt x="1472" y="256"/>
                      <a:pt x="1488" y="256"/>
                    </a:cubicBezTo>
                    <a:cubicBezTo>
                      <a:pt x="1504" y="256"/>
                      <a:pt x="1520" y="64"/>
                      <a:pt x="1536" y="64"/>
                    </a:cubicBezTo>
                    <a:cubicBezTo>
                      <a:pt x="1552" y="64"/>
                      <a:pt x="1560" y="256"/>
                      <a:pt x="1584" y="256"/>
                    </a:cubicBezTo>
                    <a:cubicBezTo>
                      <a:pt x="1608" y="256"/>
                      <a:pt x="1664" y="64"/>
                      <a:pt x="1680" y="64"/>
                    </a:cubicBezTo>
                    <a:cubicBezTo>
                      <a:pt x="1696" y="64"/>
                      <a:pt x="1680" y="232"/>
                      <a:pt x="1680" y="256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82" name="Freeform 13"/>
              <p:cNvSpPr>
                <a:spLocks/>
              </p:cNvSpPr>
              <p:nvPr/>
            </p:nvSpPr>
            <p:spPr bwMode="auto">
              <a:xfrm>
                <a:off x="1248" y="3120"/>
                <a:ext cx="576" cy="264"/>
              </a:xfrm>
              <a:custGeom>
                <a:avLst/>
                <a:gdLst>
                  <a:gd name="T0" fmla="*/ 0 w 1696"/>
                  <a:gd name="T1" fmla="*/ 160 h 264"/>
                  <a:gd name="T2" fmla="*/ 4 w 1696"/>
                  <a:gd name="T3" fmla="*/ 16 h 264"/>
                  <a:gd name="T4" fmla="*/ 6 w 1696"/>
                  <a:gd name="T5" fmla="*/ 160 h 264"/>
                  <a:gd name="T6" fmla="*/ 7 w 1696"/>
                  <a:gd name="T7" fmla="*/ 64 h 264"/>
                  <a:gd name="T8" fmla="*/ 10 w 1696"/>
                  <a:gd name="T9" fmla="*/ 160 h 264"/>
                  <a:gd name="T10" fmla="*/ 11 w 1696"/>
                  <a:gd name="T11" fmla="*/ 16 h 264"/>
                  <a:gd name="T12" fmla="*/ 13 w 1696"/>
                  <a:gd name="T13" fmla="*/ 160 h 264"/>
                  <a:gd name="T14" fmla="*/ 15 w 1696"/>
                  <a:gd name="T15" fmla="*/ 16 h 264"/>
                  <a:gd name="T16" fmla="*/ 17 w 1696"/>
                  <a:gd name="T17" fmla="*/ 256 h 264"/>
                  <a:gd name="T18" fmla="*/ 19 w 1696"/>
                  <a:gd name="T19" fmla="*/ 64 h 264"/>
                  <a:gd name="T20" fmla="*/ 21 w 1696"/>
                  <a:gd name="T21" fmla="*/ 160 h 264"/>
                  <a:gd name="T22" fmla="*/ 23 w 1696"/>
                  <a:gd name="T23" fmla="*/ 64 h 264"/>
                  <a:gd name="T24" fmla="*/ 24 w 1696"/>
                  <a:gd name="T25" fmla="*/ 208 h 264"/>
                  <a:gd name="T26" fmla="*/ 28 w 1696"/>
                  <a:gd name="T27" fmla="*/ 64 h 264"/>
                  <a:gd name="T28" fmla="*/ 30 w 1696"/>
                  <a:gd name="T29" fmla="*/ 256 h 264"/>
                  <a:gd name="T30" fmla="*/ 32 w 1696"/>
                  <a:gd name="T31" fmla="*/ 112 h 264"/>
                  <a:gd name="T32" fmla="*/ 36 w 1696"/>
                  <a:gd name="T33" fmla="*/ 208 h 264"/>
                  <a:gd name="T34" fmla="*/ 36 w 1696"/>
                  <a:gd name="T35" fmla="*/ 64 h 264"/>
                  <a:gd name="T36" fmla="*/ 39 w 1696"/>
                  <a:gd name="T37" fmla="*/ 208 h 264"/>
                  <a:gd name="T38" fmla="*/ 41 w 1696"/>
                  <a:gd name="T39" fmla="*/ 64 h 264"/>
                  <a:gd name="T40" fmla="*/ 43 w 1696"/>
                  <a:gd name="T41" fmla="*/ 208 h 264"/>
                  <a:gd name="T42" fmla="*/ 47 w 1696"/>
                  <a:gd name="T43" fmla="*/ 64 h 264"/>
                  <a:gd name="T44" fmla="*/ 51 w 1696"/>
                  <a:gd name="T45" fmla="*/ 208 h 264"/>
                  <a:gd name="T46" fmla="*/ 56 w 1696"/>
                  <a:gd name="T47" fmla="*/ 64 h 264"/>
                  <a:gd name="T48" fmla="*/ 58 w 1696"/>
                  <a:gd name="T49" fmla="*/ 256 h 264"/>
                  <a:gd name="T50" fmla="*/ 60 w 1696"/>
                  <a:gd name="T51" fmla="*/ 64 h 264"/>
                  <a:gd name="T52" fmla="*/ 62 w 1696"/>
                  <a:gd name="T53" fmla="*/ 256 h 264"/>
                  <a:gd name="T54" fmla="*/ 66 w 1696"/>
                  <a:gd name="T55" fmla="*/ 64 h 264"/>
                  <a:gd name="T56" fmla="*/ 66 w 1696"/>
                  <a:gd name="T57" fmla="*/ 256 h 2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696" h="264">
                    <a:moveTo>
                      <a:pt x="0" y="160"/>
                    </a:moveTo>
                    <a:cubicBezTo>
                      <a:pt x="36" y="88"/>
                      <a:pt x="72" y="16"/>
                      <a:pt x="96" y="16"/>
                    </a:cubicBezTo>
                    <a:cubicBezTo>
                      <a:pt x="120" y="16"/>
                      <a:pt x="128" y="152"/>
                      <a:pt x="144" y="160"/>
                    </a:cubicBezTo>
                    <a:cubicBezTo>
                      <a:pt x="160" y="168"/>
                      <a:pt x="176" y="64"/>
                      <a:pt x="192" y="64"/>
                    </a:cubicBezTo>
                    <a:cubicBezTo>
                      <a:pt x="208" y="64"/>
                      <a:pt x="224" y="168"/>
                      <a:pt x="240" y="160"/>
                    </a:cubicBezTo>
                    <a:cubicBezTo>
                      <a:pt x="256" y="152"/>
                      <a:pt x="272" y="16"/>
                      <a:pt x="288" y="16"/>
                    </a:cubicBezTo>
                    <a:cubicBezTo>
                      <a:pt x="304" y="16"/>
                      <a:pt x="320" y="160"/>
                      <a:pt x="336" y="160"/>
                    </a:cubicBezTo>
                    <a:cubicBezTo>
                      <a:pt x="352" y="160"/>
                      <a:pt x="368" y="0"/>
                      <a:pt x="384" y="16"/>
                    </a:cubicBezTo>
                    <a:cubicBezTo>
                      <a:pt x="400" y="32"/>
                      <a:pt x="416" y="248"/>
                      <a:pt x="432" y="256"/>
                    </a:cubicBezTo>
                    <a:cubicBezTo>
                      <a:pt x="448" y="264"/>
                      <a:pt x="464" y="80"/>
                      <a:pt x="480" y="64"/>
                    </a:cubicBezTo>
                    <a:cubicBezTo>
                      <a:pt x="496" y="48"/>
                      <a:pt x="512" y="160"/>
                      <a:pt x="528" y="160"/>
                    </a:cubicBezTo>
                    <a:cubicBezTo>
                      <a:pt x="544" y="160"/>
                      <a:pt x="560" y="56"/>
                      <a:pt x="576" y="64"/>
                    </a:cubicBezTo>
                    <a:cubicBezTo>
                      <a:pt x="592" y="72"/>
                      <a:pt x="600" y="208"/>
                      <a:pt x="624" y="208"/>
                    </a:cubicBezTo>
                    <a:cubicBezTo>
                      <a:pt x="648" y="208"/>
                      <a:pt x="696" y="56"/>
                      <a:pt x="720" y="64"/>
                    </a:cubicBezTo>
                    <a:cubicBezTo>
                      <a:pt x="744" y="72"/>
                      <a:pt x="752" y="248"/>
                      <a:pt x="768" y="256"/>
                    </a:cubicBezTo>
                    <a:cubicBezTo>
                      <a:pt x="784" y="264"/>
                      <a:pt x="792" y="120"/>
                      <a:pt x="816" y="112"/>
                    </a:cubicBezTo>
                    <a:cubicBezTo>
                      <a:pt x="840" y="104"/>
                      <a:pt x="896" y="216"/>
                      <a:pt x="912" y="208"/>
                    </a:cubicBezTo>
                    <a:cubicBezTo>
                      <a:pt x="928" y="200"/>
                      <a:pt x="896" y="64"/>
                      <a:pt x="912" y="64"/>
                    </a:cubicBezTo>
                    <a:cubicBezTo>
                      <a:pt x="928" y="64"/>
                      <a:pt x="984" y="208"/>
                      <a:pt x="1008" y="208"/>
                    </a:cubicBezTo>
                    <a:cubicBezTo>
                      <a:pt x="1032" y="208"/>
                      <a:pt x="1040" y="64"/>
                      <a:pt x="1056" y="64"/>
                    </a:cubicBezTo>
                    <a:cubicBezTo>
                      <a:pt x="1072" y="64"/>
                      <a:pt x="1080" y="208"/>
                      <a:pt x="1104" y="208"/>
                    </a:cubicBezTo>
                    <a:cubicBezTo>
                      <a:pt x="1128" y="208"/>
                      <a:pt x="1168" y="64"/>
                      <a:pt x="1200" y="64"/>
                    </a:cubicBezTo>
                    <a:cubicBezTo>
                      <a:pt x="1232" y="64"/>
                      <a:pt x="1256" y="208"/>
                      <a:pt x="1296" y="208"/>
                    </a:cubicBezTo>
                    <a:cubicBezTo>
                      <a:pt x="1336" y="208"/>
                      <a:pt x="1408" y="56"/>
                      <a:pt x="1440" y="64"/>
                    </a:cubicBezTo>
                    <a:cubicBezTo>
                      <a:pt x="1472" y="72"/>
                      <a:pt x="1472" y="256"/>
                      <a:pt x="1488" y="256"/>
                    </a:cubicBezTo>
                    <a:cubicBezTo>
                      <a:pt x="1504" y="256"/>
                      <a:pt x="1520" y="64"/>
                      <a:pt x="1536" y="64"/>
                    </a:cubicBezTo>
                    <a:cubicBezTo>
                      <a:pt x="1552" y="64"/>
                      <a:pt x="1560" y="256"/>
                      <a:pt x="1584" y="256"/>
                    </a:cubicBezTo>
                    <a:cubicBezTo>
                      <a:pt x="1608" y="256"/>
                      <a:pt x="1664" y="64"/>
                      <a:pt x="1680" y="64"/>
                    </a:cubicBezTo>
                    <a:cubicBezTo>
                      <a:pt x="1696" y="64"/>
                      <a:pt x="1680" y="232"/>
                      <a:pt x="1680" y="256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</p:grpSp>
        <p:grpSp>
          <p:nvGrpSpPr>
            <p:cNvPr id="9275" name="Group 14"/>
            <p:cNvGrpSpPr>
              <a:grpSpLocks/>
            </p:cNvGrpSpPr>
            <p:nvPr/>
          </p:nvGrpSpPr>
          <p:grpSpPr bwMode="auto">
            <a:xfrm rot="-220066">
              <a:off x="4367" y="1612"/>
              <a:ext cx="1056" cy="280"/>
              <a:chOff x="672" y="3104"/>
              <a:chExt cx="1152" cy="280"/>
            </a:xfrm>
          </p:grpSpPr>
          <p:sp>
            <p:nvSpPr>
              <p:cNvPr id="9279" name="Freeform 15"/>
              <p:cNvSpPr>
                <a:spLocks/>
              </p:cNvSpPr>
              <p:nvPr/>
            </p:nvSpPr>
            <p:spPr bwMode="auto">
              <a:xfrm>
                <a:off x="672" y="3104"/>
                <a:ext cx="576" cy="264"/>
              </a:xfrm>
              <a:custGeom>
                <a:avLst/>
                <a:gdLst>
                  <a:gd name="T0" fmla="*/ 0 w 1696"/>
                  <a:gd name="T1" fmla="*/ 160 h 264"/>
                  <a:gd name="T2" fmla="*/ 4 w 1696"/>
                  <a:gd name="T3" fmla="*/ 16 h 264"/>
                  <a:gd name="T4" fmla="*/ 6 w 1696"/>
                  <a:gd name="T5" fmla="*/ 160 h 264"/>
                  <a:gd name="T6" fmla="*/ 7 w 1696"/>
                  <a:gd name="T7" fmla="*/ 64 h 264"/>
                  <a:gd name="T8" fmla="*/ 10 w 1696"/>
                  <a:gd name="T9" fmla="*/ 160 h 264"/>
                  <a:gd name="T10" fmla="*/ 11 w 1696"/>
                  <a:gd name="T11" fmla="*/ 16 h 264"/>
                  <a:gd name="T12" fmla="*/ 13 w 1696"/>
                  <a:gd name="T13" fmla="*/ 160 h 264"/>
                  <a:gd name="T14" fmla="*/ 15 w 1696"/>
                  <a:gd name="T15" fmla="*/ 16 h 264"/>
                  <a:gd name="T16" fmla="*/ 17 w 1696"/>
                  <a:gd name="T17" fmla="*/ 256 h 264"/>
                  <a:gd name="T18" fmla="*/ 19 w 1696"/>
                  <a:gd name="T19" fmla="*/ 64 h 264"/>
                  <a:gd name="T20" fmla="*/ 21 w 1696"/>
                  <a:gd name="T21" fmla="*/ 160 h 264"/>
                  <a:gd name="T22" fmla="*/ 23 w 1696"/>
                  <a:gd name="T23" fmla="*/ 64 h 264"/>
                  <a:gd name="T24" fmla="*/ 24 w 1696"/>
                  <a:gd name="T25" fmla="*/ 208 h 264"/>
                  <a:gd name="T26" fmla="*/ 28 w 1696"/>
                  <a:gd name="T27" fmla="*/ 64 h 264"/>
                  <a:gd name="T28" fmla="*/ 30 w 1696"/>
                  <a:gd name="T29" fmla="*/ 256 h 264"/>
                  <a:gd name="T30" fmla="*/ 32 w 1696"/>
                  <a:gd name="T31" fmla="*/ 112 h 264"/>
                  <a:gd name="T32" fmla="*/ 36 w 1696"/>
                  <a:gd name="T33" fmla="*/ 208 h 264"/>
                  <a:gd name="T34" fmla="*/ 36 w 1696"/>
                  <a:gd name="T35" fmla="*/ 64 h 264"/>
                  <a:gd name="T36" fmla="*/ 39 w 1696"/>
                  <a:gd name="T37" fmla="*/ 208 h 264"/>
                  <a:gd name="T38" fmla="*/ 41 w 1696"/>
                  <a:gd name="T39" fmla="*/ 64 h 264"/>
                  <a:gd name="T40" fmla="*/ 43 w 1696"/>
                  <a:gd name="T41" fmla="*/ 208 h 264"/>
                  <a:gd name="T42" fmla="*/ 47 w 1696"/>
                  <a:gd name="T43" fmla="*/ 64 h 264"/>
                  <a:gd name="T44" fmla="*/ 51 w 1696"/>
                  <a:gd name="T45" fmla="*/ 208 h 264"/>
                  <a:gd name="T46" fmla="*/ 56 w 1696"/>
                  <a:gd name="T47" fmla="*/ 64 h 264"/>
                  <a:gd name="T48" fmla="*/ 58 w 1696"/>
                  <a:gd name="T49" fmla="*/ 256 h 264"/>
                  <a:gd name="T50" fmla="*/ 60 w 1696"/>
                  <a:gd name="T51" fmla="*/ 64 h 264"/>
                  <a:gd name="T52" fmla="*/ 62 w 1696"/>
                  <a:gd name="T53" fmla="*/ 256 h 264"/>
                  <a:gd name="T54" fmla="*/ 66 w 1696"/>
                  <a:gd name="T55" fmla="*/ 64 h 264"/>
                  <a:gd name="T56" fmla="*/ 66 w 1696"/>
                  <a:gd name="T57" fmla="*/ 256 h 2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696" h="264">
                    <a:moveTo>
                      <a:pt x="0" y="160"/>
                    </a:moveTo>
                    <a:cubicBezTo>
                      <a:pt x="36" y="88"/>
                      <a:pt x="72" y="16"/>
                      <a:pt x="96" y="16"/>
                    </a:cubicBezTo>
                    <a:cubicBezTo>
                      <a:pt x="120" y="16"/>
                      <a:pt x="128" y="152"/>
                      <a:pt x="144" y="160"/>
                    </a:cubicBezTo>
                    <a:cubicBezTo>
                      <a:pt x="160" y="168"/>
                      <a:pt x="176" y="64"/>
                      <a:pt x="192" y="64"/>
                    </a:cubicBezTo>
                    <a:cubicBezTo>
                      <a:pt x="208" y="64"/>
                      <a:pt x="224" y="168"/>
                      <a:pt x="240" y="160"/>
                    </a:cubicBezTo>
                    <a:cubicBezTo>
                      <a:pt x="256" y="152"/>
                      <a:pt x="272" y="16"/>
                      <a:pt x="288" y="16"/>
                    </a:cubicBezTo>
                    <a:cubicBezTo>
                      <a:pt x="304" y="16"/>
                      <a:pt x="320" y="160"/>
                      <a:pt x="336" y="160"/>
                    </a:cubicBezTo>
                    <a:cubicBezTo>
                      <a:pt x="352" y="160"/>
                      <a:pt x="368" y="0"/>
                      <a:pt x="384" y="16"/>
                    </a:cubicBezTo>
                    <a:cubicBezTo>
                      <a:pt x="400" y="32"/>
                      <a:pt x="416" y="248"/>
                      <a:pt x="432" y="256"/>
                    </a:cubicBezTo>
                    <a:cubicBezTo>
                      <a:pt x="448" y="264"/>
                      <a:pt x="464" y="80"/>
                      <a:pt x="480" y="64"/>
                    </a:cubicBezTo>
                    <a:cubicBezTo>
                      <a:pt x="496" y="48"/>
                      <a:pt x="512" y="160"/>
                      <a:pt x="528" y="160"/>
                    </a:cubicBezTo>
                    <a:cubicBezTo>
                      <a:pt x="544" y="160"/>
                      <a:pt x="560" y="56"/>
                      <a:pt x="576" y="64"/>
                    </a:cubicBezTo>
                    <a:cubicBezTo>
                      <a:pt x="592" y="72"/>
                      <a:pt x="600" y="208"/>
                      <a:pt x="624" y="208"/>
                    </a:cubicBezTo>
                    <a:cubicBezTo>
                      <a:pt x="648" y="208"/>
                      <a:pt x="696" y="56"/>
                      <a:pt x="720" y="64"/>
                    </a:cubicBezTo>
                    <a:cubicBezTo>
                      <a:pt x="744" y="72"/>
                      <a:pt x="752" y="248"/>
                      <a:pt x="768" y="256"/>
                    </a:cubicBezTo>
                    <a:cubicBezTo>
                      <a:pt x="784" y="264"/>
                      <a:pt x="792" y="120"/>
                      <a:pt x="816" y="112"/>
                    </a:cubicBezTo>
                    <a:cubicBezTo>
                      <a:pt x="840" y="104"/>
                      <a:pt x="896" y="216"/>
                      <a:pt x="912" y="208"/>
                    </a:cubicBezTo>
                    <a:cubicBezTo>
                      <a:pt x="928" y="200"/>
                      <a:pt x="896" y="64"/>
                      <a:pt x="912" y="64"/>
                    </a:cubicBezTo>
                    <a:cubicBezTo>
                      <a:pt x="928" y="64"/>
                      <a:pt x="984" y="208"/>
                      <a:pt x="1008" y="208"/>
                    </a:cubicBezTo>
                    <a:cubicBezTo>
                      <a:pt x="1032" y="208"/>
                      <a:pt x="1040" y="64"/>
                      <a:pt x="1056" y="64"/>
                    </a:cubicBezTo>
                    <a:cubicBezTo>
                      <a:pt x="1072" y="64"/>
                      <a:pt x="1080" y="208"/>
                      <a:pt x="1104" y="208"/>
                    </a:cubicBezTo>
                    <a:cubicBezTo>
                      <a:pt x="1128" y="208"/>
                      <a:pt x="1168" y="64"/>
                      <a:pt x="1200" y="64"/>
                    </a:cubicBezTo>
                    <a:cubicBezTo>
                      <a:pt x="1232" y="64"/>
                      <a:pt x="1256" y="208"/>
                      <a:pt x="1296" y="208"/>
                    </a:cubicBezTo>
                    <a:cubicBezTo>
                      <a:pt x="1336" y="208"/>
                      <a:pt x="1408" y="56"/>
                      <a:pt x="1440" y="64"/>
                    </a:cubicBezTo>
                    <a:cubicBezTo>
                      <a:pt x="1472" y="72"/>
                      <a:pt x="1472" y="256"/>
                      <a:pt x="1488" y="256"/>
                    </a:cubicBezTo>
                    <a:cubicBezTo>
                      <a:pt x="1504" y="256"/>
                      <a:pt x="1520" y="64"/>
                      <a:pt x="1536" y="64"/>
                    </a:cubicBezTo>
                    <a:cubicBezTo>
                      <a:pt x="1552" y="64"/>
                      <a:pt x="1560" y="256"/>
                      <a:pt x="1584" y="256"/>
                    </a:cubicBezTo>
                    <a:cubicBezTo>
                      <a:pt x="1608" y="256"/>
                      <a:pt x="1664" y="64"/>
                      <a:pt x="1680" y="64"/>
                    </a:cubicBezTo>
                    <a:cubicBezTo>
                      <a:pt x="1696" y="64"/>
                      <a:pt x="1680" y="232"/>
                      <a:pt x="1680" y="256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80" name="Freeform 16"/>
              <p:cNvSpPr>
                <a:spLocks/>
              </p:cNvSpPr>
              <p:nvPr/>
            </p:nvSpPr>
            <p:spPr bwMode="auto">
              <a:xfrm>
                <a:off x="1248" y="3120"/>
                <a:ext cx="576" cy="264"/>
              </a:xfrm>
              <a:custGeom>
                <a:avLst/>
                <a:gdLst>
                  <a:gd name="T0" fmla="*/ 0 w 1696"/>
                  <a:gd name="T1" fmla="*/ 160 h 264"/>
                  <a:gd name="T2" fmla="*/ 4 w 1696"/>
                  <a:gd name="T3" fmla="*/ 16 h 264"/>
                  <a:gd name="T4" fmla="*/ 6 w 1696"/>
                  <a:gd name="T5" fmla="*/ 160 h 264"/>
                  <a:gd name="T6" fmla="*/ 7 w 1696"/>
                  <a:gd name="T7" fmla="*/ 64 h 264"/>
                  <a:gd name="T8" fmla="*/ 10 w 1696"/>
                  <a:gd name="T9" fmla="*/ 160 h 264"/>
                  <a:gd name="T10" fmla="*/ 11 w 1696"/>
                  <a:gd name="T11" fmla="*/ 16 h 264"/>
                  <a:gd name="T12" fmla="*/ 13 w 1696"/>
                  <a:gd name="T13" fmla="*/ 160 h 264"/>
                  <a:gd name="T14" fmla="*/ 15 w 1696"/>
                  <a:gd name="T15" fmla="*/ 16 h 264"/>
                  <a:gd name="T16" fmla="*/ 17 w 1696"/>
                  <a:gd name="T17" fmla="*/ 256 h 264"/>
                  <a:gd name="T18" fmla="*/ 19 w 1696"/>
                  <a:gd name="T19" fmla="*/ 64 h 264"/>
                  <a:gd name="T20" fmla="*/ 21 w 1696"/>
                  <a:gd name="T21" fmla="*/ 160 h 264"/>
                  <a:gd name="T22" fmla="*/ 23 w 1696"/>
                  <a:gd name="T23" fmla="*/ 64 h 264"/>
                  <a:gd name="T24" fmla="*/ 24 w 1696"/>
                  <a:gd name="T25" fmla="*/ 208 h 264"/>
                  <a:gd name="T26" fmla="*/ 28 w 1696"/>
                  <a:gd name="T27" fmla="*/ 64 h 264"/>
                  <a:gd name="T28" fmla="*/ 30 w 1696"/>
                  <a:gd name="T29" fmla="*/ 256 h 264"/>
                  <a:gd name="T30" fmla="*/ 32 w 1696"/>
                  <a:gd name="T31" fmla="*/ 112 h 264"/>
                  <a:gd name="T32" fmla="*/ 36 w 1696"/>
                  <a:gd name="T33" fmla="*/ 208 h 264"/>
                  <a:gd name="T34" fmla="*/ 36 w 1696"/>
                  <a:gd name="T35" fmla="*/ 64 h 264"/>
                  <a:gd name="T36" fmla="*/ 39 w 1696"/>
                  <a:gd name="T37" fmla="*/ 208 h 264"/>
                  <a:gd name="T38" fmla="*/ 41 w 1696"/>
                  <a:gd name="T39" fmla="*/ 64 h 264"/>
                  <a:gd name="T40" fmla="*/ 43 w 1696"/>
                  <a:gd name="T41" fmla="*/ 208 h 264"/>
                  <a:gd name="T42" fmla="*/ 47 w 1696"/>
                  <a:gd name="T43" fmla="*/ 64 h 264"/>
                  <a:gd name="T44" fmla="*/ 51 w 1696"/>
                  <a:gd name="T45" fmla="*/ 208 h 264"/>
                  <a:gd name="T46" fmla="*/ 56 w 1696"/>
                  <a:gd name="T47" fmla="*/ 64 h 264"/>
                  <a:gd name="T48" fmla="*/ 58 w 1696"/>
                  <a:gd name="T49" fmla="*/ 256 h 264"/>
                  <a:gd name="T50" fmla="*/ 60 w 1696"/>
                  <a:gd name="T51" fmla="*/ 64 h 264"/>
                  <a:gd name="T52" fmla="*/ 62 w 1696"/>
                  <a:gd name="T53" fmla="*/ 256 h 264"/>
                  <a:gd name="T54" fmla="*/ 66 w 1696"/>
                  <a:gd name="T55" fmla="*/ 64 h 264"/>
                  <a:gd name="T56" fmla="*/ 66 w 1696"/>
                  <a:gd name="T57" fmla="*/ 256 h 26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696" h="264">
                    <a:moveTo>
                      <a:pt x="0" y="160"/>
                    </a:moveTo>
                    <a:cubicBezTo>
                      <a:pt x="36" y="88"/>
                      <a:pt x="72" y="16"/>
                      <a:pt x="96" y="16"/>
                    </a:cubicBezTo>
                    <a:cubicBezTo>
                      <a:pt x="120" y="16"/>
                      <a:pt x="128" y="152"/>
                      <a:pt x="144" y="160"/>
                    </a:cubicBezTo>
                    <a:cubicBezTo>
                      <a:pt x="160" y="168"/>
                      <a:pt x="176" y="64"/>
                      <a:pt x="192" y="64"/>
                    </a:cubicBezTo>
                    <a:cubicBezTo>
                      <a:pt x="208" y="64"/>
                      <a:pt x="224" y="168"/>
                      <a:pt x="240" y="160"/>
                    </a:cubicBezTo>
                    <a:cubicBezTo>
                      <a:pt x="256" y="152"/>
                      <a:pt x="272" y="16"/>
                      <a:pt x="288" y="16"/>
                    </a:cubicBezTo>
                    <a:cubicBezTo>
                      <a:pt x="304" y="16"/>
                      <a:pt x="320" y="160"/>
                      <a:pt x="336" y="160"/>
                    </a:cubicBezTo>
                    <a:cubicBezTo>
                      <a:pt x="352" y="160"/>
                      <a:pt x="368" y="0"/>
                      <a:pt x="384" y="16"/>
                    </a:cubicBezTo>
                    <a:cubicBezTo>
                      <a:pt x="400" y="32"/>
                      <a:pt x="416" y="248"/>
                      <a:pt x="432" y="256"/>
                    </a:cubicBezTo>
                    <a:cubicBezTo>
                      <a:pt x="448" y="264"/>
                      <a:pt x="464" y="80"/>
                      <a:pt x="480" y="64"/>
                    </a:cubicBezTo>
                    <a:cubicBezTo>
                      <a:pt x="496" y="48"/>
                      <a:pt x="512" y="160"/>
                      <a:pt x="528" y="160"/>
                    </a:cubicBezTo>
                    <a:cubicBezTo>
                      <a:pt x="544" y="160"/>
                      <a:pt x="560" y="56"/>
                      <a:pt x="576" y="64"/>
                    </a:cubicBezTo>
                    <a:cubicBezTo>
                      <a:pt x="592" y="72"/>
                      <a:pt x="600" y="208"/>
                      <a:pt x="624" y="208"/>
                    </a:cubicBezTo>
                    <a:cubicBezTo>
                      <a:pt x="648" y="208"/>
                      <a:pt x="696" y="56"/>
                      <a:pt x="720" y="64"/>
                    </a:cubicBezTo>
                    <a:cubicBezTo>
                      <a:pt x="744" y="72"/>
                      <a:pt x="752" y="248"/>
                      <a:pt x="768" y="256"/>
                    </a:cubicBezTo>
                    <a:cubicBezTo>
                      <a:pt x="784" y="264"/>
                      <a:pt x="792" y="120"/>
                      <a:pt x="816" y="112"/>
                    </a:cubicBezTo>
                    <a:cubicBezTo>
                      <a:pt x="840" y="104"/>
                      <a:pt x="896" y="216"/>
                      <a:pt x="912" y="208"/>
                    </a:cubicBezTo>
                    <a:cubicBezTo>
                      <a:pt x="928" y="200"/>
                      <a:pt x="896" y="64"/>
                      <a:pt x="912" y="64"/>
                    </a:cubicBezTo>
                    <a:cubicBezTo>
                      <a:pt x="928" y="64"/>
                      <a:pt x="984" y="208"/>
                      <a:pt x="1008" y="208"/>
                    </a:cubicBezTo>
                    <a:cubicBezTo>
                      <a:pt x="1032" y="208"/>
                      <a:pt x="1040" y="64"/>
                      <a:pt x="1056" y="64"/>
                    </a:cubicBezTo>
                    <a:cubicBezTo>
                      <a:pt x="1072" y="64"/>
                      <a:pt x="1080" y="208"/>
                      <a:pt x="1104" y="208"/>
                    </a:cubicBezTo>
                    <a:cubicBezTo>
                      <a:pt x="1128" y="208"/>
                      <a:pt x="1168" y="64"/>
                      <a:pt x="1200" y="64"/>
                    </a:cubicBezTo>
                    <a:cubicBezTo>
                      <a:pt x="1232" y="64"/>
                      <a:pt x="1256" y="208"/>
                      <a:pt x="1296" y="208"/>
                    </a:cubicBezTo>
                    <a:cubicBezTo>
                      <a:pt x="1336" y="208"/>
                      <a:pt x="1408" y="56"/>
                      <a:pt x="1440" y="64"/>
                    </a:cubicBezTo>
                    <a:cubicBezTo>
                      <a:pt x="1472" y="72"/>
                      <a:pt x="1472" y="256"/>
                      <a:pt x="1488" y="256"/>
                    </a:cubicBezTo>
                    <a:cubicBezTo>
                      <a:pt x="1504" y="256"/>
                      <a:pt x="1520" y="64"/>
                      <a:pt x="1536" y="64"/>
                    </a:cubicBezTo>
                    <a:cubicBezTo>
                      <a:pt x="1552" y="64"/>
                      <a:pt x="1560" y="256"/>
                      <a:pt x="1584" y="256"/>
                    </a:cubicBezTo>
                    <a:cubicBezTo>
                      <a:pt x="1608" y="256"/>
                      <a:pt x="1664" y="64"/>
                      <a:pt x="1680" y="64"/>
                    </a:cubicBezTo>
                    <a:cubicBezTo>
                      <a:pt x="1696" y="64"/>
                      <a:pt x="1680" y="232"/>
                      <a:pt x="1680" y="256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</p:grpSp>
        <p:sp>
          <p:nvSpPr>
            <p:cNvPr id="9276" name="Line 17"/>
            <p:cNvSpPr>
              <a:spLocks noChangeShapeType="1"/>
            </p:cNvSpPr>
            <p:nvPr/>
          </p:nvSpPr>
          <p:spPr bwMode="auto">
            <a:xfrm>
              <a:off x="1536" y="1776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9277" name="Line 18"/>
            <p:cNvSpPr>
              <a:spLocks noChangeShapeType="1"/>
            </p:cNvSpPr>
            <p:nvPr/>
          </p:nvSpPr>
          <p:spPr bwMode="auto">
            <a:xfrm>
              <a:off x="2640" y="1776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9278" name="Line 19"/>
            <p:cNvSpPr>
              <a:spLocks noChangeShapeType="1"/>
            </p:cNvSpPr>
            <p:nvPr/>
          </p:nvSpPr>
          <p:spPr bwMode="auto">
            <a:xfrm>
              <a:off x="4128" y="1776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sp>
        <p:nvSpPr>
          <p:cNvPr id="9221" name="Text Box 20"/>
          <p:cNvSpPr txBox="1">
            <a:spLocks noChangeArrowheads="1"/>
          </p:cNvSpPr>
          <p:nvPr/>
        </p:nvSpPr>
        <p:spPr bwMode="auto">
          <a:xfrm>
            <a:off x="2409265" y="4312344"/>
            <a:ext cx="187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hlink"/>
              </a:buClr>
            </a:pPr>
            <a:r>
              <a:rPr kumimoji="1" lang="en-US" altLang="zh-TW" b="1">
                <a:solidFill>
                  <a:srgbClr val="CC0000"/>
                </a:solidFill>
              </a:rPr>
              <a:t>010100101100</a:t>
            </a:r>
          </a:p>
        </p:txBody>
      </p:sp>
      <p:grpSp>
        <p:nvGrpSpPr>
          <p:cNvPr id="9222" name="Group 21"/>
          <p:cNvGrpSpPr>
            <a:grpSpLocks/>
          </p:cNvGrpSpPr>
          <p:nvPr/>
        </p:nvGrpSpPr>
        <p:grpSpPr bwMode="auto">
          <a:xfrm>
            <a:off x="6687577" y="4390132"/>
            <a:ext cx="2019300" cy="247650"/>
            <a:chOff x="2198" y="2226"/>
            <a:chExt cx="1378" cy="156"/>
          </a:xfrm>
        </p:grpSpPr>
        <p:sp>
          <p:nvSpPr>
            <p:cNvPr id="9268" name="Rectangle 22"/>
            <p:cNvSpPr>
              <a:spLocks noChangeArrowheads="1"/>
            </p:cNvSpPr>
            <p:nvPr/>
          </p:nvSpPr>
          <p:spPr bwMode="auto">
            <a:xfrm>
              <a:off x="2198" y="2227"/>
              <a:ext cx="1378" cy="155"/>
            </a:xfrm>
            <a:prstGeom prst="rect">
              <a:avLst/>
            </a:prstGeom>
            <a:solidFill>
              <a:srgbClr val="71ED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grpSp>
          <p:nvGrpSpPr>
            <p:cNvPr id="9269" name="Group 23"/>
            <p:cNvGrpSpPr>
              <a:grpSpLocks/>
            </p:cNvGrpSpPr>
            <p:nvPr/>
          </p:nvGrpSpPr>
          <p:grpSpPr bwMode="auto">
            <a:xfrm>
              <a:off x="2509" y="2226"/>
              <a:ext cx="472" cy="144"/>
              <a:chOff x="2551" y="3300"/>
              <a:chExt cx="472" cy="144"/>
            </a:xfrm>
          </p:grpSpPr>
          <p:sp>
            <p:nvSpPr>
              <p:cNvPr id="9270" name="Text Box 24"/>
              <p:cNvSpPr txBox="1">
                <a:spLocks noChangeArrowheads="1"/>
              </p:cNvSpPr>
              <p:nvPr/>
            </p:nvSpPr>
            <p:spPr bwMode="auto">
              <a:xfrm>
                <a:off x="2551" y="3300"/>
                <a:ext cx="47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900">
                    <a:solidFill>
                      <a:srgbClr val="FF0000"/>
                    </a:solidFill>
                  </a:rPr>
                  <a:t>10110101</a:t>
                </a:r>
              </a:p>
            </p:txBody>
          </p:sp>
          <p:sp>
            <p:nvSpPr>
              <p:cNvPr id="9271" name="Rectangle 25"/>
              <p:cNvSpPr>
                <a:spLocks noChangeArrowheads="1"/>
              </p:cNvSpPr>
              <p:nvPr/>
            </p:nvSpPr>
            <p:spPr bwMode="auto">
              <a:xfrm>
                <a:off x="2614" y="3332"/>
                <a:ext cx="306" cy="96"/>
              </a:xfrm>
              <a:prstGeom prst="rect">
                <a:avLst/>
              </a:prstGeom>
              <a:solidFill>
                <a:srgbClr val="FFFF00">
                  <a:alpha val="50195"/>
                </a:srgbClr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</p:grpSp>
      </p:grpSp>
      <p:grpSp>
        <p:nvGrpSpPr>
          <p:cNvPr id="9223" name="Group 26"/>
          <p:cNvGrpSpPr>
            <a:grpSpLocks/>
          </p:cNvGrpSpPr>
          <p:nvPr/>
        </p:nvGrpSpPr>
        <p:grpSpPr bwMode="auto">
          <a:xfrm>
            <a:off x="6657415" y="4390132"/>
            <a:ext cx="2144712" cy="228600"/>
            <a:chOff x="2178" y="2226"/>
            <a:chExt cx="1463" cy="144"/>
          </a:xfrm>
        </p:grpSpPr>
        <p:grpSp>
          <p:nvGrpSpPr>
            <p:cNvPr id="9259" name="Group 27"/>
            <p:cNvGrpSpPr>
              <a:grpSpLocks/>
            </p:cNvGrpSpPr>
            <p:nvPr/>
          </p:nvGrpSpPr>
          <p:grpSpPr bwMode="auto">
            <a:xfrm>
              <a:off x="2178" y="2226"/>
              <a:ext cx="472" cy="144"/>
              <a:chOff x="2551" y="3300"/>
              <a:chExt cx="472" cy="144"/>
            </a:xfrm>
          </p:grpSpPr>
          <p:sp>
            <p:nvSpPr>
              <p:cNvPr id="9266" name="Text Box 28"/>
              <p:cNvSpPr txBox="1">
                <a:spLocks noChangeArrowheads="1"/>
              </p:cNvSpPr>
              <p:nvPr/>
            </p:nvSpPr>
            <p:spPr bwMode="auto">
              <a:xfrm>
                <a:off x="2551" y="3300"/>
                <a:ext cx="47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900">
                    <a:solidFill>
                      <a:srgbClr val="FF0000"/>
                    </a:solidFill>
                  </a:rPr>
                  <a:t>10110101</a:t>
                </a:r>
              </a:p>
            </p:txBody>
          </p:sp>
          <p:sp>
            <p:nvSpPr>
              <p:cNvPr id="9267" name="Rectangle 29"/>
              <p:cNvSpPr>
                <a:spLocks noChangeArrowheads="1"/>
              </p:cNvSpPr>
              <p:nvPr/>
            </p:nvSpPr>
            <p:spPr bwMode="auto">
              <a:xfrm>
                <a:off x="2614" y="3332"/>
                <a:ext cx="306" cy="96"/>
              </a:xfrm>
              <a:prstGeom prst="rect">
                <a:avLst/>
              </a:prstGeom>
              <a:solidFill>
                <a:srgbClr val="FFFF00">
                  <a:alpha val="50195"/>
                </a:srgbClr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</p:grpSp>
        <p:grpSp>
          <p:nvGrpSpPr>
            <p:cNvPr id="9260" name="Group 30"/>
            <p:cNvGrpSpPr>
              <a:grpSpLocks/>
            </p:cNvGrpSpPr>
            <p:nvPr/>
          </p:nvGrpSpPr>
          <p:grpSpPr bwMode="auto">
            <a:xfrm>
              <a:off x="2839" y="2226"/>
              <a:ext cx="472" cy="144"/>
              <a:chOff x="2551" y="3300"/>
              <a:chExt cx="472" cy="144"/>
            </a:xfrm>
          </p:grpSpPr>
          <p:sp>
            <p:nvSpPr>
              <p:cNvPr id="9264" name="Text Box 31"/>
              <p:cNvSpPr txBox="1">
                <a:spLocks noChangeArrowheads="1"/>
              </p:cNvSpPr>
              <p:nvPr/>
            </p:nvSpPr>
            <p:spPr bwMode="auto">
              <a:xfrm>
                <a:off x="2551" y="3300"/>
                <a:ext cx="47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900">
                    <a:solidFill>
                      <a:srgbClr val="FF0000"/>
                    </a:solidFill>
                  </a:rPr>
                  <a:t>10110101</a:t>
                </a:r>
              </a:p>
            </p:txBody>
          </p:sp>
          <p:sp>
            <p:nvSpPr>
              <p:cNvPr id="9265" name="Rectangle 32"/>
              <p:cNvSpPr>
                <a:spLocks noChangeArrowheads="1"/>
              </p:cNvSpPr>
              <p:nvPr/>
            </p:nvSpPr>
            <p:spPr bwMode="auto">
              <a:xfrm>
                <a:off x="2614" y="3332"/>
                <a:ext cx="306" cy="96"/>
              </a:xfrm>
              <a:prstGeom prst="rect">
                <a:avLst/>
              </a:prstGeom>
              <a:solidFill>
                <a:srgbClr val="FFFF00">
                  <a:alpha val="50195"/>
                </a:srgbClr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</p:grpSp>
        <p:grpSp>
          <p:nvGrpSpPr>
            <p:cNvPr id="9261" name="Group 33"/>
            <p:cNvGrpSpPr>
              <a:grpSpLocks/>
            </p:cNvGrpSpPr>
            <p:nvPr/>
          </p:nvGrpSpPr>
          <p:grpSpPr bwMode="auto">
            <a:xfrm>
              <a:off x="3169" y="2226"/>
              <a:ext cx="472" cy="144"/>
              <a:chOff x="2551" y="3300"/>
              <a:chExt cx="472" cy="144"/>
            </a:xfrm>
          </p:grpSpPr>
          <p:sp>
            <p:nvSpPr>
              <p:cNvPr id="9262" name="Text Box 34"/>
              <p:cNvSpPr txBox="1">
                <a:spLocks noChangeArrowheads="1"/>
              </p:cNvSpPr>
              <p:nvPr/>
            </p:nvSpPr>
            <p:spPr bwMode="auto">
              <a:xfrm>
                <a:off x="2551" y="3300"/>
                <a:ext cx="472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kumimoji="1" lang="en-US" altLang="zh-TW" sz="900">
                    <a:solidFill>
                      <a:srgbClr val="FF0000"/>
                    </a:solidFill>
                  </a:rPr>
                  <a:t>10110101</a:t>
                </a:r>
              </a:p>
            </p:txBody>
          </p:sp>
          <p:sp>
            <p:nvSpPr>
              <p:cNvPr id="9263" name="Rectangle 35"/>
              <p:cNvSpPr>
                <a:spLocks noChangeArrowheads="1"/>
              </p:cNvSpPr>
              <p:nvPr/>
            </p:nvSpPr>
            <p:spPr bwMode="auto">
              <a:xfrm>
                <a:off x="2614" y="3332"/>
                <a:ext cx="306" cy="96"/>
              </a:xfrm>
              <a:prstGeom prst="rect">
                <a:avLst/>
              </a:prstGeom>
              <a:solidFill>
                <a:srgbClr val="FFFF00">
                  <a:alpha val="50195"/>
                </a:srgbClr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</p:grpSp>
      </p:grpSp>
      <p:sp>
        <p:nvSpPr>
          <p:cNvPr id="9224" name="Rectangle 36"/>
          <p:cNvSpPr>
            <a:spLocks noChangeArrowheads="1"/>
          </p:cNvSpPr>
          <p:nvPr/>
        </p:nvSpPr>
        <p:spPr bwMode="auto">
          <a:xfrm>
            <a:off x="6050990" y="4388544"/>
            <a:ext cx="641350" cy="250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 sz="1600" b="1"/>
              <a:t>IP</a:t>
            </a:r>
            <a:endParaRPr kumimoji="1" lang="en-US" altLang="zh-TW" sz="2400"/>
          </a:p>
        </p:txBody>
      </p:sp>
      <p:grpSp>
        <p:nvGrpSpPr>
          <p:cNvPr id="9225" name="Group 37"/>
          <p:cNvGrpSpPr>
            <a:grpSpLocks/>
          </p:cNvGrpSpPr>
          <p:nvPr/>
        </p:nvGrpSpPr>
        <p:grpSpPr bwMode="auto">
          <a:xfrm>
            <a:off x="4703202" y="4163119"/>
            <a:ext cx="731838" cy="808038"/>
            <a:chOff x="3072" y="3648"/>
            <a:chExt cx="336" cy="336"/>
          </a:xfrm>
        </p:grpSpPr>
        <p:grpSp>
          <p:nvGrpSpPr>
            <p:cNvPr id="9234" name="Group 38"/>
            <p:cNvGrpSpPr>
              <a:grpSpLocks/>
            </p:cNvGrpSpPr>
            <p:nvPr/>
          </p:nvGrpSpPr>
          <p:grpSpPr bwMode="auto">
            <a:xfrm>
              <a:off x="3072" y="3696"/>
              <a:ext cx="336" cy="240"/>
              <a:chOff x="3072" y="3408"/>
              <a:chExt cx="672" cy="480"/>
            </a:xfrm>
          </p:grpSpPr>
          <p:sp>
            <p:nvSpPr>
              <p:cNvPr id="9248" name="Line 39"/>
              <p:cNvSpPr>
                <a:spLocks noChangeShapeType="1"/>
              </p:cNvSpPr>
              <p:nvPr/>
            </p:nvSpPr>
            <p:spPr bwMode="auto">
              <a:xfrm>
                <a:off x="3072" y="340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49" name="Line 40"/>
              <p:cNvSpPr>
                <a:spLocks noChangeShapeType="1"/>
              </p:cNvSpPr>
              <p:nvPr/>
            </p:nvSpPr>
            <p:spPr bwMode="auto">
              <a:xfrm>
                <a:off x="3072" y="345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50" name="Line 41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51" name="Line 42"/>
              <p:cNvSpPr>
                <a:spLocks noChangeShapeType="1"/>
              </p:cNvSpPr>
              <p:nvPr/>
            </p:nvSpPr>
            <p:spPr bwMode="auto">
              <a:xfrm>
                <a:off x="3072" y="355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52" name="Line 43"/>
              <p:cNvSpPr>
                <a:spLocks noChangeShapeType="1"/>
              </p:cNvSpPr>
              <p:nvPr/>
            </p:nvSpPr>
            <p:spPr bwMode="auto">
              <a:xfrm>
                <a:off x="3072" y="360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53" name="Line 44"/>
              <p:cNvSpPr>
                <a:spLocks noChangeShapeType="1"/>
              </p:cNvSpPr>
              <p:nvPr/>
            </p:nvSpPr>
            <p:spPr bwMode="auto">
              <a:xfrm>
                <a:off x="3072" y="364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54" name="Line 45"/>
              <p:cNvSpPr>
                <a:spLocks noChangeShapeType="1"/>
              </p:cNvSpPr>
              <p:nvPr/>
            </p:nvSpPr>
            <p:spPr bwMode="auto">
              <a:xfrm>
                <a:off x="3072" y="369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55" name="Line 46"/>
              <p:cNvSpPr>
                <a:spLocks noChangeShapeType="1"/>
              </p:cNvSpPr>
              <p:nvPr/>
            </p:nvSpPr>
            <p:spPr bwMode="auto">
              <a:xfrm>
                <a:off x="3072" y="374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56" name="Line 47"/>
              <p:cNvSpPr>
                <a:spLocks noChangeShapeType="1"/>
              </p:cNvSpPr>
              <p:nvPr/>
            </p:nvSpPr>
            <p:spPr bwMode="auto">
              <a:xfrm>
                <a:off x="3072" y="379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57" name="Line 48"/>
              <p:cNvSpPr>
                <a:spLocks noChangeShapeType="1"/>
              </p:cNvSpPr>
              <p:nvPr/>
            </p:nvSpPr>
            <p:spPr bwMode="auto">
              <a:xfrm>
                <a:off x="3072" y="384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58" name="Line 49"/>
              <p:cNvSpPr>
                <a:spLocks noChangeShapeType="1"/>
              </p:cNvSpPr>
              <p:nvPr/>
            </p:nvSpPr>
            <p:spPr bwMode="auto">
              <a:xfrm>
                <a:off x="3072" y="388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</p:grpSp>
        <p:grpSp>
          <p:nvGrpSpPr>
            <p:cNvPr id="9235" name="Group 50"/>
            <p:cNvGrpSpPr>
              <a:grpSpLocks/>
            </p:cNvGrpSpPr>
            <p:nvPr/>
          </p:nvGrpSpPr>
          <p:grpSpPr bwMode="auto">
            <a:xfrm rot="-5400000">
              <a:off x="3072" y="3696"/>
              <a:ext cx="336" cy="240"/>
              <a:chOff x="3072" y="3408"/>
              <a:chExt cx="672" cy="480"/>
            </a:xfrm>
          </p:grpSpPr>
          <p:sp>
            <p:nvSpPr>
              <p:cNvPr id="9237" name="Line 51"/>
              <p:cNvSpPr>
                <a:spLocks noChangeShapeType="1"/>
              </p:cNvSpPr>
              <p:nvPr/>
            </p:nvSpPr>
            <p:spPr bwMode="auto">
              <a:xfrm>
                <a:off x="3072" y="340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38" name="Line 52"/>
              <p:cNvSpPr>
                <a:spLocks noChangeShapeType="1"/>
              </p:cNvSpPr>
              <p:nvPr/>
            </p:nvSpPr>
            <p:spPr bwMode="auto">
              <a:xfrm>
                <a:off x="3072" y="345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39" name="Line 53"/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40" name="Line 54"/>
              <p:cNvSpPr>
                <a:spLocks noChangeShapeType="1"/>
              </p:cNvSpPr>
              <p:nvPr/>
            </p:nvSpPr>
            <p:spPr bwMode="auto">
              <a:xfrm>
                <a:off x="3072" y="355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41" name="Line 55"/>
              <p:cNvSpPr>
                <a:spLocks noChangeShapeType="1"/>
              </p:cNvSpPr>
              <p:nvPr/>
            </p:nvSpPr>
            <p:spPr bwMode="auto">
              <a:xfrm>
                <a:off x="3072" y="360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42" name="Line 56"/>
              <p:cNvSpPr>
                <a:spLocks noChangeShapeType="1"/>
              </p:cNvSpPr>
              <p:nvPr/>
            </p:nvSpPr>
            <p:spPr bwMode="auto">
              <a:xfrm>
                <a:off x="3072" y="364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43" name="Line 57"/>
              <p:cNvSpPr>
                <a:spLocks noChangeShapeType="1"/>
              </p:cNvSpPr>
              <p:nvPr/>
            </p:nvSpPr>
            <p:spPr bwMode="auto">
              <a:xfrm>
                <a:off x="3072" y="369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44" name="Line 58"/>
              <p:cNvSpPr>
                <a:spLocks noChangeShapeType="1"/>
              </p:cNvSpPr>
              <p:nvPr/>
            </p:nvSpPr>
            <p:spPr bwMode="auto">
              <a:xfrm>
                <a:off x="3072" y="374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45" name="Line 59"/>
              <p:cNvSpPr>
                <a:spLocks noChangeShapeType="1"/>
              </p:cNvSpPr>
              <p:nvPr/>
            </p:nvSpPr>
            <p:spPr bwMode="auto">
              <a:xfrm>
                <a:off x="3072" y="379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46" name="Line 60"/>
              <p:cNvSpPr>
                <a:spLocks noChangeShapeType="1"/>
              </p:cNvSpPr>
              <p:nvPr/>
            </p:nvSpPr>
            <p:spPr bwMode="auto">
              <a:xfrm>
                <a:off x="3072" y="384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9247" name="Line 61"/>
              <p:cNvSpPr>
                <a:spLocks noChangeShapeType="1"/>
              </p:cNvSpPr>
              <p:nvPr/>
            </p:nvSpPr>
            <p:spPr bwMode="auto">
              <a:xfrm>
                <a:off x="3072" y="388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</p:grpSp>
        <p:sp>
          <p:nvSpPr>
            <p:cNvPr id="9236" name="Rectangle 62"/>
            <p:cNvSpPr>
              <a:spLocks noChangeArrowheads="1"/>
            </p:cNvSpPr>
            <p:nvPr/>
          </p:nvSpPr>
          <p:spPr bwMode="auto">
            <a:xfrm>
              <a:off x="3096" y="3672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sz="1600" b="1">
                  <a:solidFill>
                    <a:srgbClr val="D20F00"/>
                  </a:solidFill>
                </a:rPr>
                <a:t>DSP</a:t>
              </a:r>
              <a:endParaRPr kumimoji="1" lang="en-US" altLang="zh-TW" sz="2400"/>
            </a:p>
          </p:txBody>
        </p:sp>
      </p:grpSp>
      <p:sp>
        <p:nvSpPr>
          <p:cNvPr id="9226" name="AutoShape 63"/>
          <p:cNvSpPr>
            <a:spLocks noChangeArrowheads="1"/>
          </p:cNvSpPr>
          <p:nvPr/>
        </p:nvSpPr>
        <p:spPr bwMode="auto">
          <a:xfrm>
            <a:off x="2064777" y="4331394"/>
            <a:ext cx="266700" cy="4127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9227" name="AutoShape 64"/>
          <p:cNvSpPr>
            <a:spLocks noChangeArrowheads="1"/>
          </p:cNvSpPr>
          <p:nvPr/>
        </p:nvSpPr>
        <p:spPr bwMode="auto">
          <a:xfrm>
            <a:off x="4336490" y="4329807"/>
            <a:ext cx="266700" cy="4127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9228" name="AutoShape 65"/>
          <p:cNvSpPr>
            <a:spLocks noChangeArrowheads="1"/>
          </p:cNvSpPr>
          <p:nvPr/>
        </p:nvSpPr>
        <p:spPr bwMode="auto">
          <a:xfrm>
            <a:off x="5616015" y="4328219"/>
            <a:ext cx="266700" cy="4127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9229" name="Text Box 66"/>
          <p:cNvSpPr txBox="1">
            <a:spLocks noChangeArrowheads="1"/>
          </p:cNvSpPr>
          <p:nvPr/>
        </p:nvSpPr>
        <p:spPr bwMode="auto">
          <a:xfrm>
            <a:off x="491565" y="3553519"/>
            <a:ext cx="1771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hlink"/>
              </a:buClr>
            </a:pPr>
            <a:r>
              <a:rPr kumimoji="1" lang="ru-RU" altLang="zh-TW" b="1" dirty="0"/>
              <a:t>Аналоговый</a:t>
            </a:r>
            <a:br>
              <a:rPr kumimoji="1" lang="ru-RU" altLang="zh-TW" b="1" dirty="0"/>
            </a:br>
            <a:r>
              <a:rPr kumimoji="1" lang="ru-RU" altLang="zh-TW" b="1" dirty="0"/>
              <a:t>сигнал</a:t>
            </a:r>
            <a:endParaRPr kumimoji="1" lang="en-US" altLang="zh-TW" b="1" dirty="0"/>
          </a:p>
        </p:txBody>
      </p:sp>
      <p:sp>
        <p:nvSpPr>
          <p:cNvPr id="9230" name="Text Box 67"/>
          <p:cNvSpPr txBox="1">
            <a:spLocks noChangeArrowheads="1"/>
          </p:cNvSpPr>
          <p:nvPr/>
        </p:nvSpPr>
        <p:spPr bwMode="auto">
          <a:xfrm>
            <a:off x="2504515" y="3717032"/>
            <a:ext cx="1649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hlink"/>
              </a:buClr>
            </a:pPr>
            <a:r>
              <a:rPr kumimoji="1" lang="ru-RU" altLang="zh-TW" b="1" dirty="0"/>
              <a:t>Оцифровка</a:t>
            </a:r>
            <a:endParaRPr kumimoji="1" lang="en-US" altLang="zh-TW" b="1" dirty="0"/>
          </a:p>
        </p:txBody>
      </p:sp>
      <p:sp>
        <p:nvSpPr>
          <p:cNvPr id="9231" name="Text Box 68"/>
          <p:cNvSpPr txBox="1">
            <a:spLocks noChangeArrowheads="1"/>
          </p:cNvSpPr>
          <p:nvPr/>
        </p:nvSpPr>
        <p:spPr bwMode="auto">
          <a:xfrm>
            <a:off x="4534927" y="3686869"/>
            <a:ext cx="1109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hlink"/>
              </a:buClr>
            </a:pPr>
            <a:r>
              <a:rPr kumimoji="1" lang="ru-RU" altLang="zh-TW" b="1"/>
              <a:t>Сжатие</a:t>
            </a:r>
            <a:endParaRPr kumimoji="1" lang="en-US" altLang="zh-TW" b="1"/>
          </a:p>
        </p:txBody>
      </p:sp>
      <p:sp>
        <p:nvSpPr>
          <p:cNvPr id="9232" name="Text Box 69"/>
          <p:cNvSpPr txBox="1">
            <a:spLocks noChangeArrowheads="1"/>
          </p:cNvSpPr>
          <p:nvPr/>
        </p:nvSpPr>
        <p:spPr bwMode="auto">
          <a:xfrm>
            <a:off x="5982727" y="3715444"/>
            <a:ext cx="265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hlink"/>
              </a:buClr>
            </a:pPr>
            <a:r>
              <a:rPr kumimoji="1" lang="ru-RU" altLang="zh-TW" b="1"/>
              <a:t>Упаковка в </a:t>
            </a:r>
            <a:r>
              <a:rPr kumimoji="1" lang="en-US" altLang="zh-TW" b="1"/>
              <a:t>IP-</a:t>
            </a:r>
            <a:r>
              <a:rPr kumimoji="1" lang="ru-RU" altLang="zh-TW" b="1"/>
              <a:t>пакет</a:t>
            </a:r>
            <a:endParaRPr kumimoji="1" lang="en-US" altLang="zh-TW" b="1"/>
          </a:p>
        </p:txBody>
      </p:sp>
      <p:sp>
        <p:nvSpPr>
          <p:cNvPr id="9233" name="Rectangle 71"/>
          <p:cNvSpPr>
            <a:spLocks noChangeArrowheads="1"/>
          </p:cNvSpPr>
          <p:nvPr/>
        </p:nvSpPr>
        <p:spPr bwMode="auto">
          <a:xfrm>
            <a:off x="1099474" y="404813"/>
            <a:ext cx="6264275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ru-RU" altLang="zh-TW" sz="4000" b="1" dirty="0">
                <a:solidFill>
                  <a:schemeClr val="accent2"/>
                </a:solidFill>
              </a:rPr>
              <a:t>Что такое </a:t>
            </a:r>
            <a:r>
              <a:rPr lang="ru-RU" altLang="zh-TW" sz="4000" b="1" dirty="0" err="1">
                <a:solidFill>
                  <a:schemeClr val="accent2"/>
                </a:solidFill>
              </a:rPr>
              <a:t>IP</a:t>
            </a:r>
            <a:r>
              <a:rPr lang="ru-RU" altLang="zh-TW" sz="4000" b="1" dirty="0">
                <a:solidFill>
                  <a:schemeClr val="accent2"/>
                </a:solidFill>
              </a:rPr>
              <a:t>-телефония</a:t>
            </a:r>
            <a:r>
              <a:rPr lang="en-US" altLang="zh-TW" sz="2800" b="1" dirty="0">
                <a:solidFill>
                  <a:schemeClr val="accent2"/>
                </a:solidFill>
              </a:rPr>
              <a:t>?</a:t>
            </a:r>
            <a:endParaRPr lang="en-US" sz="2800" b="1" noProof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3" y="404813"/>
            <a:ext cx="3970337" cy="490537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smtClean="0">
                <a:solidFill>
                  <a:schemeClr val="accent2"/>
                </a:solidFill>
              </a:rPr>
              <a:t>Версии Н.323</a:t>
            </a:r>
          </a:p>
        </p:txBody>
      </p:sp>
      <p:graphicFrame>
        <p:nvGraphicFramePr>
          <p:cNvPr id="230437" name="Group 37"/>
          <p:cNvGraphicFramePr>
            <a:graphicFrameLocks noGrp="1"/>
          </p:cNvGraphicFramePr>
          <p:nvPr>
            <p:ph type="tbl" idx="1"/>
          </p:nvPr>
        </p:nvGraphicFramePr>
        <p:xfrm>
          <a:off x="250825" y="1268413"/>
          <a:ext cx="8642350" cy="4581870"/>
        </p:xfrm>
        <a:graphic>
          <a:graphicData uri="http://schemas.openxmlformats.org/drawingml/2006/table">
            <a:tbl>
              <a:tblPr/>
              <a:tblGrid>
                <a:gridCol w="1203325"/>
                <a:gridCol w="1179513"/>
                <a:gridCol w="6259512"/>
              </a:tblGrid>
              <a:tr h="365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Версия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Дата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Описание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H.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323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v.1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1996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Первый релиз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H.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323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v.2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1998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добавлены функций безопасности, установки быстрого вызова, некоторых дополнительных сервисов и интеграции протоколов H.323 и T.120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H.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323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v.3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1999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дополнения к основному документу и рекомендациям H.225.0, усовершенствования в архитектуре стандарта 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H.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323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v.4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повышения надежности, мобильности и гибкости систем видеоконференций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качества организации и проведения конференции с большим числом участников 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H.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323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v.5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5" marB="457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2003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изменения в основном направленные на поддержание стабильности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68275" y="5805264"/>
            <a:ext cx="8785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sz="1600" dirty="0"/>
              <a:t>Сети на базе </a:t>
            </a:r>
            <a:r>
              <a:rPr kumimoji="1" lang="en-US" altLang="zh-TW" sz="1600" dirty="0" err="1"/>
              <a:t>H.323</a:t>
            </a:r>
            <a:r>
              <a:rPr kumimoji="1" lang="en-US" altLang="zh-TW" sz="1600" dirty="0"/>
              <a:t> </a:t>
            </a:r>
            <a:r>
              <a:rPr kumimoji="1" lang="ru-RU" altLang="zh-TW" sz="1600" dirty="0"/>
              <a:t>ориентированы на интеграцию с телефонными сетями и хорошо подходят операторам местных телефонных сетей для предоставления междугородней и международной связи по </a:t>
            </a:r>
            <a:r>
              <a:rPr kumimoji="1" lang="en-US" altLang="zh-TW" sz="1600" dirty="0"/>
              <a:t>IP-</a:t>
            </a:r>
            <a:r>
              <a:rPr kumimoji="1" lang="ru-RU" altLang="zh-TW" sz="1600" dirty="0"/>
              <a:t>сети.</a:t>
            </a:r>
            <a:endParaRPr kumimoji="1" lang="en-US" altLang="zh-TW" sz="1600" dirty="0"/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811745"/>
              </p:ext>
            </p:extLst>
          </p:nvPr>
        </p:nvGraphicFramePr>
        <p:xfrm>
          <a:off x="264048" y="980728"/>
          <a:ext cx="8555521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VISIO" r:id="rId3" imgW="7700130" imgH="4219020" progId="Visio.Drawing.6">
                  <p:embed/>
                </p:oleObj>
              </mc:Choice>
              <mc:Fallback>
                <p:oleObj name="VISIO" r:id="rId3" imgW="7700130" imgH="42190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48" y="980728"/>
                        <a:ext cx="8555521" cy="4824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115616" y="158537"/>
            <a:ext cx="632474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 сети </a:t>
            </a:r>
            <a:r>
              <a:rPr kumimoji="1" lang="ru-RU" sz="4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Н.323</a:t>
            </a:r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31025" y="116632"/>
            <a:ext cx="861612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4000" b="1" dirty="0">
                <a:solidFill>
                  <a:schemeClr val="accent2"/>
                </a:solidFill>
              </a:rPr>
              <a:t>Терминал </a:t>
            </a:r>
            <a:r>
              <a:rPr kumimoji="1" lang="ru-RU" altLang="zh-TW" sz="4000" b="1" dirty="0" err="1">
                <a:solidFill>
                  <a:schemeClr val="accent2"/>
                </a:solidFill>
              </a:rPr>
              <a:t>H.323</a:t>
            </a:r>
            <a:r>
              <a:rPr kumimoji="1" lang="ru-RU" altLang="zh-TW" sz="4000" b="1" dirty="0">
                <a:solidFill>
                  <a:schemeClr val="accent2"/>
                </a:solidFill>
              </a:rPr>
              <a:t> – устройство пользователя сети </a:t>
            </a:r>
            <a:r>
              <a:rPr kumimoji="1" lang="ru-RU" altLang="zh-TW" sz="4000" b="1" dirty="0" err="1">
                <a:solidFill>
                  <a:schemeClr val="accent2"/>
                </a:solidFill>
              </a:rPr>
              <a:t>IP</a:t>
            </a:r>
            <a:r>
              <a:rPr kumimoji="1" lang="ru-RU" altLang="zh-TW" sz="4000" b="1" dirty="0">
                <a:solidFill>
                  <a:schemeClr val="accent2"/>
                </a:solidFill>
              </a:rPr>
              <a:t>-телефонии</a:t>
            </a:r>
            <a:endParaRPr kumimoji="1" lang="en-US" altLang="zh-TW" sz="4000" b="1" dirty="0">
              <a:solidFill>
                <a:schemeClr val="accent2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31025" y="1628800"/>
            <a:ext cx="8785225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sz="2400" dirty="0" smtClean="0"/>
              <a:t>Обеспечивает </a:t>
            </a:r>
            <a:r>
              <a:rPr kumimoji="1" lang="ru-RU" altLang="zh-TW" sz="2400" b="1" dirty="0"/>
              <a:t>двустороннюю связь</a:t>
            </a:r>
            <a:r>
              <a:rPr kumimoji="1" lang="ru-RU" altLang="zh-TW" sz="2400" dirty="0"/>
              <a:t> с другим терминалом</a:t>
            </a:r>
            <a:r>
              <a:rPr kumimoji="1" lang="en-US" altLang="zh-TW" sz="2400" dirty="0"/>
              <a:t> </a:t>
            </a:r>
            <a:r>
              <a:rPr kumimoji="1" lang="en-US" altLang="zh-TW" sz="2400" dirty="0" err="1"/>
              <a:t>H.323</a:t>
            </a:r>
            <a:r>
              <a:rPr kumimoji="1" lang="en-US" altLang="zh-TW" sz="2400" dirty="0"/>
              <a:t>, </a:t>
            </a:r>
            <a:r>
              <a:rPr kumimoji="1" lang="ru-RU" altLang="zh-TW" sz="2400" dirty="0"/>
              <a:t>шлюзом или устройством управления конференциями.</a:t>
            </a:r>
            <a:endParaRPr kumimoji="1" lang="en-US" altLang="zh-TW" sz="2400" dirty="0"/>
          </a:p>
          <a:p>
            <a:pPr marL="342900" indent="-342900" eaLnBrk="1" hangingPunct="1"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ru-RU" altLang="zh-TW" sz="2400" dirty="0" smtClean="0"/>
              <a:t>персональные </a:t>
            </a:r>
            <a:r>
              <a:rPr kumimoji="1" lang="ru-RU" altLang="zh-TW" sz="2400" dirty="0"/>
              <a:t>компьютеры с ПО аудио- или видеоконференций типа </a:t>
            </a:r>
            <a:r>
              <a:rPr kumimoji="1" lang="ru-RU" altLang="zh-TW" sz="2400" dirty="0" err="1"/>
              <a:t>NetMeeting</a:t>
            </a:r>
            <a:r>
              <a:rPr kumimoji="1" lang="ru-RU" altLang="zh-TW" sz="2400" dirty="0"/>
              <a:t>,</a:t>
            </a:r>
            <a:r>
              <a:rPr kumimoji="1" lang="en-US" altLang="zh-TW" sz="2400" dirty="0"/>
              <a:t> </a:t>
            </a:r>
            <a:endParaRPr kumimoji="1" lang="ru-RU" altLang="zh-TW" sz="2400" dirty="0" smtClean="0"/>
          </a:p>
          <a:p>
            <a:pPr marL="342900" indent="-342900" eaLnBrk="1" hangingPunct="1"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TW" sz="2400" dirty="0" smtClean="0"/>
              <a:t>IP</a:t>
            </a:r>
            <a:r>
              <a:rPr kumimoji="1" lang="ru-RU" altLang="zh-TW" sz="2400" dirty="0"/>
              <a:t>-телефоны</a:t>
            </a:r>
            <a:r>
              <a:rPr kumimoji="1" lang="ru-RU" altLang="zh-TW" sz="2400" dirty="0" smtClean="0"/>
              <a:t>,</a:t>
            </a:r>
          </a:p>
          <a:p>
            <a:pPr marL="342900" indent="-342900" eaLnBrk="1" hangingPunct="1"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ru-RU" altLang="zh-TW" sz="2400" dirty="0" smtClean="0"/>
              <a:t> </a:t>
            </a:r>
            <a:r>
              <a:rPr kumimoji="1" lang="ru-RU" altLang="zh-TW" sz="2400" dirty="0"/>
              <a:t>Видео-телефоны</a:t>
            </a:r>
            <a:r>
              <a:rPr kumimoji="1" lang="ru-RU" altLang="zh-TW" sz="2800" dirty="0"/>
              <a:t>.</a:t>
            </a:r>
            <a:endParaRPr kumimoji="1" lang="en-US" altLang="zh-TW" sz="2800" dirty="0"/>
          </a:p>
          <a:p>
            <a:pPr eaLnBrk="1" hangingPunct="1">
              <a:spcBef>
                <a:spcPct val="50000"/>
              </a:spcBef>
            </a:pPr>
            <a:r>
              <a:rPr kumimoji="1" lang="ru-RU" altLang="zh-TW" dirty="0"/>
              <a:t>Все терминалы должны поддерживать стандарты </a:t>
            </a:r>
            <a:r>
              <a:rPr kumimoji="1" lang="ru-RU" altLang="zh-TW" dirty="0" err="1"/>
              <a:t>G.711</a:t>
            </a:r>
            <a:r>
              <a:rPr kumimoji="1" lang="ru-RU" altLang="zh-TW" dirty="0"/>
              <a:t> для сжатия голоса, </a:t>
            </a:r>
            <a:r>
              <a:rPr kumimoji="1" lang="ru-RU" altLang="zh-TW" dirty="0" err="1"/>
              <a:t>H.245</a:t>
            </a:r>
            <a:r>
              <a:rPr kumimoji="1" lang="ru-RU" altLang="zh-TW" dirty="0"/>
              <a:t> для согласования параметров соединения, </a:t>
            </a:r>
            <a:r>
              <a:rPr kumimoji="1" lang="ru-RU" altLang="zh-TW" dirty="0" err="1"/>
              <a:t>Q.931</a:t>
            </a:r>
            <a:r>
              <a:rPr kumimoji="1" lang="ru-RU" altLang="zh-TW" dirty="0"/>
              <a:t> для установления и контроля соединения, канал </a:t>
            </a:r>
            <a:r>
              <a:rPr kumimoji="1" lang="ru-RU" altLang="zh-TW" dirty="0" err="1"/>
              <a:t>RAS</a:t>
            </a:r>
            <a:r>
              <a:rPr kumimoji="1" lang="ru-RU" altLang="zh-TW" dirty="0"/>
              <a:t> для взаимодействия с привратником, а также протоколы </a:t>
            </a:r>
            <a:r>
              <a:rPr kumimoji="1" lang="ru-RU" altLang="zh-TW" dirty="0" err="1"/>
              <a:t>RTP</a:t>
            </a:r>
            <a:r>
              <a:rPr kumimoji="1" lang="ru-RU" altLang="zh-TW" dirty="0"/>
              <a:t>/</a:t>
            </a:r>
            <a:r>
              <a:rPr kumimoji="1" lang="ru-RU" altLang="zh-TW" dirty="0" err="1"/>
              <a:t>RTCP</a:t>
            </a:r>
            <a:r>
              <a:rPr kumimoji="1" lang="ru-RU" altLang="zh-TW" dirty="0"/>
              <a:t> для оптимизации доставки аудио- (видео-) потоков. Кроме этого, терминалы могут поддерживать и другие аудио- и видеокодеки</a:t>
            </a:r>
            <a:r>
              <a:rPr kumimoji="1" lang="ru-RU" altLang="zh-TW" sz="2200" dirty="0"/>
              <a:t>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179388" y="1649413"/>
          <a:ext cx="8713787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VISIO" r:id="rId3" imgW="8703564" imgH="4233672" progId="Visio.Drawing.6">
                  <p:embed/>
                </p:oleObj>
              </mc:Choice>
              <mc:Fallback>
                <p:oleObj name="VISIO" r:id="rId3" imgW="8703564" imgH="423367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649413"/>
                        <a:ext cx="8713787" cy="422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2482850" y="620713"/>
            <a:ext cx="6697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2800" b="1">
                <a:solidFill>
                  <a:schemeClr val="accent2"/>
                </a:solidFill>
              </a:rPr>
              <a:t>Структурная схема терминала </a:t>
            </a:r>
            <a:r>
              <a:rPr lang="en-US" sz="2800" b="1">
                <a:solidFill>
                  <a:schemeClr val="accent2"/>
                </a:solidFill>
              </a:rPr>
              <a:t>H.323</a:t>
            </a:r>
            <a:endParaRPr lang="ru-RU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54732" y="260648"/>
            <a:ext cx="763284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Шлюз </a:t>
            </a:r>
            <a:r>
              <a:rPr kumimoji="1" lang="en-US" altLang="zh-TW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IP-</a:t>
            </a:r>
            <a:r>
              <a:rPr kumimoji="1" lang="ru-RU" altLang="zh-TW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телефонии (</a:t>
            </a:r>
            <a:r>
              <a:rPr kumimoji="1" lang="en-US" altLang="zh-TW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Gateway) </a:t>
            </a:r>
            <a:endParaRPr kumimoji="1" lang="en-US" altLang="zh-TW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9388" y="980728"/>
            <a:ext cx="8785225" cy="505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sz="2400" dirty="0" smtClean="0"/>
              <a:t>Передает </a:t>
            </a:r>
            <a:r>
              <a:rPr kumimoji="1" lang="ru-RU" altLang="zh-TW" sz="2400" dirty="0"/>
              <a:t>речевой трафик по </a:t>
            </a:r>
            <a:r>
              <a:rPr kumimoji="1" lang="en-US" altLang="zh-TW" sz="2400" dirty="0"/>
              <a:t>IP-</a:t>
            </a:r>
            <a:r>
              <a:rPr kumimoji="1" lang="ru-RU" altLang="zh-TW" sz="2400" dirty="0"/>
              <a:t>сетям</a:t>
            </a:r>
            <a:r>
              <a:rPr kumimoji="1" lang="en-US" altLang="zh-TW" sz="2400" dirty="0"/>
              <a:t> </a:t>
            </a:r>
            <a:r>
              <a:rPr kumimoji="1" lang="ru-RU" altLang="zh-TW" sz="2400" dirty="0"/>
              <a:t>в соответствии с протоколом </a:t>
            </a:r>
            <a:r>
              <a:rPr kumimoji="1" lang="en-US" altLang="zh-TW" sz="2400" dirty="0" err="1"/>
              <a:t>H.323</a:t>
            </a:r>
            <a:r>
              <a:rPr kumimoji="1" lang="en-US" altLang="zh-TW" sz="2400" dirty="0"/>
              <a:t>.</a:t>
            </a:r>
            <a:r>
              <a:rPr kumimoji="1" lang="ru-RU" altLang="zh-TW" sz="2400" dirty="0"/>
              <a:t> </a:t>
            </a:r>
            <a:endParaRPr kumimoji="1" lang="ru-RU" altLang="zh-TW" sz="2400" dirty="0" smtClean="0"/>
          </a:p>
          <a:p>
            <a:pPr eaLnBrk="1" hangingPunct="1">
              <a:spcBef>
                <a:spcPct val="50000"/>
              </a:spcBef>
            </a:pPr>
            <a:r>
              <a:rPr kumimoji="1" lang="ru-RU" altLang="zh-TW" sz="2400" b="1" dirty="0" smtClean="0"/>
              <a:t>Основная </a:t>
            </a:r>
            <a:r>
              <a:rPr kumimoji="1" lang="ru-RU" altLang="zh-TW" sz="2400" b="1" dirty="0"/>
              <a:t>задача </a:t>
            </a:r>
            <a:r>
              <a:rPr kumimoji="1" lang="ru-RU" altLang="zh-TW" sz="2400" dirty="0"/>
              <a:t>– преобразование речевой информации, поступающей со стороны </a:t>
            </a:r>
            <a:r>
              <a:rPr kumimoji="1" lang="ru-RU" altLang="zh-TW" sz="2400" dirty="0" err="1"/>
              <a:t>ТфОП</a:t>
            </a:r>
            <a:r>
              <a:rPr kumimoji="1" lang="ru-RU" altLang="zh-TW" sz="2400" dirty="0"/>
              <a:t>, в вид, пригодный для передачи по </a:t>
            </a:r>
            <a:r>
              <a:rPr kumimoji="1" lang="en-US" altLang="zh-TW" sz="2400" dirty="0"/>
              <a:t>IP-</a:t>
            </a:r>
            <a:r>
              <a:rPr kumimoji="1" lang="ru-RU" altLang="zh-TW" sz="2400" dirty="0"/>
              <a:t>сетям. </a:t>
            </a:r>
            <a:endParaRPr kumimoji="1" lang="en-US" altLang="zh-TW" sz="2400" dirty="0"/>
          </a:p>
          <a:p>
            <a:pPr eaLnBrk="1" hangingPunct="1">
              <a:spcBef>
                <a:spcPct val="50000"/>
              </a:spcBef>
            </a:pPr>
            <a:r>
              <a:rPr kumimoji="1" lang="ru-RU" altLang="zh-TW" sz="1800" dirty="0"/>
              <a:t>Кроме того, шлюз преобразует сообщения системы сигнализации</a:t>
            </a:r>
            <a:r>
              <a:rPr kumimoji="1" lang="en-US" altLang="zh-TW" sz="1800" dirty="0"/>
              <a:t> </a:t>
            </a:r>
            <a:r>
              <a:rPr kumimoji="1" lang="en-US" altLang="zh-TW" sz="1800" dirty="0" err="1"/>
              <a:t>DSS1</a:t>
            </a:r>
            <a:r>
              <a:rPr kumimoji="1" lang="en-US" altLang="zh-TW" sz="1800" dirty="0"/>
              <a:t> </a:t>
            </a:r>
            <a:r>
              <a:rPr kumimoji="1" lang="ru-RU" altLang="zh-TW" sz="1800" dirty="0"/>
              <a:t>и </a:t>
            </a:r>
            <a:r>
              <a:rPr kumimoji="1" lang="ru-RU" altLang="zh-TW" sz="1800" dirty="0" err="1"/>
              <a:t>ОКС7</a:t>
            </a:r>
            <a:r>
              <a:rPr kumimoji="1" lang="ru-RU" altLang="zh-TW" sz="1800" dirty="0"/>
              <a:t> в сигнальные сообщения </a:t>
            </a:r>
            <a:r>
              <a:rPr kumimoji="1" lang="en-US" altLang="zh-TW" sz="1800" dirty="0" err="1"/>
              <a:t>H.323</a:t>
            </a:r>
            <a:r>
              <a:rPr kumimoji="1" lang="en-US" altLang="zh-TW" sz="1800" dirty="0"/>
              <a:t> </a:t>
            </a:r>
            <a:r>
              <a:rPr kumimoji="1" lang="ru-RU" altLang="zh-TW" sz="1800" dirty="0"/>
              <a:t>и производит обратное преобразование (</a:t>
            </a:r>
            <a:r>
              <a:rPr kumimoji="1" lang="en-US" altLang="zh-TW" sz="1800" dirty="0" err="1"/>
              <a:t>H.246</a:t>
            </a:r>
            <a:r>
              <a:rPr kumimoji="1" lang="ru-RU" altLang="zh-TW" sz="1800" dirty="0"/>
              <a:t>) </a:t>
            </a:r>
            <a:endParaRPr kumimoji="1" lang="en-US" altLang="zh-TW" sz="1800" dirty="0"/>
          </a:p>
          <a:p>
            <a:pPr eaLnBrk="1" hangingPunct="1">
              <a:spcBef>
                <a:spcPct val="50000"/>
              </a:spcBef>
            </a:pPr>
            <a:r>
              <a:rPr kumimoji="1" lang="ru-RU" altLang="zh-TW" sz="2100" dirty="0"/>
              <a:t>При отсутствии в сети привратника должна быть реализована еще одна функция шлюза – преобразование номера </a:t>
            </a:r>
            <a:r>
              <a:rPr kumimoji="1" lang="ru-RU" altLang="zh-TW" sz="2100" dirty="0" err="1"/>
              <a:t>ТфОП</a:t>
            </a:r>
            <a:r>
              <a:rPr kumimoji="1" lang="ru-RU" altLang="zh-TW" sz="2100" dirty="0"/>
              <a:t> в </a:t>
            </a:r>
            <a:r>
              <a:rPr kumimoji="1" lang="en-US" altLang="zh-TW" sz="2100" dirty="0"/>
              <a:t>IP-</a:t>
            </a:r>
            <a:r>
              <a:rPr kumimoji="1" lang="ru-RU" altLang="zh-TW" sz="2100" dirty="0"/>
              <a:t>адрес.</a:t>
            </a:r>
          </a:p>
          <a:p>
            <a:pPr eaLnBrk="1" hangingPunct="1">
              <a:spcBef>
                <a:spcPct val="50000"/>
              </a:spcBef>
            </a:pPr>
            <a:r>
              <a:rPr kumimoji="1" lang="ru-RU" altLang="zh-TW" sz="1800" dirty="0"/>
              <a:t>Если терминал </a:t>
            </a:r>
            <a:r>
              <a:rPr kumimoji="1" lang="en-US" altLang="zh-TW" sz="1800" dirty="0" err="1"/>
              <a:t>H.323</a:t>
            </a:r>
            <a:r>
              <a:rPr kumimoji="1" lang="en-US" altLang="zh-TW" sz="1800" dirty="0"/>
              <a:t> </a:t>
            </a:r>
            <a:r>
              <a:rPr kumimoji="1" lang="ru-RU" altLang="zh-TW" sz="1800" dirty="0"/>
              <a:t>связывается с другим терминалом </a:t>
            </a:r>
            <a:r>
              <a:rPr kumimoji="1" lang="en-US" altLang="zh-TW" sz="1800" dirty="0" err="1"/>
              <a:t>H.323</a:t>
            </a:r>
            <a:r>
              <a:rPr kumimoji="1" lang="ru-RU" altLang="zh-TW" sz="1800" dirty="0"/>
              <a:t>, расположенным в той же </a:t>
            </a:r>
            <a:r>
              <a:rPr kumimoji="1" lang="en-US" altLang="zh-TW" sz="1800" dirty="0"/>
              <a:t>IP-</a:t>
            </a:r>
            <a:r>
              <a:rPr kumimoji="1" lang="ru-RU" altLang="zh-TW" sz="1800" dirty="0"/>
              <a:t>сети, шлюз в этом соединении не участвует.</a:t>
            </a:r>
            <a:r>
              <a:rPr kumimoji="1" lang="en-US" altLang="zh-TW" sz="1800" dirty="0"/>
              <a:t> </a:t>
            </a:r>
            <a:endParaRPr kumimoji="1" lang="ru-RU" altLang="zh-TW" sz="1800" dirty="0"/>
          </a:p>
          <a:p>
            <a:pPr eaLnBrk="1" hangingPunct="1">
              <a:spcBef>
                <a:spcPct val="50000"/>
              </a:spcBef>
            </a:pPr>
            <a:r>
              <a:rPr kumimoji="1" lang="ru-RU" altLang="zh-TW" sz="1800" dirty="0"/>
              <a:t>Существует много типов шлюзов, отличающихся числом поддерживаемых терминалов, соединений, конференций и протоколов</a:t>
            </a:r>
            <a:r>
              <a:rPr kumimoji="1" lang="ru-RU" altLang="zh-TW" sz="2100" dirty="0"/>
              <a:t>. </a:t>
            </a:r>
            <a:endParaRPr kumimoji="1" lang="en-US" altLang="zh-TW" sz="21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95536" y="116632"/>
            <a:ext cx="792088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 сети </a:t>
            </a:r>
            <a:r>
              <a:rPr kumimoji="1" lang="en-US" altLang="zh-TW" sz="4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H.323</a:t>
            </a:r>
            <a:endParaRPr kumimoji="1" lang="en-US" altLang="zh-TW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3210" y="5373216"/>
            <a:ext cx="87852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b="1" dirty="0"/>
              <a:t>Привратник</a:t>
            </a:r>
            <a:r>
              <a:rPr kumimoji="1" lang="en-US" altLang="zh-TW" b="1" dirty="0"/>
              <a:t> (</a:t>
            </a:r>
            <a:r>
              <a:rPr kumimoji="1" lang="en-US" altLang="zh-TW" b="1" dirty="0" err="1"/>
              <a:t>GateKeeper</a:t>
            </a:r>
            <a:r>
              <a:rPr kumimoji="1" lang="en-US" altLang="zh-TW" b="1" dirty="0"/>
              <a:t>)</a:t>
            </a:r>
            <a:r>
              <a:rPr kumimoji="1" lang="ru-RU" altLang="zh-TW" b="1" i="1" dirty="0"/>
              <a:t> </a:t>
            </a:r>
            <a:r>
              <a:rPr kumimoji="1" lang="ru-RU" altLang="zh-TW" dirty="0"/>
              <a:t>– устройство, в котором сосредоточен весь интеллект сети </a:t>
            </a:r>
            <a:r>
              <a:rPr kumimoji="1" lang="en-US" altLang="zh-TW" dirty="0"/>
              <a:t>IP-</a:t>
            </a:r>
            <a:r>
              <a:rPr kumimoji="1" lang="ru-RU" altLang="zh-TW" dirty="0"/>
              <a:t>телефонии. </a:t>
            </a:r>
            <a:br>
              <a:rPr kumimoji="1" lang="ru-RU" altLang="zh-TW" dirty="0"/>
            </a:br>
            <a:r>
              <a:rPr kumimoji="1" lang="ru-RU" altLang="zh-TW" dirty="0"/>
              <a:t>Сеть </a:t>
            </a:r>
            <a:r>
              <a:rPr kumimoji="1" lang="en-US" altLang="zh-TW" dirty="0" err="1"/>
              <a:t>H.323</a:t>
            </a:r>
            <a:r>
              <a:rPr kumimoji="1" lang="en-US" altLang="zh-TW" dirty="0"/>
              <a:t> </a:t>
            </a:r>
            <a:r>
              <a:rPr kumimoji="1" lang="ru-RU" altLang="zh-TW" dirty="0"/>
              <a:t>имеет зонную архитектуру. Привратник как раз и выполняет функции управления одной зоной </a:t>
            </a:r>
            <a:r>
              <a:rPr kumimoji="1" lang="en-US" altLang="zh-TW" dirty="0"/>
              <a:t>IP-</a:t>
            </a:r>
            <a:r>
              <a:rPr kumimoji="1" lang="ru-RU" altLang="zh-TW" dirty="0"/>
              <a:t>сети.</a:t>
            </a:r>
            <a:endParaRPr kumimoji="1" lang="en-US" altLang="zh-TW" dirty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912298"/>
              </p:ext>
            </p:extLst>
          </p:nvPr>
        </p:nvGraphicFramePr>
        <p:xfrm>
          <a:off x="251520" y="1008719"/>
          <a:ext cx="8628063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VISIO" r:id="rId3" imgW="8618220" imgH="4418076" progId="Visio.Drawing.6">
                  <p:embed/>
                </p:oleObj>
              </mc:Choice>
              <mc:Fallback>
                <p:oleObj name="VISIO" r:id="rId3" imgW="8618220" imgH="441807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008719"/>
                        <a:ext cx="8628063" cy="441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47438" y="116632"/>
            <a:ext cx="784912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 привратника</a:t>
            </a:r>
            <a:endParaRPr kumimoji="1" lang="en-US" altLang="zh-TW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79388" y="1196975"/>
            <a:ext cx="8785225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TW" sz="2100" dirty="0"/>
              <a:t> </a:t>
            </a:r>
            <a:r>
              <a:rPr kumimoji="1" lang="ru-RU" altLang="zh-TW" sz="2100" dirty="0"/>
              <a:t>Регистрация оконечных и других устройств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TW" sz="2100" dirty="0"/>
              <a:t> </a:t>
            </a:r>
            <a:r>
              <a:rPr kumimoji="1" lang="ru-RU" altLang="zh-TW" sz="2100" dirty="0"/>
              <a:t>Контроль доступа пользователей к услугам сети </a:t>
            </a:r>
            <a:r>
              <a:rPr kumimoji="1" lang="en-US" altLang="zh-TW" sz="2100" dirty="0"/>
              <a:t>IP-</a:t>
            </a:r>
            <a:r>
              <a:rPr kumimoji="1" lang="ru-RU" altLang="zh-TW" sz="2100" dirty="0"/>
              <a:t>телефонии при помощи сигнализации </a:t>
            </a:r>
            <a:r>
              <a:rPr kumimoji="1" lang="en-US" altLang="zh-TW" sz="2100" dirty="0"/>
              <a:t>RAS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TW" sz="2100" dirty="0"/>
              <a:t> </a:t>
            </a:r>
            <a:r>
              <a:rPr kumimoji="1" lang="ru-RU" altLang="zh-TW" sz="2100" dirty="0"/>
              <a:t>Преобразование </a:t>
            </a:r>
            <a:r>
              <a:rPr kumimoji="1" lang="en-US" altLang="zh-TW" sz="2100" dirty="0"/>
              <a:t>alias-</a:t>
            </a:r>
            <a:r>
              <a:rPr kumimoji="1" lang="ru-RU" altLang="zh-TW" sz="2100" dirty="0"/>
              <a:t>адреса (напр., телефонный номер или имя абонента) вызываемого пользователя в транспортный адрес </a:t>
            </a:r>
            <a:r>
              <a:rPr kumimoji="1" lang="en-US" altLang="zh-TW" sz="2100" dirty="0"/>
              <a:t>IP-</a:t>
            </a:r>
            <a:r>
              <a:rPr kumimoji="1" lang="ru-RU" altLang="zh-TW" sz="2100" dirty="0"/>
              <a:t>сети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TW" sz="2100" dirty="0"/>
              <a:t> </a:t>
            </a:r>
            <a:r>
              <a:rPr kumimoji="1" lang="ru-RU" altLang="zh-TW" sz="2100" dirty="0"/>
              <a:t>Контроль, управление и резервирование пропускной способности сети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TW" sz="2100" dirty="0"/>
              <a:t> </a:t>
            </a:r>
            <a:r>
              <a:rPr kumimoji="1" lang="ru-RU" altLang="zh-TW" sz="2100" dirty="0"/>
              <a:t>Ретрансляция сигнальных сообщений </a:t>
            </a:r>
            <a:r>
              <a:rPr kumimoji="1" lang="en-US" altLang="zh-TW" sz="2100" dirty="0" err="1"/>
              <a:t>H.323</a:t>
            </a:r>
            <a:r>
              <a:rPr kumimoji="1" lang="en-US" altLang="zh-TW" sz="2100" dirty="0"/>
              <a:t> </a:t>
            </a:r>
            <a:r>
              <a:rPr kumimoji="1" lang="ru-RU" altLang="zh-TW" sz="2100" dirty="0"/>
              <a:t>между терминалами</a:t>
            </a:r>
            <a:br>
              <a:rPr kumimoji="1" lang="ru-RU" altLang="zh-TW" sz="2100" dirty="0"/>
            </a:br>
            <a:r>
              <a:rPr kumimoji="1" lang="ru-RU" altLang="zh-TW" sz="1800" dirty="0"/>
              <a:t>Кроме основных функций, привратник может отвечать за аутентификацию пользователей и начисление платы (</a:t>
            </a:r>
            <a:r>
              <a:rPr kumimoji="1" lang="ru-RU" altLang="zh-TW" sz="1800" dirty="0" err="1"/>
              <a:t>биллинг</a:t>
            </a:r>
            <a:r>
              <a:rPr kumimoji="1" lang="ru-RU" altLang="zh-TW" sz="1800" dirty="0"/>
              <a:t>) за телефонные соединения</a:t>
            </a:r>
            <a:r>
              <a:rPr kumimoji="1" lang="ru-RU" altLang="zh-TW" sz="2100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kumimoji="1" lang="ru-RU" altLang="zh-TW" sz="1800" dirty="0"/>
              <a:t>В одной сети </a:t>
            </a:r>
            <a:r>
              <a:rPr kumimoji="1" lang="en-US" altLang="zh-TW" sz="1800" dirty="0"/>
              <a:t>IP-</a:t>
            </a:r>
            <a:r>
              <a:rPr kumimoji="1" lang="ru-RU" altLang="zh-TW" sz="1800" dirty="0"/>
              <a:t>телефонии, основанной на </a:t>
            </a:r>
            <a:r>
              <a:rPr kumimoji="1" lang="en-US" altLang="zh-TW" sz="1800" dirty="0" err="1"/>
              <a:t>H.323</a:t>
            </a:r>
            <a:r>
              <a:rPr kumimoji="1" lang="ru-RU" altLang="zh-TW" sz="1800" dirty="0"/>
              <a:t>, может быть несколько привратников, взаимодействующих между собой по протоколу </a:t>
            </a:r>
            <a:r>
              <a:rPr kumimoji="1" lang="en-US" altLang="zh-TW" sz="1800" dirty="0"/>
              <a:t>RAS.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ChangeArrowheads="1"/>
          </p:cNvSpPr>
          <p:nvPr/>
        </p:nvSpPr>
        <p:spPr bwMode="auto">
          <a:xfrm>
            <a:off x="287461" y="116632"/>
            <a:ext cx="856907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Устройство управления конференциями (</a:t>
            </a:r>
            <a:r>
              <a:rPr kumimoji="1" lang="en-US" altLang="zh-TW" sz="3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MCU</a:t>
            </a:r>
            <a:r>
              <a:rPr kumimoji="1" lang="en-US" altLang="zh-TW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kumimoji="1" lang="en-US" altLang="zh-TW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" name="Text Box 1027"/>
          <p:cNvSpPr txBox="1">
            <a:spLocks noChangeArrowheads="1"/>
          </p:cNvSpPr>
          <p:nvPr/>
        </p:nvSpPr>
        <p:spPr bwMode="auto">
          <a:xfrm>
            <a:off x="194172" y="1412776"/>
            <a:ext cx="878522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sz="1800" dirty="0" smtClean="0"/>
              <a:t>обеспечивает </a:t>
            </a:r>
            <a:r>
              <a:rPr kumimoji="1" lang="ru-RU" altLang="zh-TW" sz="1800" dirty="0"/>
              <a:t>возможность организации связи между тремя и более участниками. Состоит из обязательного элемента – контроллера конференций</a:t>
            </a:r>
            <a:r>
              <a:rPr kumimoji="1" lang="en-US" altLang="zh-TW" sz="1800" dirty="0"/>
              <a:t> </a:t>
            </a:r>
            <a:r>
              <a:rPr kumimoji="1" lang="ru-RU" altLang="zh-TW" sz="1800" dirty="0"/>
              <a:t>(</a:t>
            </a:r>
            <a:r>
              <a:rPr kumimoji="1" lang="en-US" altLang="zh-TW" sz="1800" dirty="0"/>
              <a:t>MC</a:t>
            </a:r>
            <a:r>
              <a:rPr kumimoji="1" lang="ru-RU" altLang="zh-TW" sz="1800" dirty="0"/>
              <a:t>)</a:t>
            </a:r>
            <a:r>
              <a:rPr kumimoji="1" lang="en-US" altLang="zh-TW" sz="1800" dirty="0"/>
              <a:t> </a:t>
            </a:r>
            <a:r>
              <a:rPr kumimoji="1" lang="ru-RU" altLang="zh-TW" sz="1800" dirty="0"/>
              <a:t>и может включать в себя один или несколько процессоров</a:t>
            </a:r>
            <a:r>
              <a:rPr kumimoji="1" lang="en-US" altLang="zh-TW" sz="1800" dirty="0"/>
              <a:t>(MP)</a:t>
            </a:r>
            <a:r>
              <a:rPr kumimoji="1" lang="ru-RU" altLang="zh-TW" sz="1800" dirty="0"/>
              <a:t> для обработки пользовательской информации. Может быть совмещен с привратником, шлюзом. 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ru-RU" altLang="zh-TW" sz="2400" b="1" dirty="0" err="1"/>
              <a:t>Н.323</a:t>
            </a:r>
            <a:r>
              <a:rPr kumimoji="1" lang="ru-RU" altLang="zh-TW" sz="2400" b="1" dirty="0"/>
              <a:t> определяет 3 вида конференции: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ru-RU" altLang="zh-TW" sz="2100" dirty="0" smtClean="0"/>
              <a:t>- </a:t>
            </a:r>
            <a:r>
              <a:rPr kumimoji="1" lang="ru-RU" altLang="zh-TW" sz="2400" b="1" dirty="0"/>
              <a:t>Централизованная</a:t>
            </a:r>
            <a:r>
              <a:rPr kumimoji="1" lang="ru-RU" altLang="zh-TW" sz="2100" dirty="0"/>
              <a:t> </a:t>
            </a:r>
            <a:r>
              <a:rPr kumimoji="1" lang="ru-RU" altLang="zh-TW" dirty="0"/>
              <a:t>(управляемая </a:t>
            </a:r>
            <a:r>
              <a:rPr kumimoji="1" lang="en-US" altLang="zh-TW" dirty="0" err="1"/>
              <a:t>MCU</a:t>
            </a:r>
            <a:r>
              <a:rPr kumimoji="1" lang="ru-RU" altLang="zh-TW" dirty="0"/>
              <a:t>, участники </a:t>
            </a:r>
            <a:r>
              <a:rPr kumimoji="1" lang="ru-RU" altLang="zh-TW" dirty="0" smtClean="0"/>
              <a:t>соединяются </a:t>
            </a:r>
            <a:r>
              <a:rPr kumimoji="1" lang="ru-RU" altLang="zh-TW" dirty="0"/>
              <a:t>в режиме точка-точка) более простое 	терминальное оборудование, более сложное устройство 	управления конференциями </a:t>
            </a:r>
            <a:endParaRPr kumimoji="1" lang="en-US" altLang="zh-TW" dirty="0"/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100" dirty="0" smtClean="0"/>
              <a:t>-</a:t>
            </a:r>
            <a:r>
              <a:rPr kumimoji="1" lang="ru-RU" altLang="zh-TW" sz="2100" dirty="0" smtClean="0"/>
              <a:t> </a:t>
            </a:r>
            <a:r>
              <a:rPr kumimoji="1" lang="ru-RU" altLang="zh-TW" sz="2400" b="1" dirty="0"/>
              <a:t>Децентрализованная</a:t>
            </a:r>
            <a:r>
              <a:rPr kumimoji="1" lang="ru-RU" altLang="zh-TW" sz="2100" dirty="0"/>
              <a:t> (</a:t>
            </a:r>
            <a:r>
              <a:rPr kumimoji="1" lang="ru-RU" altLang="zh-TW" dirty="0"/>
              <a:t>участник соединяется с остальными 	в режиме точка-много точек) более сложное терминальное </a:t>
            </a:r>
            <a:r>
              <a:rPr kumimoji="1" lang="ru-RU" altLang="zh-TW" dirty="0" smtClean="0"/>
              <a:t>оборудование</a:t>
            </a:r>
            <a:r>
              <a:rPr kumimoji="1" lang="ru-RU" altLang="zh-TW" dirty="0"/>
              <a:t>, желательно наличие </a:t>
            </a:r>
            <a:r>
              <a:rPr kumimoji="1" lang="en-US" altLang="zh-TW" dirty="0"/>
              <a:t>IP Multicasting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400" b="1" dirty="0" smtClean="0"/>
              <a:t>-</a:t>
            </a:r>
            <a:r>
              <a:rPr kumimoji="1" lang="ru-RU" altLang="zh-TW" sz="2400" b="1" dirty="0" smtClean="0"/>
              <a:t> </a:t>
            </a:r>
            <a:r>
              <a:rPr kumimoji="1" lang="ru-RU" altLang="zh-TW" sz="2400" b="1" dirty="0"/>
              <a:t>Смешанная </a:t>
            </a:r>
            <a:endParaRPr kumimoji="1" lang="en-US" altLang="zh-TW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151337" y="1412776"/>
            <a:ext cx="8713788" cy="32400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ru-RU" sz="2800" dirty="0" smtClean="0"/>
              <a:t>В общем случае включают фазы:</a:t>
            </a:r>
          </a:p>
          <a:p>
            <a:pPr eaLnBrk="1" hangingPunct="1">
              <a:buFontTx/>
              <a:buNone/>
            </a:pPr>
            <a:r>
              <a:rPr kumimoji="1" lang="ru-RU" sz="2800" dirty="0" smtClean="0"/>
              <a:t>	1. Установление соединения</a:t>
            </a:r>
          </a:p>
          <a:p>
            <a:pPr eaLnBrk="1" hangingPunct="1">
              <a:buFontTx/>
              <a:buNone/>
            </a:pPr>
            <a:r>
              <a:rPr kumimoji="1" lang="ru-RU" sz="2800" dirty="0" smtClean="0"/>
              <a:t>	2. Определение ведущего</a:t>
            </a:r>
            <a:r>
              <a:rPr kumimoji="1" lang="en-US" sz="2800" dirty="0" smtClean="0"/>
              <a:t>/</a:t>
            </a:r>
            <a:r>
              <a:rPr kumimoji="1" lang="ru-RU" sz="2800" dirty="0" smtClean="0"/>
              <a:t>ведомого и обмен данными о функциональных возможностях</a:t>
            </a:r>
          </a:p>
          <a:p>
            <a:pPr eaLnBrk="1" hangingPunct="1">
              <a:buFontTx/>
              <a:buNone/>
            </a:pPr>
            <a:r>
              <a:rPr kumimoji="1" lang="ru-RU" sz="2800" dirty="0" smtClean="0"/>
              <a:t>	3. Установление аудио-видео связи между оборудованием</a:t>
            </a:r>
          </a:p>
          <a:p>
            <a:pPr eaLnBrk="1" hangingPunct="1">
              <a:buFontTx/>
              <a:buNone/>
            </a:pPr>
            <a:r>
              <a:rPr kumimoji="1" lang="ru-RU" sz="2800" dirty="0" smtClean="0"/>
              <a:t>	4. Изменение полосы пропускания, запрос текущего состояния, создание конференций, обращение к дополнительным услугам</a:t>
            </a:r>
          </a:p>
          <a:p>
            <a:pPr eaLnBrk="1" hangingPunct="1">
              <a:buFontTx/>
              <a:buNone/>
            </a:pPr>
            <a:r>
              <a:rPr kumimoji="1" lang="ru-RU" sz="2800" dirty="0" smtClean="0"/>
              <a:t>	5. Завершение соединения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51337" y="260648"/>
            <a:ext cx="9215313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установление, поддержание </a:t>
            </a:r>
            <a:r>
              <a:rPr kumimoji="1" lang="ru-RU" altLang="zh-TW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kumimoji="1" lang="ru-RU" altLang="zh-TW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закрытие соединения</a:t>
            </a:r>
            <a:endParaRPr kumimoji="1" lang="en-US" altLang="zh-TW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292935" y="1052736"/>
            <a:ext cx="8497888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ru-RU" sz="2400" dirty="0" smtClean="0"/>
              <a:t>Основные процедуры: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ru-RU" sz="2400" dirty="0" smtClean="0"/>
              <a:t>	1. Обнаружения привратника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ru-RU" sz="2400" dirty="0" smtClean="0"/>
              <a:t>	2. Регистрация оконечного оборудования у привратника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ru-RU" sz="2400" dirty="0" smtClean="0"/>
              <a:t>	3. Контроль доступа оконечного оборудования к сетевым ресурсам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ru-RU" sz="2400" dirty="0" smtClean="0"/>
              <a:t>	4. Определение местоположения оконечного оборудования в сети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ru-RU" sz="2400" dirty="0" smtClean="0"/>
              <a:t>	5. Изменения полосы пропускания в процессе обслуживания вызова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ru-RU" sz="2400" dirty="0" smtClean="0"/>
              <a:t>	6. Опрос и индикация текущего состояния оконечного оборудования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ru-RU" sz="2400" dirty="0" smtClean="0"/>
              <a:t>	7. Оповещение привратника об освобождении полосы пропускания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kumimoji="1" lang="ru-RU" sz="2400" dirty="0" smtClean="0"/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652653" y="302418"/>
            <a:ext cx="813817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</a:t>
            </a:r>
            <a:r>
              <a:rPr kumimoji="1" lang="en-US" sz="4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H.225.0</a:t>
            </a:r>
            <a:r>
              <a:rPr kumimoji="1" lang="ru-RU" altLang="zh-TW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TW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908"/>
              </p:ext>
            </p:extLst>
          </p:nvPr>
        </p:nvGraphicFramePr>
        <p:xfrm>
          <a:off x="407637" y="858734"/>
          <a:ext cx="8495606" cy="1823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VISIO" r:id="rId4" imgW="6054852" imgH="1193292" progId="Visio.Drawing.6">
                  <p:embed/>
                </p:oleObj>
              </mc:Choice>
              <mc:Fallback>
                <p:oleObj name="VISIO" r:id="rId4" imgW="6054852" imgH="1193292" progId="Visio.Drawing.6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37" y="858734"/>
                        <a:ext cx="8495606" cy="1823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07637" y="277948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2"/>
                </a:solidFill>
              </a:rPr>
              <a:t>Принцип действия серверов  </a:t>
            </a:r>
            <a:r>
              <a:rPr lang="ru-RU" sz="2800" b="1" dirty="0" err="1" smtClean="0">
                <a:solidFill>
                  <a:schemeClr val="accent2"/>
                </a:solidFill>
              </a:rPr>
              <a:t>IP</a:t>
            </a:r>
            <a:r>
              <a:rPr lang="ru-RU" sz="2800" b="1" dirty="0" smtClean="0">
                <a:solidFill>
                  <a:schemeClr val="accent2"/>
                </a:solidFill>
              </a:rPr>
              <a:t>-телефонии</a:t>
            </a:r>
            <a:endParaRPr lang="uk-UA" sz="2800" dirty="0"/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54802"/>
            <a:ext cx="6968009" cy="372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7888" cy="4897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ru-RU" sz="2000" smtClean="0">
                <a:solidFill>
                  <a:srgbClr val="FF3300"/>
                </a:solidFill>
              </a:rPr>
              <a:t>Основные типы сообщений:</a:t>
            </a:r>
          </a:p>
          <a:p>
            <a:pPr eaLnBrk="1" hangingPunct="1">
              <a:buFontTx/>
              <a:buNone/>
            </a:pPr>
            <a:r>
              <a:rPr kumimoji="1" lang="ru-RU" sz="2000" smtClean="0">
                <a:solidFill>
                  <a:srgbClr val="FF3300"/>
                </a:solidFill>
              </a:rPr>
              <a:t>	- </a:t>
            </a:r>
            <a:r>
              <a:rPr kumimoji="1" lang="en-US" sz="2000" smtClean="0">
                <a:solidFill>
                  <a:srgbClr val="FF3300"/>
                </a:solidFill>
              </a:rPr>
              <a:t>Request (x</a:t>
            </a:r>
            <a:r>
              <a:rPr kumimoji="1" lang="en-US" sz="2000" b="1" smtClean="0">
                <a:solidFill>
                  <a:srgbClr val="FF3300"/>
                </a:solidFill>
              </a:rPr>
              <a:t>RQ</a:t>
            </a:r>
            <a:r>
              <a:rPr kumimoji="1" lang="en-US" sz="2000" smtClean="0">
                <a:solidFill>
                  <a:srgbClr val="FF3300"/>
                </a:solidFill>
              </a:rPr>
              <a:t>)</a:t>
            </a:r>
            <a:r>
              <a:rPr kumimoji="1" lang="ru-RU" sz="2000" smtClean="0">
                <a:solidFill>
                  <a:srgbClr val="FF33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kumimoji="1" lang="ru-RU" sz="2000" smtClean="0">
                <a:solidFill>
                  <a:srgbClr val="FF3300"/>
                </a:solidFill>
              </a:rPr>
              <a:t>	- </a:t>
            </a:r>
            <a:r>
              <a:rPr kumimoji="1" lang="en-US" sz="2000" smtClean="0">
                <a:solidFill>
                  <a:srgbClr val="FF3300"/>
                </a:solidFill>
              </a:rPr>
              <a:t>Reject (x</a:t>
            </a:r>
            <a:r>
              <a:rPr kumimoji="1" lang="en-US" sz="2000" b="1" smtClean="0">
                <a:solidFill>
                  <a:srgbClr val="FF3300"/>
                </a:solidFill>
              </a:rPr>
              <a:t>RJ</a:t>
            </a:r>
            <a:r>
              <a:rPr kumimoji="1" lang="en-US" sz="2000" smtClean="0">
                <a:solidFill>
                  <a:srgbClr val="FF3300"/>
                </a:solidFill>
              </a:rPr>
              <a:t>)</a:t>
            </a:r>
            <a:endParaRPr kumimoji="1" lang="ru-RU" sz="2000" smtClean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r>
              <a:rPr kumimoji="1" lang="ru-RU" sz="2000" smtClean="0">
                <a:solidFill>
                  <a:srgbClr val="FF3300"/>
                </a:solidFill>
              </a:rPr>
              <a:t>	- </a:t>
            </a:r>
            <a:r>
              <a:rPr kumimoji="1" lang="en-US" sz="2000" smtClean="0">
                <a:solidFill>
                  <a:srgbClr val="FF3300"/>
                </a:solidFill>
              </a:rPr>
              <a:t>Confirm (x</a:t>
            </a:r>
            <a:r>
              <a:rPr kumimoji="1" lang="en-US" sz="2000" b="1" smtClean="0">
                <a:solidFill>
                  <a:srgbClr val="FF3300"/>
                </a:solidFill>
              </a:rPr>
              <a:t>CF</a:t>
            </a:r>
            <a:r>
              <a:rPr kumimoji="1" lang="en-US" sz="2000" smtClean="0">
                <a:solidFill>
                  <a:srgbClr val="FF3300"/>
                </a:solidFill>
              </a:rPr>
              <a:t>)</a:t>
            </a:r>
            <a:endParaRPr kumimoji="1" lang="ru-RU" sz="2000" smtClean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r>
              <a:rPr kumimoji="1" lang="ru-RU" sz="2000" smtClean="0">
                <a:solidFill>
                  <a:srgbClr val="FF3300"/>
                </a:solidFill>
              </a:rPr>
              <a:t>Исключения:</a:t>
            </a:r>
          </a:p>
          <a:p>
            <a:pPr eaLnBrk="1" hangingPunct="1">
              <a:buFontTx/>
              <a:buNone/>
            </a:pPr>
            <a:r>
              <a:rPr kumimoji="1" lang="ru-RU" sz="2000" smtClean="0">
                <a:solidFill>
                  <a:srgbClr val="FF3300"/>
                </a:solidFill>
              </a:rPr>
              <a:t>	- </a:t>
            </a:r>
            <a:r>
              <a:rPr kumimoji="1" lang="en-US" sz="2000" smtClean="0">
                <a:solidFill>
                  <a:srgbClr val="FF3300"/>
                </a:solidFill>
              </a:rPr>
              <a:t>Information Request / Response / Ack</a:t>
            </a:r>
            <a:endParaRPr kumimoji="1" lang="ru-RU" sz="2000" smtClean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r>
              <a:rPr kumimoji="1" lang="ru-RU" sz="2000" smtClean="0">
                <a:solidFill>
                  <a:srgbClr val="FF3300"/>
                </a:solidFill>
              </a:rPr>
              <a:t>	- </a:t>
            </a:r>
            <a:r>
              <a:rPr kumimoji="1" lang="en-US" sz="2000" smtClean="0">
                <a:solidFill>
                  <a:srgbClr val="FF3300"/>
                </a:solidFill>
              </a:rPr>
              <a:t>“nonStandardMessage”</a:t>
            </a:r>
            <a:endParaRPr kumimoji="1" lang="ru-RU" sz="2000" smtClean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r>
              <a:rPr kumimoji="1" lang="ru-RU" sz="2000" smtClean="0">
                <a:solidFill>
                  <a:srgbClr val="FF3300"/>
                </a:solidFill>
              </a:rPr>
              <a:t>	- </a:t>
            </a:r>
            <a:r>
              <a:rPr kumimoji="1" lang="en-US" sz="2000" smtClean="0">
                <a:solidFill>
                  <a:srgbClr val="FF3300"/>
                </a:solidFill>
              </a:rPr>
              <a:t>The “unknownMessage” response</a:t>
            </a:r>
            <a:endParaRPr kumimoji="1" lang="ru-RU" sz="2000" smtClean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r>
              <a:rPr kumimoji="1" lang="ru-RU" sz="2000" smtClean="0">
                <a:solidFill>
                  <a:srgbClr val="FF3300"/>
                </a:solidFill>
              </a:rPr>
              <a:t>	- </a:t>
            </a:r>
            <a:r>
              <a:rPr kumimoji="1" lang="en-US" sz="2000" smtClean="0">
                <a:solidFill>
                  <a:srgbClr val="FF3300"/>
                </a:solidFill>
              </a:rPr>
              <a:t>Request in Progress (RIP)</a:t>
            </a:r>
            <a:endParaRPr kumimoji="1" lang="ru-RU" sz="2000" smtClean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r>
              <a:rPr kumimoji="1" lang="ru-RU" sz="2000" smtClean="0">
                <a:solidFill>
                  <a:srgbClr val="FF3300"/>
                </a:solidFill>
              </a:rPr>
              <a:t>	- </a:t>
            </a:r>
            <a:r>
              <a:rPr kumimoji="1" lang="en-US" sz="2000" smtClean="0">
                <a:solidFill>
                  <a:srgbClr val="FF3300"/>
                </a:solidFill>
              </a:rPr>
              <a:t>Resource Available Indicate / Confirm (RAI/RAC)</a:t>
            </a:r>
            <a:endParaRPr kumimoji="1" lang="ru-RU" sz="2000" smtClean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r>
              <a:rPr kumimoji="1" lang="ru-RU" sz="2000" smtClean="0">
                <a:solidFill>
                  <a:srgbClr val="FF3300"/>
                </a:solidFill>
              </a:rPr>
              <a:t>	- </a:t>
            </a:r>
            <a:r>
              <a:rPr kumimoji="1" lang="en-US" sz="2000" smtClean="0">
                <a:solidFill>
                  <a:srgbClr val="FF3300"/>
                </a:solidFill>
              </a:rPr>
              <a:t>Service Control Indication / Response</a:t>
            </a:r>
            <a:endParaRPr kumimoji="1" lang="ru-RU" sz="2000" smtClean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endParaRPr kumimoji="1" lang="en-US" sz="2000" smtClean="0">
              <a:solidFill>
                <a:srgbClr val="FF3300"/>
              </a:solidFill>
            </a:endParaRPr>
          </a:p>
          <a:p>
            <a:pPr lvl="1" eaLnBrk="1" hangingPunct="1"/>
            <a:endParaRPr kumimoji="1" lang="ru-RU" sz="2000" smtClean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356100" y="549275"/>
            <a:ext cx="44656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Протокол </a:t>
            </a:r>
            <a:r>
              <a:rPr kumimoji="1" lang="en-US" sz="2800" b="1">
                <a:solidFill>
                  <a:schemeClr val="accent2"/>
                </a:solidFill>
              </a:rPr>
              <a:t>H.225.0</a:t>
            </a:r>
            <a:r>
              <a:rPr kumimoji="1" lang="ru-RU" altLang="zh-TW"/>
              <a:t> </a:t>
            </a:r>
            <a:r>
              <a:rPr kumimoji="1" lang="en-US" altLang="zh-TW" sz="2800" b="1">
                <a:solidFill>
                  <a:schemeClr val="accent2"/>
                </a:solidFill>
              </a:rPr>
              <a:t>RAS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367361" y="980728"/>
            <a:ext cx="8713788" cy="4175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dirty="0" smtClean="0"/>
              <a:t>Два способа :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ru-RU" sz="2400" b="1" dirty="0" smtClean="0"/>
              <a:t>Ручной </a:t>
            </a:r>
          </a:p>
          <a:p>
            <a:pPr lvl="2" eaLnBrk="1" hangingPunct="1">
              <a:lnSpc>
                <a:spcPct val="80000"/>
              </a:lnSpc>
            </a:pPr>
            <a:r>
              <a:rPr lang="ru-RU" dirty="0" smtClean="0"/>
              <a:t>регистрация у привратника по заранее заданному адресу,    </a:t>
            </a:r>
            <a:r>
              <a:rPr lang="en-US" dirty="0" err="1" smtClean="0"/>
              <a:t>UDP</a:t>
            </a:r>
            <a:r>
              <a:rPr lang="en-US" dirty="0" smtClean="0"/>
              <a:t> </a:t>
            </a:r>
            <a:r>
              <a:rPr lang="ru-RU" dirty="0" smtClean="0"/>
              <a:t>порт 1719</a:t>
            </a:r>
          </a:p>
          <a:p>
            <a:pPr lvl="2" eaLnBrk="1" hangingPunct="1">
              <a:lnSpc>
                <a:spcPct val="80000"/>
              </a:lnSpc>
            </a:pPr>
            <a:endParaRPr lang="ru-RU" dirty="0" smtClean="0"/>
          </a:p>
          <a:p>
            <a:pPr lvl="1" eaLnBrk="1" hangingPunct="1">
              <a:lnSpc>
                <a:spcPct val="80000"/>
              </a:lnSpc>
            </a:pPr>
            <a:r>
              <a:rPr lang="ru-RU" sz="2400" b="1" dirty="0" smtClean="0"/>
              <a:t>Автоматический</a:t>
            </a:r>
          </a:p>
          <a:p>
            <a:pPr lvl="2" eaLnBrk="1" hangingPunct="1">
              <a:lnSpc>
                <a:spcPct val="80000"/>
              </a:lnSpc>
            </a:pPr>
            <a:r>
              <a:rPr lang="ru-RU" dirty="0" smtClean="0"/>
              <a:t>Запрос </a:t>
            </a:r>
            <a:r>
              <a:rPr lang="en-US" dirty="0" smtClean="0"/>
              <a:t>Gatekeeper Request (</a:t>
            </a:r>
            <a:r>
              <a:rPr lang="en-US" dirty="0" err="1" smtClean="0"/>
              <a:t>GRQ</a:t>
            </a:r>
            <a:r>
              <a:rPr lang="en-US" dirty="0" smtClean="0"/>
              <a:t>)</a:t>
            </a:r>
            <a:r>
              <a:rPr lang="ru-RU" dirty="0" smtClean="0"/>
              <a:t> в режиме </a:t>
            </a:r>
            <a:r>
              <a:rPr lang="en-US" dirty="0" smtClean="0"/>
              <a:t>multicasting(224.0.1.41) – Gatekeeper </a:t>
            </a:r>
            <a:r>
              <a:rPr lang="en-US" dirty="0" err="1" smtClean="0"/>
              <a:t>UDP</a:t>
            </a:r>
            <a:r>
              <a:rPr lang="en-US" dirty="0" smtClean="0"/>
              <a:t> discovery Multicast Address </a:t>
            </a:r>
            <a:r>
              <a:rPr lang="ru-RU" dirty="0" smtClean="0"/>
              <a:t>и </a:t>
            </a:r>
            <a:r>
              <a:rPr lang="en-US" dirty="0" err="1" smtClean="0"/>
              <a:t>UDP</a:t>
            </a:r>
            <a:r>
              <a:rPr lang="en-US" dirty="0" smtClean="0"/>
              <a:t> </a:t>
            </a:r>
            <a:r>
              <a:rPr lang="ru-RU" dirty="0" smtClean="0"/>
              <a:t>порт 1718 – </a:t>
            </a:r>
            <a:r>
              <a:rPr lang="en-US" dirty="0" err="1" smtClean="0"/>
              <a:t>GateKeeper</a:t>
            </a:r>
            <a:r>
              <a:rPr lang="en-US" dirty="0" smtClean="0"/>
              <a:t> </a:t>
            </a:r>
            <a:r>
              <a:rPr lang="en-US" dirty="0" err="1" smtClean="0"/>
              <a:t>UDP</a:t>
            </a:r>
            <a:r>
              <a:rPr lang="en-US" dirty="0" smtClean="0"/>
              <a:t> discovery port. </a:t>
            </a:r>
            <a:r>
              <a:rPr lang="ru-RU" dirty="0" smtClean="0"/>
              <a:t>Ответ – на адрес переданный в поле </a:t>
            </a:r>
            <a:r>
              <a:rPr lang="en-US" dirty="0" err="1" smtClean="0"/>
              <a:t>rasAdress</a:t>
            </a:r>
            <a:r>
              <a:rPr lang="en-US" dirty="0" smtClean="0"/>
              <a:t> </a:t>
            </a:r>
            <a:r>
              <a:rPr lang="ru-RU" dirty="0" smtClean="0"/>
              <a:t>запроса </a:t>
            </a:r>
            <a:r>
              <a:rPr lang="en-US" dirty="0" err="1" smtClean="0"/>
              <a:t>GRQ</a:t>
            </a:r>
            <a:r>
              <a:rPr lang="ru-RU" dirty="0" smtClean="0"/>
              <a:t>, сообщение </a:t>
            </a:r>
            <a:r>
              <a:rPr lang="en-US" dirty="0" smtClean="0"/>
              <a:t>Gatekeeper Confirmation (</a:t>
            </a:r>
            <a:r>
              <a:rPr lang="en-US" dirty="0" err="1" smtClean="0"/>
              <a:t>GCF</a:t>
            </a:r>
            <a:r>
              <a:rPr lang="en-US" dirty="0" smtClean="0"/>
              <a:t>) c </a:t>
            </a:r>
            <a:r>
              <a:rPr lang="ru-RU" dirty="0" smtClean="0"/>
              <a:t>предложением услуг и указанием транспортного адреса канала </a:t>
            </a:r>
            <a:r>
              <a:rPr lang="en-US" dirty="0" smtClean="0"/>
              <a:t>RAS</a:t>
            </a:r>
            <a:r>
              <a:rPr lang="ru-RU" dirty="0" smtClean="0"/>
              <a:t>. Отказ в регистрации – </a:t>
            </a:r>
            <a:r>
              <a:rPr lang="en-US" dirty="0" smtClean="0"/>
              <a:t>Gatekeeper Reject (</a:t>
            </a:r>
            <a:r>
              <a:rPr lang="en-US" dirty="0" err="1" smtClean="0"/>
              <a:t>GRJ</a:t>
            </a:r>
            <a:r>
              <a:rPr lang="en-US" dirty="0" smtClean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ru-RU" sz="2000" dirty="0" smtClean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67361" y="188640"/>
            <a:ext cx="846112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Обнаружение привратника</a:t>
            </a:r>
            <a:endParaRPr kumimoji="1" lang="en-US" altLang="zh-TW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sz="2000" smtClean="0"/>
              <a:t>  </a:t>
            </a:r>
            <a:endParaRPr lang="ru-RU" sz="2000" smtClean="0"/>
          </a:p>
          <a:p>
            <a:pPr lvl="1" eaLnBrk="1" hangingPunct="1">
              <a:buFontTx/>
              <a:buNone/>
            </a:pPr>
            <a:r>
              <a:rPr lang="ru-RU" sz="2400" smtClean="0"/>
              <a:t>			</a:t>
            </a:r>
          </a:p>
        </p:txBody>
      </p:sp>
      <p:graphicFrame>
        <p:nvGraphicFramePr>
          <p:cNvPr id="40963" name="Object 4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10313" y="2298700"/>
          <a:ext cx="7143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4" name="VISIO" r:id="rId3" imgW="715088" imgH="789640" progId="Visio.Drawing.6">
                  <p:embed/>
                </p:oleObj>
              </mc:Choice>
              <mc:Fallback>
                <p:oleObj name="VISIO" r:id="rId3" imgW="715088" imgH="789640" progId="Visio.Drawing.6">
                  <p:embed/>
                  <p:pic>
                    <p:nvPicPr>
                      <p:cNvPr id="0" name="Object 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2298700"/>
                        <a:ext cx="71437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5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732588" y="1846263"/>
          <a:ext cx="5461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5" name="VISIO" r:id="rId5" imgW="547116" imgH="847344" progId="Visio.Drawing.6">
                  <p:embed/>
                </p:oleObj>
              </mc:Choice>
              <mc:Fallback>
                <p:oleObj name="VISIO" r:id="rId5" imgW="547116" imgH="847344" progId="Visio.Drawing.6">
                  <p:embed/>
                  <p:pic>
                    <p:nvPicPr>
                      <p:cNvPr id="0" name="Object 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846263"/>
                        <a:ext cx="5461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36"/>
          <p:cNvSpPr>
            <a:spLocks noChangeArrowheads="1"/>
          </p:cNvSpPr>
          <p:nvPr/>
        </p:nvSpPr>
        <p:spPr bwMode="auto">
          <a:xfrm rot="-5400000">
            <a:off x="936626" y="2095500"/>
            <a:ext cx="2519362" cy="1728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ru-RU" sz="1600" b="1">
                <a:latin typeface="Times New Roman" pitchFamily="18" charset="0"/>
              </a:rPr>
              <a:t>Терминал Н.323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40966" name="Rectangle 39"/>
          <p:cNvSpPr>
            <a:spLocks noChangeArrowheads="1"/>
          </p:cNvSpPr>
          <p:nvPr/>
        </p:nvSpPr>
        <p:spPr bwMode="auto">
          <a:xfrm rot="-5400000">
            <a:off x="5688013" y="2095500"/>
            <a:ext cx="2519362" cy="172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ru-RU" sz="1600" b="1">
                <a:latin typeface="Times New Roman" pitchFamily="18" charset="0"/>
              </a:rPr>
              <a:t>Привратник</a:t>
            </a:r>
            <a:endParaRPr lang="en-US" sz="1600" b="1">
              <a:latin typeface="Times New Roman" pitchFamily="18" charset="0"/>
            </a:endParaRPr>
          </a:p>
        </p:txBody>
      </p:sp>
      <p:grpSp>
        <p:nvGrpSpPr>
          <p:cNvPr id="113704" name="Group 40"/>
          <p:cNvGrpSpPr>
            <a:grpSpLocks/>
          </p:cNvGrpSpPr>
          <p:nvPr/>
        </p:nvGrpSpPr>
        <p:grpSpPr bwMode="auto">
          <a:xfrm>
            <a:off x="3059113" y="2060575"/>
            <a:ext cx="3024187" cy="336550"/>
            <a:chOff x="926" y="1062"/>
            <a:chExt cx="3914" cy="173"/>
          </a:xfrm>
        </p:grpSpPr>
        <p:sp>
          <p:nvSpPr>
            <p:cNvPr id="40974" name="Line 41"/>
            <p:cNvSpPr>
              <a:spLocks noChangeShapeType="1"/>
            </p:cNvSpPr>
            <p:nvPr/>
          </p:nvSpPr>
          <p:spPr bwMode="auto">
            <a:xfrm>
              <a:off x="926" y="1223"/>
              <a:ext cx="3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uk-UA"/>
            </a:p>
          </p:txBody>
        </p:sp>
        <p:sp>
          <p:nvSpPr>
            <p:cNvPr id="40975" name="Text Box 42"/>
            <p:cNvSpPr txBox="1">
              <a:spLocks noChangeArrowheads="1"/>
            </p:cNvSpPr>
            <p:nvPr/>
          </p:nvSpPr>
          <p:spPr bwMode="auto">
            <a:xfrm>
              <a:off x="2405" y="1062"/>
              <a:ext cx="83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GRQ</a:t>
              </a:r>
            </a:p>
          </p:txBody>
        </p:sp>
      </p:grpSp>
      <p:grpSp>
        <p:nvGrpSpPr>
          <p:cNvPr id="113707" name="Group 43"/>
          <p:cNvGrpSpPr>
            <a:grpSpLocks/>
          </p:cNvGrpSpPr>
          <p:nvPr/>
        </p:nvGrpSpPr>
        <p:grpSpPr bwMode="auto">
          <a:xfrm>
            <a:off x="3059113" y="2924175"/>
            <a:ext cx="3024187" cy="581025"/>
            <a:chOff x="926" y="1478"/>
            <a:chExt cx="3914" cy="285"/>
          </a:xfrm>
        </p:grpSpPr>
        <p:sp>
          <p:nvSpPr>
            <p:cNvPr id="40972" name="Line 44"/>
            <p:cNvSpPr>
              <a:spLocks noChangeShapeType="1"/>
            </p:cNvSpPr>
            <p:nvPr/>
          </p:nvSpPr>
          <p:spPr bwMode="auto">
            <a:xfrm flipH="1">
              <a:off x="926" y="1633"/>
              <a:ext cx="3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40973" name="Text Box 45"/>
            <p:cNvSpPr txBox="1">
              <a:spLocks noChangeArrowheads="1"/>
            </p:cNvSpPr>
            <p:nvPr/>
          </p:nvSpPr>
          <p:spPr bwMode="auto">
            <a:xfrm>
              <a:off x="2298" y="1478"/>
              <a:ext cx="106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GCF GRJ</a:t>
              </a:r>
            </a:p>
          </p:txBody>
        </p:sp>
      </p:grpSp>
      <p:sp>
        <p:nvSpPr>
          <p:cNvPr id="40969" name="Rectangle 46"/>
          <p:cNvSpPr>
            <a:spLocks noChangeArrowheads="1"/>
          </p:cNvSpPr>
          <p:nvPr/>
        </p:nvSpPr>
        <p:spPr bwMode="auto">
          <a:xfrm>
            <a:off x="62707" y="5266355"/>
            <a:ext cx="8820150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ru-RU" sz="2400" dirty="0"/>
              <a:t>	</a:t>
            </a:r>
            <a:r>
              <a:rPr lang="ru-RU" sz="1800" dirty="0"/>
              <a:t>Если получено несколько </a:t>
            </a:r>
            <a:r>
              <a:rPr lang="en-US" sz="1800" dirty="0" err="1"/>
              <a:t>GCF</a:t>
            </a:r>
            <a:r>
              <a:rPr lang="en-US" sz="1800" dirty="0"/>
              <a:t> </a:t>
            </a:r>
            <a:r>
              <a:rPr lang="ru-RU" sz="1800" dirty="0"/>
              <a:t>– оконечное оборудование может выбрать по своему усмотрению любой из них. </a:t>
            </a:r>
          </a:p>
        </p:txBody>
      </p:sp>
      <p:sp>
        <p:nvSpPr>
          <p:cNvPr id="40970" name="Rectangle 47"/>
          <p:cNvSpPr>
            <a:spLocks noChangeArrowheads="1"/>
          </p:cNvSpPr>
          <p:nvPr/>
        </p:nvSpPr>
        <p:spPr bwMode="auto">
          <a:xfrm>
            <a:off x="539552" y="549275"/>
            <a:ext cx="831711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Обнаружение привратника</a:t>
            </a:r>
            <a:endParaRPr kumimoji="1" lang="en-US" altLang="zh-TW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0971" name="Object 54"/>
          <p:cNvGraphicFramePr>
            <a:graphicFrameLocks noChangeAspect="1"/>
          </p:cNvGraphicFramePr>
          <p:nvPr/>
        </p:nvGraphicFramePr>
        <p:xfrm>
          <a:off x="1763713" y="1916113"/>
          <a:ext cx="7159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6" name="VISIO" r:id="rId7" imgW="715088" imgH="789640" progId="Visio.Drawing.6">
                  <p:embed/>
                </p:oleObj>
              </mc:Choice>
              <mc:Fallback>
                <p:oleObj name="VISIO" r:id="rId7" imgW="715088" imgH="789640" progId="Visio.Drawing.6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16113"/>
                        <a:ext cx="7159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713788" cy="1584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000" dirty="0" smtClean="0"/>
              <a:t>После обнаружения привратника оконечное оборудование должно зарегистрироваться – передать привратнику:</a:t>
            </a:r>
          </a:p>
          <a:p>
            <a:pPr lvl="1" eaLnBrk="1" hangingPunct="1">
              <a:buFontTx/>
              <a:buNone/>
            </a:pPr>
            <a:r>
              <a:rPr lang="ru-RU" sz="2000" dirty="0" smtClean="0"/>
              <a:t>		- Список </a:t>
            </a:r>
            <a:r>
              <a:rPr lang="en-US" sz="2000" dirty="0" smtClean="0"/>
              <a:t>alias-</a:t>
            </a:r>
            <a:r>
              <a:rPr lang="ru-RU" sz="2000" dirty="0" smtClean="0"/>
              <a:t>адресов</a:t>
            </a:r>
          </a:p>
          <a:p>
            <a:pPr lvl="1" eaLnBrk="1" hangingPunct="1">
              <a:buFontTx/>
              <a:buNone/>
            </a:pPr>
            <a:r>
              <a:rPr lang="ru-RU" sz="2000" dirty="0" smtClean="0"/>
              <a:t>		- Список транспортных адресов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 rot="-5400000">
            <a:off x="-900906" y="3933031"/>
            <a:ext cx="3816350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ru-RU" sz="1600" b="1">
                <a:latin typeface="Times New Roman" pitchFamily="18" charset="0"/>
              </a:rPr>
              <a:t>Терминал Н.323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 rot="-5400000">
            <a:off x="3743326" y="4040187"/>
            <a:ext cx="3816350" cy="1298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ru-RU" sz="1600" b="1">
                <a:latin typeface="Times New Roman" pitchFamily="18" charset="0"/>
              </a:rPr>
              <a:t>Привратник</a:t>
            </a:r>
            <a:endParaRPr lang="en-US" sz="1600" b="1">
              <a:latin typeface="Times New Roman" pitchFamily="18" charset="0"/>
            </a:endParaRPr>
          </a:p>
        </p:txBody>
      </p:sp>
      <p:grpSp>
        <p:nvGrpSpPr>
          <p:cNvPr id="116742" name="Group 6"/>
          <p:cNvGrpSpPr>
            <a:grpSpLocks/>
          </p:cNvGrpSpPr>
          <p:nvPr/>
        </p:nvGrpSpPr>
        <p:grpSpPr bwMode="auto">
          <a:xfrm>
            <a:off x="1763713" y="2852738"/>
            <a:ext cx="3240087" cy="336550"/>
            <a:chOff x="926" y="1062"/>
            <a:chExt cx="3914" cy="173"/>
          </a:xfrm>
        </p:grpSpPr>
        <p:sp>
          <p:nvSpPr>
            <p:cNvPr id="42014" name="Line 7"/>
            <p:cNvSpPr>
              <a:spLocks noChangeShapeType="1"/>
            </p:cNvSpPr>
            <p:nvPr/>
          </p:nvSpPr>
          <p:spPr bwMode="auto">
            <a:xfrm>
              <a:off x="926" y="1223"/>
              <a:ext cx="3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uk-UA"/>
            </a:p>
          </p:txBody>
        </p:sp>
        <p:sp>
          <p:nvSpPr>
            <p:cNvPr id="42015" name="Text Box 8"/>
            <p:cNvSpPr txBox="1">
              <a:spLocks noChangeArrowheads="1"/>
            </p:cNvSpPr>
            <p:nvPr/>
          </p:nvSpPr>
          <p:spPr bwMode="auto">
            <a:xfrm>
              <a:off x="2441" y="1062"/>
              <a:ext cx="7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RRQ</a:t>
              </a:r>
            </a:p>
          </p:txBody>
        </p:sp>
      </p:grpSp>
      <p:grpSp>
        <p:nvGrpSpPr>
          <p:cNvPr id="116745" name="Group 9"/>
          <p:cNvGrpSpPr>
            <a:grpSpLocks/>
          </p:cNvGrpSpPr>
          <p:nvPr/>
        </p:nvGrpSpPr>
        <p:grpSpPr bwMode="auto">
          <a:xfrm>
            <a:off x="1763713" y="3213100"/>
            <a:ext cx="3240087" cy="581025"/>
            <a:chOff x="926" y="1478"/>
            <a:chExt cx="3914" cy="285"/>
          </a:xfrm>
        </p:grpSpPr>
        <p:sp>
          <p:nvSpPr>
            <p:cNvPr id="42012" name="Line 10"/>
            <p:cNvSpPr>
              <a:spLocks noChangeShapeType="1"/>
            </p:cNvSpPr>
            <p:nvPr/>
          </p:nvSpPr>
          <p:spPr bwMode="auto">
            <a:xfrm flipH="1">
              <a:off x="926" y="1633"/>
              <a:ext cx="3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42013" name="Text Box 11"/>
            <p:cNvSpPr txBox="1">
              <a:spLocks noChangeArrowheads="1"/>
            </p:cNvSpPr>
            <p:nvPr/>
          </p:nvSpPr>
          <p:spPr bwMode="auto">
            <a:xfrm>
              <a:off x="2298" y="1478"/>
              <a:ext cx="106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RCF RRJ</a:t>
              </a:r>
            </a:p>
          </p:txBody>
        </p:sp>
      </p:grpSp>
      <p:grpSp>
        <p:nvGrpSpPr>
          <p:cNvPr id="116748" name="Group 12"/>
          <p:cNvGrpSpPr>
            <a:grpSpLocks/>
          </p:cNvGrpSpPr>
          <p:nvPr/>
        </p:nvGrpSpPr>
        <p:grpSpPr bwMode="auto">
          <a:xfrm>
            <a:off x="1763713" y="4149725"/>
            <a:ext cx="3240087" cy="336550"/>
            <a:chOff x="926" y="1062"/>
            <a:chExt cx="3914" cy="173"/>
          </a:xfrm>
        </p:grpSpPr>
        <p:sp>
          <p:nvSpPr>
            <p:cNvPr id="42010" name="Line 13"/>
            <p:cNvSpPr>
              <a:spLocks noChangeShapeType="1"/>
            </p:cNvSpPr>
            <p:nvPr/>
          </p:nvSpPr>
          <p:spPr bwMode="auto">
            <a:xfrm>
              <a:off x="926" y="1223"/>
              <a:ext cx="3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uk-UA"/>
            </a:p>
          </p:txBody>
        </p:sp>
        <p:sp>
          <p:nvSpPr>
            <p:cNvPr id="42011" name="Text Box 14"/>
            <p:cNvSpPr txBox="1">
              <a:spLocks noChangeArrowheads="1"/>
            </p:cNvSpPr>
            <p:nvPr/>
          </p:nvSpPr>
          <p:spPr bwMode="auto">
            <a:xfrm>
              <a:off x="2441" y="1062"/>
              <a:ext cx="7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URQ</a:t>
              </a:r>
            </a:p>
          </p:txBody>
        </p:sp>
      </p:grpSp>
      <p:grpSp>
        <p:nvGrpSpPr>
          <p:cNvPr id="116751" name="Group 15"/>
          <p:cNvGrpSpPr>
            <a:grpSpLocks/>
          </p:cNvGrpSpPr>
          <p:nvPr/>
        </p:nvGrpSpPr>
        <p:grpSpPr bwMode="auto">
          <a:xfrm>
            <a:off x="1763713" y="4510088"/>
            <a:ext cx="3240087" cy="581025"/>
            <a:chOff x="926" y="1478"/>
            <a:chExt cx="3914" cy="285"/>
          </a:xfrm>
        </p:grpSpPr>
        <p:sp>
          <p:nvSpPr>
            <p:cNvPr id="42008" name="Line 16"/>
            <p:cNvSpPr>
              <a:spLocks noChangeShapeType="1"/>
            </p:cNvSpPr>
            <p:nvPr/>
          </p:nvSpPr>
          <p:spPr bwMode="auto">
            <a:xfrm flipH="1">
              <a:off x="926" y="1633"/>
              <a:ext cx="3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42009" name="Text Box 17"/>
            <p:cNvSpPr txBox="1">
              <a:spLocks noChangeArrowheads="1"/>
            </p:cNvSpPr>
            <p:nvPr/>
          </p:nvSpPr>
          <p:spPr bwMode="auto">
            <a:xfrm>
              <a:off x="2298" y="1478"/>
              <a:ext cx="106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UCF URJ</a:t>
              </a:r>
            </a:p>
          </p:txBody>
        </p:sp>
      </p:grpSp>
      <p:sp>
        <p:nvSpPr>
          <p:cNvPr id="41993" name="AutoShape 19"/>
          <p:cNvSpPr>
            <a:spLocks/>
          </p:cNvSpPr>
          <p:nvPr/>
        </p:nvSpPr>
        <p:spPr bwMode="auto">
          <a:xfrm>
            <a:off x="6443663" y="2852738"/>
            <a:ext cx="79375" cy="863600"/>
          </a:xfrm>
          <a:prstGeom prst="rightBrace">
            <a:avLst>
              <a:gd name="adj1" fmla="val 90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1994" name="Rectangle 20"/>
          <p:cNvSpPr>
            <a:spLocks noChangeArrowheads="1"/>
          </p:cNvSpPr>
          <p:nvPr/>
        </p:nvSpPr>
        <p:spPr bwMode="auto">
          <a:xfrm>
            <a:off x="6659563" y="3079750"/>
            <a:ext cx="2484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600" b="1"/>
              <a:t>Регистрация </a:t>
            </a:r>
            <a:r>
              <a:rPr lang="en-US" sz="1600" b="1"/>
              <a:t>UDP 1719</a:t>
            </a:r>
            <a:endParaRPr lang="ru-RU" sz="1600" b="1"/>
          </a:p>
        </p:txBody>
      </p:sp>
      <p:sp>
        <p:nvSpPr>
          <p:cNvPr id="41995" name="AutoShape 21"/>
          <p:cNvSpPr>
            <a:spLocks/>
          </p:cNvSpPr>
          <p:nvPr/>
        </p:nvSpPr>
        <p:spPr bwMode="auto">
          <a:xfrm>
            <a:off x="6443663" y="4210050"/>
            <a:ext cx="79375" cy="863600"/>
          </a:xfrm>
          <a:prstGeom prst="rightBrace">
            <a:avLst>
              <a:gd name="adj1" fmla="val 90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1996" name="Rectangle 22"/>
          <p:cNvSpPr>
            <a:spLocks noChangeArrowheads="1"/>
          </p:cNvSpPr>
          <p:nvPr/>
        </p:nvSpPr>
        <p:spPr bwMode="auto">
          <a:xfrm>
            <a:off x="6659563" y="4314825"/>
            <a:ext cx="24844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600" b="1"/>
              <a:t>Отмена регистрации терминалом</a:t>
            </a:r>
          </a:p>
        </p:txBody>
      </p:sp>
      <p:sp>
        <p:nvSpPr>
          <p:cNvPr id="41997" name="AutoShape 23"/>
          <p:cNvSpPr>
            <a:spLocks/>
          </p:cNvSpPr>
          <p:nvPr/>
        </p:nvSpPr>
        <p:spPr bwMode="auto">
          <a:xfrm>
            <a:off x="6443663" y="5484813"/>
            <a:ext cx="79375" cy="863600"/>
          </a:xfrm>
          <a:prstGeom prst="rightBrace">
            <a:avLst>
              <a:gd name="adj1" fmla="val 90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1998" name="Rectangle 24"/>
          <p:cNvSpPr>
            <a:spLocks noChangeArrowheads="1"/>
          </p:cNvSpPr>
          <p:nvPr/>
        </p:nvSpPr>
        <p:spPr bwMode="auto">
          <a:xfrm>
            <a:off x="6659563" y="5589588"/>
            <a:ext cx="24844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600" b="1"/>
              <a:t>Отмена регистрации привратником</a:t>
            </a:r>
          </a:p>
        </p:txBody>
      </p:sp>
      <p:grpSp>
        <p:nvGrpSpPr>
          <p:cNvPr id="116761" name="Group 25"/>
          <p:cNvGrpSpPr>
            <a:grpSpLocks/>
          </p:cNvGrpSpPr>
          <p:nvPr/>
        </p:nvGrpSpPr>
        <p:grpSpPr bwMode="auto">
          <a:xfrm>
            <a:off x="1763713" y="5734050"/>
            <a:ext cx="3240087" cy="336550"/>
            <a:chOff x="926" y="1062"/>
            <a:chExt cx="3914" cy="173"/>
          </a:xfrm>
        </p:grpSpPr>
        <p:sp>
          <p:nvSpPr>
            <p:cNvPr id="42006" name="Line 26"/>
            <p:cNvSpPr>
              <a:spLocks noChangeShapeType="1"/>
            </p:cNvSpPr>
            <p:nvPr/>
          </p:nvSpPr>
          <p:spPr bwMode="auto">
            <a:xfrm>
              <a:off x="926" y="1223"/>
              <a:ext cx="3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uk-UA"/>
            </a:p>
          </p:txBody>
        </p:sp>
        <p:sp>
          <p:nvSpPr>
            <p:cNvPr id="42007" name="Text Box 27"/>
            <p:cNvSpPr txBox="1">
              <a:spLocks noChangeArrowheads="1"/>
            </p:cNvSpPr>
            <p:nvPr/>
          </p:nvSpPr>
          <p:spPr bwMode="auto">
            <a:xfrm>
              <a:off x="2449" y="1062"/>
              <a:ext cx="75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URC</a:t>
              </a:r>
            </a:p>
          </p:txBody>
        </p:sp>
      </p:grpSp>
      <p:grpSp>
        <p:nvGrpSpPr>
          <p:cNvPr id="116764" name="Group 28"/>
          <p:cNvGrpSpPr>
            <a:grpSpLocks/>
          </p:cNvGrpSpPr>
          <p:nvPr/>
        </p:nvGrpSpPr>
        <p:grpSpPr bwMode="auto">
          <a:xfrm>
            <a:off x="1763713" y="5373688"/>
            <a:ext cx="3240087" cy="336550"/>
            <a:chOff x="926" y="1478"/>
            <a:chExt cx="3914" cy="165"/>
          </a:xfrm>
        </p:grpSpPr>
        <p:sp>
          <p:nvSpPr>
            <p:cNvPr id="42004" name="Line 29"/>
            <p:cNvSpPr>
              <a:spLocks noChangeShapeType="1"/>
            </p:cNvSpPr>
            <p:nvPr/>
          </p:nvSpPr>
          <p:spPr bwMode="auto">
            <a:xfrm flipH="1">
              <a:off x="926" y="1633"/>
              <a:ext cx="3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42005" name="Text Box 30"/>
            <p:cNvSpPr txBox="1">
              <a:spLocks noChangeArrowheads="1"/>
            </p:cNvSpPr>
            <p:nvPr/>
          </p:nvSpPr>
          <p:spPr bwMode="auto">
            <a:xfrm>
              <a:off x="2297" y="1478"/>
              <a:ext cx="1070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URQ</a:t>
              </a:r>
            </a:p>
          </p:txBody>
        </p:sp>
      </p:grpSp>
      <p:sp>
        <p:nvSpPr>
          <p:cNvPr id="42001" name="Rectangle 31"/>
          <p:cNvSpPr>
            <a:spLocks noChangeArrowheads="1"/>
          </p:cNvSpPr>
          <p:nvPr/>
        </p:nvSpPr>
        <p:spPr bwMode="auto">
          <a:xfrm>
            <a:off x="1582738" y="302417"/>
            <a:ext cx="50768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Регистрация</a:t>
            </a:r>
            <a:endParaRPr kumimoji="1" lang="en-US" altLang="zh-TW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2002" name="Object 32"/>
          <p:cNvGraphicFramePr>
            <a:graphicFrameLocks noChangeAspect="1"/>
          </p:cNvGraphicFramePr>
          <p:nvPr/>
        </p:nvGraphicFramePr>
        <p:xfrm>
          <a:off x="5364163" y="2924175"/>
          <a:ext cx="546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8" name="VISIO" r:id="rId3" imgW="547116" imgH="847344" progId="Visio.Drawing.6">
                  <p:embed/>
                </p:oleObj>
              </mc:Choice>
              <mc:Fallback>
                <p:oleObj name="VISIO" r:id="rId3" imgW="547116" imgH="847344" progId="Visio.Drawing.6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924175"/>
                        <a:ext cx="5461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33"/>
          <p:cNvGraphicFramePr>
            <a:graphicFrameLocks noChangeAspect="1"/>
          </p:cNvGraphicFramePr>
          <p:nvPr/>
        </p:nvGraphicFramePr>
        <p:xfrm>
          <a:off x="611188" y="2997200"/>
          <a:ext cx="7159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" name="VISIO" r:id="rId5" imgW="715088" imgH="789640" progId="Visio.Drawing.6">
                  <p:embed/>
                </p:oleObj>
              </mc:Choice>
              <mc:Fallback>
                <p:oleObj name="VISIO" r:id="rId5" imgW="715088" imgH="789640" progId="Visio.Drawing.6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7159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 rot="-5400000">
            <a:off x="936625" y="4040188"/>
            <a:ext cx="2519363" cy="1728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ru-RU" sz="1600" b="1">
                <a:latin typeface="Times New Roman" pitchFamily="18" charset="0"/>
              </a:rPr>
              <a:t>Терминал Н.323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 rot="-5400000">
            <a:off x="5688012" y="4040188"/>
            <a:ext cx="2519363" cy="172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ru-RU" sz="1600" b="1">
                <a:latin typeface="Times New Roman" pitchFamily="18" charset="0"/>
              </a:rPr>
              <a:t>Привратник</a:t>
            </a:r>
            <a:endParaRPr lang="en-US" sz="1600" b="1">
              <a:latin typeface="Times New Roman" pitchFamily="18" charset="0"/>
            </a:endParaRPr>
          </a:p>
        </p:txBody>
      </p:sp>
      <p:grpSp>
        <p:nvGrpSpPr>
          <p:cNvPr id="164869" name="Group 5"/>
          <p:cNvGrpSpPr>
            <a:grpSpLocks/>
          </p:cNvGrpSpPr>
          <p:nvPr/>
        </p:nvGrpSpPr>
        <p:grpSpPr bwMode="auto">
          <a:xfrm>
            <a:off x="3059113" y="4005263"/>
            <a:ext cx="3024187" cy="336550"/>
            <a:chOff x="926" y="1062"/>
            <a:chExt cx="3914" cy="173"/>
          </a:xfrm>
        </p:grpSpPr>
        <p:sp>
          <p:nvSpPr>
            <p:cNvPr id="43020" name="Line 6"/>
            <p:cNvSpPr>
              <a:spLocks noChangeShapeType="1"/>
            </p:cNvSpPr>
            <p:nvPr/>
          </p:nvSpPr>
          <p:spPr bwMode="auto">
            <a:xfrm>
              <a:off x="926" y="1223"/>
              <a:ext cx="3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uk-UA"/>
            </a:p>
          </p:txBody>
        </p:sp>
        <p:sp>
          <p:nvSpPr>
            <p:cNvPr id="43021" name="Text Box 7"/>
            <p:cNvSpPr txBox="1">
              <a:spLocks noChangeArrowheads="1"/>
            </p:cNvSpPr>
            <p:nvPr/>
          </p:nvSpPr>
          <p:spPr bwMode="auto">
            <a:xfrm>
              <a:off x="2414" y="1062"/>
              <a:ext cx="8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ARQ</a:t>
              </a:r>
            </a:p>
          </p:txBody>
        </p:sp>
      </p:grpSp>
      <p:grpSp>
        <p:nvGrpSpPr>
          <p:cNvPr id="164872" name="Group 8"/>
          <p:cNvGrpSpPr>
            <a:grpSpLocks/>
          </p:cNvGrpSpPr>
          <p:nvPr/>
        </p:nvGrpSpPr>
        <p:grpSpPr bwMode="auto">
          <a:xfrm>
            <a:off x="3059113" y="4868863"/>
            <a:ext cx="3024187" cy="581025"/>
            <a:chOff x="926" y="1478"/>
            <a:chExt cx="3914" cy="285"/>
          </a:xfrm>
        </p:grpSpPr>
        <p:sp>
          <p:nvSpPr>
            <p:cNvPr id="43018" name="Line 9"/>
            <p:cNvSpPr>
              <a:spLocks noChangeShapeType="1"/>
            </p:cNvSpPr>
            <p:nvPr/>
          </p:nvSpPr>
          <p:spPr bwMode="auto">
            <a:xfrm flipH="1">
              <a:off x="926" y="1633"/>
              <a:ext cx="3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43019" name="Text Box 10"/>
            <p:cNvSpPr txBox="1">
              <a:spLocks noChangeArrowheads="1"/>
            </p:cNvSpPr>
            <p:nvPr/>
          </p:nvSpPr>
          <p:spPr bwMode="auto">
            <a:xfrm>
              <a:off x="2298" y="1478"/>
              <a:ext cx="106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ACF ARJ</a:t>
              </a:r>
            </a:p>
          </p:txBody>
        </p:sp>
      </p:grp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179388" y="1341438"/>
            <a:ext cx="8964612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9263" lvl="1" indent="-269875">
              <a:spcBef>
                <a:spcPct val="20000"/>
              </a:spcBef>
            </a:pPr>
            <a:r>
              <a:rPr lang="en-US" b="1"/>
              <a:t>ARQ</a:t>
            </a:r>
            <a:r>
              <a:rPr lang="en-US"/>
              <a:t> </a:t>
            </a:r>
            <a:r>
              <a:rPr lang="ru-RU"/>
              <a:t>Включает в себя идентификатор оборудования, пославшего </a:t>
            </a:r>
            <a:r>
              <a:rPr lang="en-US"/>
              <a:t>ARQ</a:t>
            </a:r>
            <a:r>
              <a:rPr lang="ru-RU"/>
              <a:t> и контактную информацию (</a:t>
            </a:r>
            <a:r>
              <a:rPr lang="en-US"/>
              <a:t>AliasAdress</a:t>
            </a:r>
            <a:r>
              <a:rPr lang="ru-RU"/>
              <a:t>)</a:t>
            </a:r>
            <a:r>
              <a:rPr lang="en-US"/>
              <a:t> </a:t>
            </a:r>
            <a:r>
              <a:rPr lang="ru-RU"/>
              <a:t>того оборудования, с которым пытаются связаться. В </a:t>
            </a:r>
            <a:r>
              <a:rPr lang="en-US" b="1"/>
              <a:t>ACF</a:t>
            </a:r>
            <a:r>
              <a:rPr lang="en-US"/>
              <a:t> </a:t>
            </a:r>
            <a:r>
              <a:rPr lang="ru-RU"/>
              <a:t>передается транспортный адрес удаленного терминала если передача будет идти напрямую, или адрес привратника, если он будет маршрутизировать сигнальные сообщения. После </a:t>
            </a:r>
            <a:r>
              <a:rPr lang="en-US"/>
              <a:t>ACF</a:t>
            </a:r>
            <a:r>
              <a:rPr lang="ru-RU"/>
              <a:t> на указанный в нем адрес передается </a:t>
            </a:r>
            <a:r>
              <a:rPr lang="en-US"/>
              <a:t>Setup.</a:t>
            </a:r>
            <a:endParaRPr lang="ru-RU"/>
          </a:p>
        </p:txBody>
      </p:sp>
      <p:sp>
        <p:nvSpPr>
          <p:cNvPr id="43015" name="Rectangle 12"/>
          <p:cNvSpPr>
            <a:spLocks noChangeArrowheads="1"/>
          </p:cNvSpPr>
          <p:nvPr/>
        </p:nvSpPr>
        <p:spPr bwMode="auto">
          <a:xfrm>
            <a:off x="2627313" y="549275"/>
            <a:ext cx="6229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Доступ к сетевым ресурсам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  <p:graphicFrame>
        <p:nvGraphicFramePr>
          <p:cNvPr id="43016" name="Object 14"/>
          <p:cNvGraphicFramePr>
            <a:graphicFrameLocks noChangeAspect="1"/>
          </p:cNvGraphicFramePr>
          <p:nvPr/>
        </p:nvGraphicFramePr>
        <p:xfrm>
          <a:off x="6732588" y="3717925"/>
          <a:ext cx="546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2" name="VISIO" r:id="rId3" imgW="547116" imgH="847344" progId="Visio.Drawing.6">
                  <p:embed/>
                </p:oleObj>
              </mc:Choice>
              <mc:Fallback>
                <p:oleObj name="VISIO" r:id="rId3" imgW="547116" imgH="847344" progId="Visio.Drawing.6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717925"/>
                        <a:ext cx="5461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5"/>
          <p:cNvGraphicFramePr>
            <a:graphicFrameLocks noChangeAspect="1"/>
          </p:cNvGraphicFramePr>
          <p:nvPr/>
        </p:nvGraphicFramePr>
        <p:xfrm>
          <a:off x="1763713" y="3789363"/>
          <a:ext cx="7159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3" name="VISIO" r:id="rId5" imgW="715088" imgH="789640" progId="Visio.Drawing.6">
                  <p:embed/>
                </p:oleObj>
              </mc:Choice>
              <mc:Fallback>
                <p:oleObj name="VISIO" r:id="rId5" imgW="715088" imgH="789640" progId="Visio.Drawing.6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89363"/>
                        <a:ext cx="7159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 rot="-5400000">
            <a:off x="936625" y="4040188"/>
            <a:ext cx="2519363" cy="1728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ru-RU" sz="1600" b="1">
                <a:latin typeface="Times New Roman" pitchFamily="18" charset="0"/>
              </a:rPr>
              <a:t>Терминал Н.323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 rot="-5400000">
            <a:off x="5688012" y="4040188"/>
            <a:ext cx="2519363" cy="172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ru-RU" sz="1600" b="1">
                <a:latin typeface="Times New Roman" pitchFamily="18" charset="0"/>
              </a:rPr>
              <a:t>Привратник</a:t>
            </a:r>
            <a:endParaRPr lang="en-US" sz="1600" b="1">
              <a:latin typeface="Times New Roman" pitchFamily="18" charset="0"/>
            </a:endParaRP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3059113" y="4005263"/>
            <a:ext cx="3024187" cy="336550"/>
            <a:chOff x="926" y="1062"/>
            <a:chExt cx="3914" cy="173"/>
          </a:xfrm>
        </p:grpSpPr>
        <p:sp>
          <p:nvSpPr>
            <p:cNvPr id="44044" name="Line 5"/>
            <p:cNvSpPr>
              <a:spLocks noChangeShapeType="1"/>
            </p:cNvSpPr>
            <p:nvPr/>
          </p:nvSpPr>
          <p:spPr bwMode="auto">
            <a:xfrm>
              <a:off x="926" y="1223"/>
              <a:ext cx="3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uk-UA"/>
            </a:p>
          </p:txBody>
        </p:sp>
        <p:sp>
          <p:nvSpPr>
            <p:cNvPr id="44045" name="Text Box 6"/>
            <p:cNvSpPr txBox="1">
              <a:spLocks noChangeArrowheads="1"/>
            </p:cNvSpPr>
            <p:nvPr/>
          </p:nvSpPr>
          <p:spPr bwMode="auto">
            <a:xfrm>
              <a:off x="2420" y="1062"/>
              <a:ext cx="8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LRQ</a:t>
              </a:r>
            </a:p>
          </p:txBody>
        </p:sp>
      </p:grpSp>
      <p:grpSp>
        <p:nvGrpSpPr>
          <p:cNvPr id="165895" name="Group 7"/>
          <p:cNvGrpSpPr>
            <a:grpSpLocks/>
          </p:cNvGrpSpPr>
          <p:nvPr/>
        </p:nvGrpSpPr>
        <p:grpSpPr bwMode="auto">
          <a:xfrm>
            <a:off x="3059113" y="4868863"/>
            <a:ext cx="3024187" cy="581025"/>
            <a:chOff x="926" y="1478"/>
            <a:chExt cx="3914" cy="285"/>
          </a:xfrm>
        </p:grpSpPr>
        <p:sp>
          <p:nvSpPr>
            <p:cNvPr id="44042" name="Line 8"/>
            <p:cNvSpPr>
              <a:spLocks noChangeShapeType="1"/>
            </p:cNvSpPr>
            <p:nvPr/>
          </p:nvSpPr>
          <p:spPr bwMode="auto">
            <a:xfrm flipH="1">
              <a:off x="926" y="1633"/>
              <a:ext cx="3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44043" name="Text Box 9"/>
            <p:cNvSpPr txBox="1">
              <a:spLocks noChangeArrowheads="1"/>
            </p:cNvSpPr>
            <p:nvPr/>
          </p:nvSpPr>
          <p:spPr bwMode="auto">
            <a:xfrm>
              <a:off x="2298" y="1478"/>
              <a:ext cx="106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LCF LRJ</a:t>
              </a:r>
            </a:p>
          </p:txBody>
        </p:sp>
      </p:grp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179388" y="1341438"/>
            <a:ext cx="8964612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9263" lvl="1" indent="-269875">
              <a:spcBef>
                <a:spcPct val="20000"/>
              </a:spcBef>
            </a:pPr>
            <a:r>
              <a:rPr lang="en-US"/>
              <a:t>LRQ – </a:t>
            </a:r>
            <a:r>
              <a:rPr lang="ru-RU"/>
              <a:t>определение адреса сигнального канала и канала </a:t>
            </a:r>
            <a:r>
              <a:rPr lang="en-US"/>
              <a:t>RAS</a:t>
            </a:r>
            <a:r>
              <a:rPr lang="ru-RU"/>
              <a:t> по </a:t>
            </a:r>
            <a:r>
              <a:rPr lang="en-US"/>
              <a:t>AliasAdress.</a:t>
            </a:r>
            <a:r>
              <a:rPr lang="ru-RU"/>
              <a:t> Привратник у которого зарегистрировано указанное оборудование должен ответить </a:t>
            </a:r>
            <a:r>
              <a:rPr lang="en-US"/>
              <a:t>LCF </a:t>
            </a:r>
            <a:r>
              <a:rPr lang="ru-RU"/>
              <a:t>с требуемой информацией.</a:t>
            </a:r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2627313" y="549275"/>
            <a:ext cx="62293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Определение местоположения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  <p:graphicFrame>
        <p:nvGraphicFramePr>
          <p:cNvPr id="44040" name="Object 12"/>
          <p:cNvGraphicFramePr>
            <a:graphicFrameLocks noChangeAspect="1"/>
          </p:cNvGraphicFramePr>
          <p:nvPr/>
        </p:nvGraphicFramePr>
        <p:xfrm>
          <a:off x="6732588" y="3716338"/>
          <a:ext cx="546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" name="VISIO" r:id="rId3" imgW="547116" imgH="847344" progId="Visio.Drawing.6">
                  <p:embed/>
                </p:oleObj>
              </mc:Choice>
              <mc:Fallback>
                <p:oleObj name="VISIO" r:id="rId3" imgW="547116" imgH="847344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716338"/>
                        <a:ext cx="5461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3"/>
          <p:cNvGraphicFramePr>
            <a:graphicFrameLocks noChangeAspect="1"/>
          </p:cNvGraphicFramePr>
          <p:nvPr/>
        </p:nvGraphicFramePr>
        <p:xfrm>
          <a:off x="1763713" y="3787775"/>
          <a:ext cx="7159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7" name="VISIO" r:id="rId5" imgW="715088" imgH="789640" progId="Visio.Drawing.6">
                  <p:embed/>
                </p:oleObj>
              </mc:Choice>
              <mc:Fallback>
                <p:oleObj name="VISIO" r:id="rId5" imgW="715088" imgH="789640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87775"/>
                        <a:ext cx="7159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8713787" cy="4968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ru-RU" sz="2000" dirty="0" smtClean="0"/>
              <a:t>Описывает процедуры управления соединениями </a:t>
            </a:r>
            <a:r>
              <a:rPr kumimoji="1" lang="en-US" sz="2000" dirty="0" smtClean="0"/>
              <a:t>(TCP)</a:t>
            </a:r>
            <a:r>
              <a:rPr kumimoji="1" lang="ru-RU" sz="2000" dirty="0" smtClean="0"/>
              <a:t>:</a:t>
            </a:r>
          </a:p>
          <a:p>
            <a:pPr eaLnBrk="1" hangingPunct="1"/>
            <a:r>
              <a:rPr kumimoji="1" lang="en-US" sz="2000" b="1" dirty="0" smtClean="0"/>
              <a:t>Setup</a:t>
            </a:r>
            <a:r>
              <a:rPr kumimoji="1" lang="en-US" sz="2000" dirty="0" smtClean="0"/>
              <a:t> </a:t>
            </a:r>
            <a:r>
              <a:rPr kumimoji="1" lang="ru-RU" sz="2000" dirty="0" smtClean="0"/>
              <a:t>– Запрос соединения (</a:t>
            </a:r>
            <a:r>
              <a:rPr kumimoji="1" lang="en-US" sz="2000" dirty="0" smtClean="0"/>
              <a:t>TCP </a:t>
            </a:r>
            <a:r>
              <a:rPr kumimoji="1" lang="ru-RU" sz="2000" dirty="0" smtClean="0"/>
              <a:t>порт 1720)</a:t>
            </a:r>
          </a:p>
          <a:p>
            <a:pPr eaLnBrk="1" hangingPunct="1"/>
            <a:r>
              <a:rPr kumimoji="1" lang="en-US" sz="2000" b="1" dirty="0" smtClean="0"/>
              <a:t>Call proceeding</a:t>
            </a:r>
            <a:r>
              <a:rPr kumimoji="1" lang="en-US" sz="2000" dirty="0" smtClean="0"/>
              <a:t> – </a:t>
            </a:r>
            <a:r>
              <a:rPr kumimoji="1" lang="ru-RU" sz="2000" dirty="0" smtClean="0"/>
              <a:t>передается вызывающему оборудованию для оповещения что соединение устанавливается</a:t>
            </a:r>
          </a:p>
          <a:p>
            <a:pPr eaLnBrk="1" hangingPunct="1"/>
            <a:r>
              <a:rPr kumimoji="1" lang="en-US" sz="2000" b="1" dirty="0" smtClean="0"/>
              <a:t>Alerting</a:t>
            </a:r>
            <a:r>
              <a:rPr kumimoji="1" lang="en-US" sz="2000" dirty="0" smtClean="0"/>
              <a:t> - </a:t>
            </a:r>
            <a:r>
              <a:rPr kumimoji="1" lang="ru-RU" sz="2000" dirty="0" smtClean="0"/>
              <a:t>передается вызывающему оборудованию и информирует о том что вызываемое оборудование не занято и пользователю передается сигнал о вызове – аналог </a:t>
            </a:r>
          </a:p>
          <a:p>
            <a:pPr eaLnBrk="1" hangingPunct="1"/>
            <a:r>
              <a:rPr kumimoji="1" lang="en-US" sz="2000" b="1" dirty="0" smtClean="0"/>
              <a:t>Connect</a:t>
            </a:r>
            <a:r>
              <a:rPr kumimoji="1" lang="en-US" sz="2000" dirty="0" smtClean="0"/>
              <a:t> - </a:t>
            </a:r>
            <a:r>
              <a:rPr kumimoji="1" lang="ru-RU" sz="2000" dirty="0" smtClean="0"/>
              <a:t>передается вызывающему оборудованию и информирует о том что пользователь принял входящий вызов</a:t>
            </a:r>
          </a:p>
          <a:p>
            <a:pPr eaLnBrk="1" hangingPunct="1"/>
            <a:r>
              <a:rPr kumimoji="1" lang="en-US" sz="2000" b="1" dirty="0" smtClean="0"/>
              <a:t>Release Complete</a:t>
            </a:r>
            <a:r>
              <a:rPr kumimoji="1" lang="en-US" sz="2000" dirty="0" smtClean="0"/>
              <a:t> </a:t>
            </a:r>
            <a:r>
              <a:rPr kumimoji="1" lang="ru-RU" sz="2000" dirty="0" smtClean="0"/>
              <a:t>- передается вызывающим или вызываемым оборудованием с целью завершить соединение (только когда открыт сигнальный канал)</a:t>
            </a:r>
          </a:p>
          <a:p>
            <a:pPr eaLnBrk="1" hangingPunct="1"/>
            <a:r>
              <a:rPr kumimoji="1" lang="en-US" sz="2000" b="1" dirty="0" err="1" smtClean="0"/>
              <a:t>Q.932</a:t>
            </a:r>
            <a:r>
              <a:rPr kumimoji="1" lang="en-US" sz="2000" b="1" dirty="0" smtClean="0"/>
              <a:t> Facility</a:t>
            </a:r>
            <a:r>
              <a:rPr kumimoji="1" lang="en-US" sz="2000" dirty="0" smtClean="0"/>
              <a:t> – </a:t>
            </a:r>
            <a:r>
              <a:rPr kumimoji="1" lang="ru-RU" sz="2000" dirty="0" smtClean="0"/>
              <a:t>дополнительные услуги </a:t>
            </a:r>
            <a:r>
              <a:rPr kumimoji="1" lang="en-US" sz="2000" dirty="0" err="1" smtClean="0"/>
              <a:t>H.450.x</a:t>
            </a:r>
            <a:endParaRPr kumimoji="1" lang="ru-RU" sz="2000" dirty="0" smtClean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916238" y="487363"/>
            <a:ext cx="63357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Сигнальный канал </a:t>
            </a:r>
            <a:r>
              <a:rPr kumimoji="1" lang="en-US" altLang="zh-TW" sz="2800" b="1">
                <a:solidFill>
                  <a:schemeClr val="accent2"/>
                </a:solidFill>
              </a:rPr>
              <a:t>H.225.0 (Q.931)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0"/>
          <p:cNvSpPr>
            <a:spLocks noChangeArrowheads="1"/>
          </p:cNvSpPr>
          <p:nvPr/>
        </p:nvSpPr>
        <p:spPr bwMode="auto">
          <a:xfrm>
            <a:off x="395537" y="82104"/>
            <a:ext cx="83529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ru-RU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Упрощенный сценарий установления</a:t>
            </a:r>
            <a:endParaRPr 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соединения в сети </a:t>
            </a:r>
            <a:r>
              <a:rPr lang="ru-RU" sz="3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Н.323</a:t>
            </a:r>
            <a:r>
              <a:rPr lang="ru-RU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46083" name="Line 124"/>
          <p:cNvSpPr>
            <a:spLocks noChangeShapeType="1"/>
          </p:cNvSpPr>
          <p:nvPr/>
        </p:nvSpPr>
        <p:spPr bwMode="auto">
          <a:xfrm>
            <a:off x="703263" y="6069013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/>
          <a:p>
            <a:endParaRPr lang="uk-UA"/>
          </a:p>
        </p:txBody>
      </p:sp>
      <p:sp>
        <p:nvSpPr>
          <p:cNvPr id="46084" name="Text Box 125"/>
          <p:cNvSpPr txBox="1">
            <a:spLocks noChangeArrowheads="1"/>
          </p:cNvSpPr>
          <p:nvPr/>
        </p:nvSpPr>
        <p:spPr bwMode="auto">
          <a:xfrm>
            <a:off x="1893888" y="5911850"/>
            <a:ext cx="26066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ru-RU" sz="1600" b="1">
                <a:latin typeface="Helvetica" pitchFamily="34" charset="0"/>
              </a:rPr>
              <a:t>Сообщения </a:t>
            </a:r>
            <a:r>
              <a:rPr lang="en-US" sz="1600" b="1">
                <a:latin typeface="Helvetica" pitchFamily="34" charset="0"/>
              </a:rPr>
              <a:t>RAS</a:t>
            </a:r>
          </a:p>
        </p:txBody>
      </p:sp>
      <p:sp>
        <p:nvSpPr>
          <p:cNvPr id="46085" name="Line 126"/>
          <p:cNvSpPr>
            <a:spLocks noChangeShapeType="1"/>
          </p:cNvSpPr>
          <p:nvPr/>
        </p:nvSpPr>
        <p:spPr bwMode="auto">
          <a:xfrm>
            <a:off x="703263" y="6294438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/>
          <a:p>
            <a:endParaRPr lang="uk-UA"/>
          </a:p>
        </p:txBody>
      </p:sp>
      <p:sp>
        <p:nvSpPr>
          <p:cNvPr id="46086" name="Text Box 127"/>
          <p:cNvSpPr txBox="1">
            <a:spLocks noChangeArrowheads="1"/>
          </p:cNvSpPr>
          <p:nvPr/>
        </p:nvSpPr>
        <p:spPr bwMode="auto">
          <a:xfrm>
            <a:off x="1893888" y="6130925"/>
            <a:ext cx="28511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1600" b="1">
                <a:solidFill>
                  <a:srgbClr val="CC3300"/>
                </a:solidFill>
              </a:rPr>
              <a:t>Сообщения </a:t>
            </a:r>
            <a:r>
              <a:rPr lang="en-US" sz="1600" b="1">
                <a:solidFill>
                  <a:srgbClr val="CC3300"/>
                </a:solidFill>
              </a:rPr>
              <a:t>H</a:t>
            </a:r>
            <a:r>
              <a:rPr lang="ru-RU" sz="1600" b="1">
                <a:solidFill>
                  <a:srgbClr val="CC3300"/>
                </a:solidFill>
              </a:rPr>
              <a:t>.225.0 (</a:t>
            </a:r>
            <a:r>
              <a:rPr lang="en-US" sz="1600" b="1">
                <a:solidFill>
                  <a:srgbClr val="CC3300"/>
                </a:solidFill>
              </a:rPr>
              <a:t>Q.931</a:t>
            </a:r>
            <a:r>
              <a:rPr lang="ru-RU" sz="1600" b="1">
                <a:solidFill>
                  <a:srgbClr val="CC3300"/>
                </a:solidFill>
              </a:rPr>
              <a:t>)</a:t>
            </a:r>
          </a:p>
        </p:txBody>
      </p:sp>
      <p:grpSp>
        <p:nvGrpSpPr>
          <p:cNvPr id="46087" name="Group 128"/>
          <p:cNvGrpSpPr>
            <a:grpSpLocks/>
          </p:cNvGrpSpPr>
          <p:nvPr/>
        </p:nvGrpSpPr>
        <p:grpSpPr bwMode="auto">
          <a:xfrm>
            <a:off x="504031" y="2048669"/>
            <a:ext cx="7993063" cy="2955925"/>
            <a:chOff x="1104" y="1776"/>
            <a:chExt cx="3312" cy="2352"/>
          </a:xfrm>
        </p:grpSpPr>
        <p:sp>
          <p:nvSpPr>
            <p:cNvPr id="46116" name="Line 129"/>
            <p:cNvSpPr>
              <a:spLocks noChangeShapeType="1"/>
            </p:cNvSpPr>
            <p:nvPr/>
          </p:nvSpPr>
          <p:spPr bwMode="auto">
            <a:xfrm>
              <a:off x="1104" y="1776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/>
            <a:lstStyle/>
            <a:p>
              <a:endParaRPr lang="uk-UA"/>
            </a:p>
          </p:txBody>
        </p:sp>
        <p:sp>
          <p:nvSpPr>
            <p:cNvPr id="46117" name="Line 130"/>
            <p:cNvSpPr>
              <a:spLocks noChangeShapeType="1"/>
            </p:cNvSpPr>
            <p:nvPr/>
          </p:nvSpPr>
          <p:spPr bwMode="auto">
            <a:xfrm>
              <a:off x="2736" y="1776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/>
            <a:lstStyle/>
            <a:p>
              <a:endParaRPr lang="uk-UA"/>
            </a:p>
          </p:txBody>
        </p:sp>
        <p:sp>
          <p:nvSpPr>
            <p:cNvPr id="46118" name="Line 131"/>
            <p:cNvSpPr>
              <a:spLocks noChangeShapeType="1"/>
            </p:cNvSpPr>
            <p:nvPr/>
          </p:nvSpPr>
          <p:spPr bwMode="auto">
            <a:xfrm>
              <a:off x="4416" y="1776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/>
            <a:lstStyle/>
            <a:p>
              <a:endParaRPr lang="uk-UA"/>
            </a:p>
          </p:txBody>
        </p:sp>
      </p:grpSp>
      <p:sp>
        <p:nvSpPr>
          <p:cNvPr id="101508" name="Line 132"/>
          <p:cNvSpPr>
            <a:spLocks noChangeShapeType="1"/>
          </p:cNvSpPr>
          <p:nvPr/>
        </p:nvSpPr>
        <p:spPr bwMode="auto">
          <a:xfrm>
            <a:off x="539750" y="2782888"/>
            <a:ext cx="3960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/>
          <a:p>
            <a:endParaRPr lang="uk-UA"/>
          </a:p>
        </p:txBody>
      </p:sp>
      <p:sp>
        <p:nvSpPr>
          <p:cNvPr id="101509" name="Text Box 133"/>
          <p:cNvSpPr txBox="1">
            <a:spLocks noChangeArrowheads="1"/>
          </p:cNvSpPr>
          <p:nvPr/>
        </p:nvSpPr>
        <p:spPr bwMode="auto">
          <a:xfrm>
            <a:off x="2051050" y="2636838"/>
            <a:ext cx="757238" cy="28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en-US" sz="1400" b="1">
                <a:latin typeface="Helvetica" pitchFamily="34" charset="0"/>
              </a:rPr>
              <a:t>1. ARQ</a:t>
            </a:r>
          </a:p>
        </p:txBody>
      </p:sp>
      <p:sp>
        <p:nvSpPr>
          <p:cNvPr id="101510" name="Line 134"/>
          <p:cNvSpPr>
            <a:spLocks noChangeShapeType="1"/>
          </p:cNvSpPr>
          <p:nvPr/>
        </p:nvSpPr>
        <p:spPr bwMode="auto">
          <a:xfrm flipH="1" flipV="1">
            <a:off x="538163" y="2998788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/>
          <a:p>
            <a:endParaRPr lang="uk-UA"/>
          </a:p>
        </p:txBody>
      </p:sp>
      <p:sp>
        <p:nvSpPr>
          <p:cNvPr id="101511" name="Text Box 135"/>
          <p:cNvSpPr txBox="1">
            <a:spLocks noChangeArrowheads="1"/>
          </p:cNvSpPr>
          <p:nvPr/>
        </p:nvSpPr>
        <p:spPr bwMode="auto">
          <a:xfrm>
            <a:off x="2051050" y="2887663"/>
            <a:ext cx="727075" cy="28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en-US" sz="1400" b="1">
                <a:latin typeface="Helvetica" pitchFamily="34" charset="0"/>
              </a:rPr>
              <a:t>2. ACF</a:t>
            </a:r>
          </a:p>
        </p:txBody>
      </p:sp>
      <p:sp>
        <p:nvSpPr>
          <p:cNvPr id="101512" name="Line 136"/>
          <p:cNvSpPr>
            <a:spLocks noChangeShapeType="1"/>
          </p:cNvSpPr>
          <p:nvPr/>
        </p:nvSpPr>
        <p:spPr bwMode="auto">
          <a:xfrm>
            <a:off x="4500563" y="3789363"/>
            <a:ext cx="4032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/>
          <a:p>
            <a:endParaRPr lang="uk-UA"/>
          </a:p>
        </p:txBody>
      </p:sp>
      <p:sp>
        <p:nvSpPr>
          <p:cNvPr id="101513" name="Text Box 137"/>
          <p:cNvSpPr txBox="1">
            <a:spLocks noChangeArrowheads="1"/>
          </p:cNvSpPr>
          <p:nvPr/>
        </p:nvSpPr>
        <p:spPr bwMode="auto">
          <a:xfrm>
            <a:off x="6227763" y="3643313"/>
            <a:ext cx="757237" cy="28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en-US" sz="1400" b="1">
                <a:latin typeface="Helvetica" pitchFamily="34" charset="0"/>
              </a:rPr>
              <a:t>5. ARQ</a:t>
            </a:r>
          </a:p>
        </p:txBody>
      </p:sp>
      <p:sp>
        <p:nvSpPr>
          <p:cNvPr id="101514" name="Line 138"/>
          <p:cNvSpPr>
            <a:spLocks noChangeShapeType="1"/>
          </p:cNvSpPr>
          <p:nvPr/>
        </p:nvSpPr>
        <p:spPr bwMode="auto">
          <a:xfrm flipH="1">
            <a:off x="4500563" y="4005263"/>
            <a:ext cx="4032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/>
          <a:p>
            <a:endParaRPr lang="uk-UA"/>
          </a:p>
        </p:txBody>
      </p:sp>
      <p:sp>
        <p:nvSpPr>
          <p:cNvPr id="101515" name="Text Box 139"/>
          <p:cNvSpPr txBox="1">
            <a:spLocks noChangeArrowheads="1"/>
          </p:cNvSpPr>
          <p:nvPr/>
        </p:nvSpPr>
        <p:spPr bwMode="auto">
          <a:xfrm>
            <a:off x="6227763" y="3851275"/>
            <a:ext cx="727075" cy="284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en-US" sz="1400" b="1">
                <a:latin typeface="Helvetica" pitchFamily="34" charset="0"/>
              </a:rPr>
              <a:t>6. ACF</a:t>
            </a:r>
          </a:p>
        </p:txBody>
      </p:sp>
      <p:sp>
        <p:nvSpPr>
          <p:cNvPr id="101516" name="Line 140"/>
          <p:cNvSpPr>
            <a:spLocks noChangeShapeType="1"/>
          </p:cNvSpPr>
          <p:nvPr/>
        </p:nvSpPr>
        <p:spPr bwMode="auto">
          <a:xfrm>
            <a:off x="539750" y="3284538"/>
            <a:ext cx="79930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/>
          <a:p>
            <a:endParaRPr lang="uk-UA"/>
          </a:p>
        </p:txBody>
      </p:sp>
      <p:sp>
        <p:nvSpPr>
          <p:cNvPr id="101517" name="Text Box 141"/>
          <p:cNvSpPr txBox="1">
            <a:spLocks noChangeArrowheads="1"/>
          </p:cNvSpPr>
          <p:nvPr/>
        </p:nvSpPr>
        <p:spPr bwMode="auto">
          <a:xfrm>
            <a:off x="3873500" y="3167063"/>
            <a:ext cx="957263" cy="28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en-US" sz="1400" b="1">
                <a:solidFill>
                  <a:srgbClr val="CC3300"/>
                </a:solidFill>
                <a:latin typeface="Helvetica" pitchFamily="34" charset="0"/>
              </a:rPr>
              <a:t>3. SETUP</a:t>
            </a:r>
          </a:p>
        </p:txBody>
      </p:sp>
      <p:sp>
        <p:nvSpPr>
          <p:cNvPr id="101518" name="Line 142"/>
          <p:cNvSpPr>
            <a:spLocks noChangeShapeType="1"/>
          </p:cNvSpPr>
          <p:nvPr/>
        </p:nvSpPr>
        <p:spPr bwMode="auto">
          <a:xfrm flipH="1" flipV="1">
            <a:off x="539750" y="3573463"/>
            <a:ext cx="79930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/>
          <a:p>
            <a:endParaRPr lang="uk-UA"/>
          </a:p>
        </p:txBody>
      </p:sp>
      <p:sp>
        <p:nvSpPr>
          <p:cNvPr id="101519" name="Text Box 143"/>
          <p:cNvSpPr txBox="1">
            <a:spLocks noChangeArrowheads="1"/>
          </p:cNvSpPr>
          <p:nvPr/>
        </p:nvSpPr>
        <p:spPr bwMode="auto">
          <a:xfrm>
            <a:off x="3635375" y="3429000"/>
            <a:ext cx="1701800" cy="284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en-US" sz="1400" b="1">
                <a:solidFill>
                  <a:srgbClr val="CC3300"/>
                </a:solidFill>
                <a:latin typeface="Helvetica" pitchFamily="34" charset="0"/>
              </a:rPr>
              <a:t>4. Call Proceeding</a:t>
            </a:r>
          </a:p>
        </p:txBody>
      </p:sp>
      <p:sp>
        <p:nvSpPr>
          <p:cNvPr id="101520" name="Line 144"/>
          <p:cNvSpPr>
            <a:spLocks noChangeShapeType="1"/>
          </p:cNvSpPr>
          <p:nvPr/>
        </p:nvSpPr>
        <p:spPr bwMode="auto">
          <a:xfrm flipH="1" flipV="1">
            <a:off x="539750" y="4222750"/>
            <a:ext cx="79930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/>
          <a:p>
            <a:endParaRPr lang="uk-UA"/>
          </a:p>
        </p:txBody>
      </p:sp>
      <p:sp>
        <p:nvSpPr>
          <p:cNvPr id="101521" name="Text Box 145"/>
          <p:cNvSpPr txBox="1">
            <a:spLocks noChangeArrowheads="1"/>
          </p:cNvSpPr>
          <p:nvPr/>
        </p:nvSpPr>
        <p:spPr bwMode="auto">
          <a:xfrm>
            <a:off x="3910013" y="4081463"/>
            <a:ext cx="982662" cy="28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en-US" sz="1400" b="1">
                <a:solidFill>
                  <a:srgbClr val="CC3300"/>
                </a:solidFill>
                <a:latin typeface="Helvetica" pitchFamily="34" charset="0"/>
              </a:rPr>
              <a:t>7.Alerting</a:t>
            </a:r>
          </a:p>
        </p:txBody>
      </p:sp>
      <p:sp>
        <p:nvSpPr>
          <p:cNvPr id="101522" name="Line 146"/>
          <p:cNvSpPr>
            <a:spLocks noChangeShapeType="1"/>
          </p:cNvSpPr>
          <p:nvPr/>
        </p:nvSpPr>
        <p:spPr bwMode="auto">
          <a:xfrm flipH="1">
            <a:off x="539750" y="4438650"/>
            <a:ext cx="7993063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/>
          <a:p>
            <a:endParaRPr lang="uk-UA"/>
          </a:p>
        </p:txBody>
      </p:sp>
      <p:sp>
        <p:nvSpPr>
          <p:cNvPr id="101523" name="Text Box 147"/>
          <p:cNvSpPr txBox="1">
            <a:spLocks noChangeArrowheads="1"/>
          </p:cNvSpPr>
          <p:nvPr/>
        </p:nvSpPr>
        <p:spPr bwMode="auto">
          <a:xfrm>
            <a:off x="3910013" y="4310063"/>
            <a:ext cx="1020762" cy="28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en-US" sz="1400" b="1">
                <a:solidFill>
                  <a:srgbClr val="CC3300"/>
                </a:solidFill>
                <a:latin typeface="Helvetica" pitchFamily="34" charset="0"/>
              </a:rPr>
              <a:t>8.Connect</a:t>
            </a:r>
          </a:p>
        </p:txBody>
      </p:sp>
      <p:sp>
        <p:nvSpPr>
          <p:cNvPr id="101524" name="Line 148"/>
          <p:cNvSpPr>
            <a:spLocks noChangeShapeType="1"/>
          </p:cNvSpPr>
          <p:nvPr/>
        </p:nvSpPr>
        <p:spPr bwMode="auto">
          <a:xfrm flipH="1" flipV="1">
            <a:off x="539750" y="4799013"/>
            <a:ext cx="7993063" cy="0"/>
          </a:xfrm>
          <a:prstGeom prst="line">
            <a:avLst/>
          </a:prstGeom>
          <a:noFill/>
          <a:ln w="19050">
            <a:solidFill>
              <a:srgbClr val="FF993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/>
          <a:p>
            <a:endParaRPr lang="uk-UA"/>
          </a:p>
        </p:txBody>
      </p:sp>
      <p:sp>
        <p:nvSpPr>
          <p:cNvPr id="101525" name="Text Box 149"/>
          <p:cNvSpPr txBox="1">
            <a:spLocks noChangeArrowheads="1"/>
          </p:cNvSpPr>
          <p:nvPr/>
        </p:nvSpPr>
        <p:spPr bwMode="auto">
          <a:xfrm>
            <a:off x="3595688" y="4613275"/>
            <a:ext cx="1533525" cy="284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en-US" sz="1400" b="1">
                <a:solidFill>
                  <a:srgbClr val="FF9933"/>
                </a:solidFill>
                <a:latin typeface="Helvetica" pitchFamily="34" charset="0"/>
              </a:rPr>
              <a:t>H.245 Messages</a:t>
            </a:r>
          </a:p>
        </p:txBody>
      </p:sp>
      <p:sp>
        <p:nvSpPr>
          <p:cNvPr id="101526" name="Line 150"/>
          <p:cNvSpPr>
            <a:spLocks noChangeShapeType="1"/>
          </p:cNvSpPr>
          <p:nvPr/>
        </p:nvSpPr>
        <p:spPr bwMode="auto">
          <a:xfrm flipH="1" flipV="1">
            <a:off x="539750" y="5014913"/>
            <a:ext cx="79930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/>
          <a:p>
            <a:endParaRPr lang="uk-UA"/>
          </a:p>
        </p:txBody>
      </p:sp>
      <p:sp>
        <p:nvSpPr>
          <p:cNvPr id="101527" name="Text Box 151"/>
          <p:cNvSpPr txBox="1">
            <a:spLocks noChangeArrowheads="1"/>
          </p:cNvSpPr>
          <p:nvPr/>
        </p:nvSpPr>
        <p:spPr bwMode="auto">
          <a:xfrm>
            <a:off x="3595688" y="4862513"/>
            <a:ext cx="1504950" cy="28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en-US" sz="1400" b="1">
                <a:solidFill>
                  <a:srgbClr val="008000"/>
                </a:solidFill>
                <a:latin typeface="Helvetica" pitchFamily="34" charset="0"/>
              </a:rPr>
              <a:t>RTP Media Path</a:t>
            </a:r>
          </a:p>
        </p:txBody>
      </p:sp>
      <p:graphicFrame>
        <p:nvGraphicFramePr>
          <p:cNvPr id="46108" name="Object 158"/>
          <p:cNvGraphicFramePr>
            <a:graphicFrameLocks noGrp="1" noChangeAspect="1"/>
          </p:cNvGraphicFramePr>
          <p:nvPr>
            <p:ph sz="half" idx="1"/>
          </p:nvPr>
        </p:nvGraphicFramePr>
        <p:xfrm>
          <a:off x="179388" y="1701800"/>
          <a:ext cx="7159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0" name="VISIO" r:id="rId3" imgW="715088" imgH="789640" progId="Visio.Drawing.6">
                  <p:embed/>
                </p:oleObj>
              </mc:Choice>
              <mc:Fallback>
                <p:oleObj name="VISIO" r:id="rId3" imgW="715088" imgH="789640" progId="Visio.Drawing.6">
                  <p:embed/>
                  <p:pic>
                    <p:nvPicPr>
                      <p:cNvPr id="0" name="Object 1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01800"/>
                        <a:ext cx="7159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9" name="Object 17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11638" y="1631950"/>
          <a:ext cx="5461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1" name="VISIO" r:id="rId5" imgW="547116" imgH="847344" progId="Visio.Drawing.6">
                  <p:embed/>
                </p:oleObj>
              </mc:Choice>
              <mc:Fallback>
                <p:oleObj name="VISIO" r:id="rId5" imgW="547116" imgH="847344" progId="Visio.Drawing.6">
                  <p:embed/>
                  <p:pic>
                    <p:nvPicPr>
                      <p:cNvPr id="0" name="Object 17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631950"/>
                        <a:ext cx="5461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0" name="Object 160"/>
          <p:cNvGraphicFramePr>
            <a:graphicFrameLocks noChangeAspect="1"/>
          </p:cNvGraphicFramePr>
          <p:nvPr/>
        </p:nvGraphicFramePr>
        <p:xfrm>
          <a:off x="8172450" y="1701800"/>
          <a:ext cx="7159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2" name="VISIO" r:id="rId7" imgW="715088" imgH="789640" progId="Visio.Drawing.6">
                  <p:embed/>
                </p:oleObj>
              </mc:Choice>
              <mc:Fallback>
                <p:oleObj name="VISIO" r:id="rId7" imgW="715088" imgH="789640" progId="Visio.Drawing.6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1701800"/>
                        <a:ext cx="71596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Rectangle 177"/>
          <p:cNvSpPr>
            <a:spLocks noChangeArrowheads="1"/>
          </p:cNvSpPr>
          <p:nvPr/>
        </p:nvSpPr>
        <p:spPr bwMode="auto">
          <a:xfrm>
            <a:off x="0" y="1270000"/>
            <a:ext cx="1465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600" b="1" dirty="0"/>
              <a:t>Терминал А</a:t>
            </a:r>
            <a:r>
              <a:rPr lang="ru-RU" sz="22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6112" name="Rectangle 178"/>
          <p:cNvSpPr>
            <a:spLocks noChangeArrowheads="1"/>
          </p:cNvSpPr>
          <p:nvPr/>
        </p:nvSpPr>
        <p:spPr bwMode="auto">
          <a:xfrm>
            <a:off x="7678738" y="1270000"/>
            <a:ext cx="1465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600" b="1"/>
              <a:t>Терминал В</a:t>
            </a:r>
            <a:r>
              <a:rPr lang="ru-RU" sz="2200" b="1"/>
              <a:t> </a:t>
            </a:r>
          </a:p>
        </p:txBody>
      </p:sp>
      <p:sp>
        <p:nvSpPr>
          <p:cNvPr id="46113" name="Rectangle 179"/>
          <p:cNvSpPr>
            <a:spLocks noChangeArrowheads="1"/>
          </p:cNvSpPr>
          <p:nvPr/>
        </p:nvSpPr>
        <p:spPr bwMode="auto">
          <a:xfrm>
            <a:off x="3851275" y="1198563"/>
            <a:ext cx="14652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600" b="1"/>
              <a:t>Привратник</a:t>
            </a:r>
            <a:r>
              <a:rPr lang="ru-RU" sz="2200" b="1"/>
              <a:t> </a:t>
            </a:r>
          </a:p>
        </p:txBody>
      </p:sp>
      <p:sp>
        <p:nvSpPr>
          <p:cNvPr id="101556" name="Line 180"/>
          <p:cNvSpPr>
            <a:spLocks noChangeShapeType="1"/>
          </p:cNvSpPr>
          <p:nvPr/>
        </p:nvSpPr>
        <p:spPr bwMode="auto">
          <a:xfrm>
            <a:off x="539750" y="5229225"/>
            <a:ext cx="79930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/>
          <a:lstStyle/>
          <a:p>
            <a:endParaRPr lang="uk-UA"/>
          </a:p>
        </p:txBody>
      </p:sp>
      <p:sp>
        <p:nvSpPr>
          <p:cNvPr id="101557" name="Text Box 181"/>
          <p:cNvSpPr txBox="1">
            <a:spLocks noChangeArrowheads="1"/>
          </p:cNvSpPr>
          <p:nvPr/>
        </p:nvSpPr>
        <p:spPr bwMode="auto">
          <a:xfrm>
            <a:off x="3492500" y="5084763"/>
            <a:ext cx="1889125" cy="28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ru-RU" sz="1400" b="1">
                <a:solidFill>
                  <a:srgbClr val="CC3300"/>
                </a:solidFill>
                <a:latin typeface="Helvetica" pitchFamily="34" charset="0"/>
              </a:rPr>
              <a:t>9. </a:t>
            </a:r>
            <a:r>
              <a:rPr lang="en-US" sz="1400" b="1">
                <a:solidFill>
                  <a:srgbClr val="CC3300"/>
                </a:solidFill>
                <a:latin typeface="Helvetica" pitchFamily="34" charset="0"/>
              </a:rPr>
              <a:t>Release Complete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0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0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0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0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0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0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0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0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08" grpId="0" animBg="1"/>
      <p:bldP spid="101509" grpId="0" animBg="1"/>
      <p:bldP spid="101510" grpId="0" animBg="1"/>
      <p:bldP spid="101511" grpId="0" animBg="1"/>
      <p:bldP spid="101512" grpId="0" animBg="1"/>
      <p:bldP spid="101513" grpId="0" animBg="1"/>
      <p:bldP spid="101514" grpId="0" animBg="1"/>
      <p:bldP spid="101515" grpId="0" animBg="1"/>
      <p:bldP spid="101516" grpId="0" animBg="1"/>
      <p:bldP spid="101517" grpId="0" animBg="1"/>
      <p:bldP spid="101518" grpId="0" animBg="1"/>
      <p:bldP spid="101519" grpId="0" animBg="1"/>
      <p:bldP spid="101520" grpId="0" animBg="1"/>
      <p:bldP spid="101521" grpId="0" animBg="1"/>
      <p:bldP spid="101522" grpId="0" animBg="1"/>
      <p:bldP spid="101523" grpId="0" animBg="1"/>
      <p:bldP spid="101524" grpId="0" animBg="1"/>
      <p:bldP spid="101525" grpId="0" animBg="1"/>
      <p:bldP spid="101526" grpId="0" animBg="1"/>
      <p:bldP spid="101527" grpId="0" animBg="1"/>
      <p:bldP spid="101556" grpId="0" animBg="1"/>
      <p:bldP spid="1015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980728"/>
            <a:ext cx="8713787" cy="5184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ru-RU" sz="2100" dirty="0" smtClean="0"/>
              <a:t>	</a:t>
            </a:r>
            <a:r>
              <a:rPr kumimoji="1" lang="ru-RU" sz="2400" b="1" dirty="0" smtClean="0"/>
              <a:t>Описывает ряд независимых процедур, которые должны выполняться для управления информационными каналами</a:t>
            </a:r>
            <a:r>
              <a:rPr kumimoji="1" lang="en-US" sz="2400" b="1" dirty="0" smtClean="0"/>
              <a:t> (TCP):</a:t>
            </a:r>
          </a:p>
          <a:p>
            <a:pPr eaLnBrk="1" hangingPunct="1"/>
            <a:r>
              <a:rPr kumimoji="1" lang="ru-RU" sz="2400" dirty="0" smtClean="0"/>
              <a:t>Определение ведущего и ведомого(</a:t>
            </a:r>
            <a:r>
              <a:rPr kumimoji="1" lang="en-US" sz="2400" dirty="0" smtClean="0"/>
              <a:t>Master/Slave determination</a:t>
            </a:r>
            <a:r>
              <a:rPr kumimoji="1" lang="ru-RU" sz="2400" dirty="0" smtClean="0"/>
              <a:t>)</a:t>
            </a:r>
            <a:endParaRPr kumimoji="1" lang="en-US" sz="2400" dirty="0" smtClean="0"/>
          </a:p>
          <a:p>
            <a:pPr eaLnBrk="1" hangingPunct="1"/>
            <a:r>
              <a:rPr kumimoji="1" lang="ru-RU" sz="2400" dirty="0" smtClean="0"/>
              <a:t>Обмен данными о функциональных возможностях(</a:t>
            </a:r>
            <a:r>
              <a:rPr kumimoji="1" lang="en-US" sz="2400" dirty="0" smtClean="0"/>
              <a:t>Capability Exchange</a:t>
            </a:r>
            <a:r>
              <a:rPr kumimoji="1" lang="ru-RU" sz="2400" dirty="0" smtClean="0"/>
              <a:t>)</a:t>
            </a:r>
            <a:endParaRPr kumimoji="1" lang="en-US" sz="2400" dirty="0" smtClean="0"/>
          </a:p>
          <a:p>
            <a:pPr eaLnBrk="1" hangingPunct="1"/>
            <a:r>
              <a:rPr kumimoji="1" lang="ru-RU" sz="2400" dirty="0" smtClean="0"/>
              <a:t>Открытие и закрытие однонаправленных логических каналов(</a:t>
            </a:r>
            <a:r>
              <a:rPr kumimoji="1" lang="en-US" sz="2400" dirty="0" smtClean="0"/>
              <a:t>Logical Channel Signaling</a:t>
            </a:r>
            <a:r>
              <a:rPr kumimoji="1" lang="ru-RU" sz="2400" dirty="0" smtClean="0"/>
              <a:t>)</a:t>
            </a:r>
            <a:endParaRPr kumimoji="1" lang="en-US" sz="2400" dirty="0" smtClean="0"/>
          </a:p>
          <a:p>
            <a:pPr eaLnBrk="1" hangingPunct="1"/>
            <a:r>
              <a:rPr kumimoji="1" lang="ru-RU" sz="2400" dirty="0" smtClean="0"/>
              <a:t>Открытие и закрытие двунаправленных логических каналов(</a:t>
            </a:r>
            <a:r>
              <a:rPr kumimoji="1" lang="en-US" sz="2400" dirty="0" smtClean="0"/>
              <a:t>Bi-directional Logical Channel Signaling</a:t>
            </a:r>
            <a:r>
              <a:rPr kumimoji="1" lang="ru-RU" sz="2400" dirty="0" smtClean="0"/>
              <a:t>)</a:t>
            </a:r>
            <a:endParaRPr kumimoji="1" lang="en-US" sz="2400" dirty="0" smtClean="0"/>
          </a:p>
          <a:p>
            <a:pPr eaLnBrk="1" hangingPunct="1"/>
            <a:r>
              <a:rPr kumimoji="1" lang="ru-RU" sz="2400" dirty="0" smtClean="0"/>
              <a:t>Закрытие логических каналов(</a:t>
            </a:r>
            <a:r>
              <a:rPr kumimoji="1" lang="en-US" sz="2400" dirty="0" smtClean="0"/>
              <a:t>Close Logical Channel Signaling</a:t>
            </a:r>
            <a:r>
              <a:rPr kumimoji="1" lang="ru-RU" sz="2400" dirty="0" smtClean="0"/>
              <a:t>)</a:t>
            </a:r>
            <a:endParaRPr kumimoji="1" lang="en-US" sz="2400" dirty="0" smtClean="0"/>
          </a:p>
          <a:p>
            <a:pPr eaLnBrk="1" hangingPunct="1"/>
            <a:r>
              <a:rPr kumimoji="1" lang="ru-RU" sz="2400" dirty="0" smtClean="0"/>
              <a:t>Определение задержки(</a:t>
            </a:r>
            <a:r>
              <a:rPr kumimoji="1" lang="en-US" sz="2400" dirty="0" smtClean="0"/>
              <a:t>Round Trip Delay Determination</a:t>
            </a:r>
            <a:r>
              <a:rPr kumimoji="1" lang="ru-RU" sz="2400" dirty="0" smtClean="0"/>
              <a:t>)</a:t>
            </a:r>
            <a:endParaRPr kumimoji="1" lang="en-US" sz="2400" dirty="0" smtClean="0"/>
          </a:p>
          <a:p>
            <a:pPr eaLnBrk="1" hangingPunct="1"/>
            <a:r>
              <a:rPr kumimoji="1" lang="ru-RU" sz="2400" dirty="0" smtClean="0"/>
              <a:t>Выбор режима обработки информации (</a:t>
            </a:r>
            <a:r>
              <a:rPr kumimoji="1" lang="en-US" sz="2400" dirty="0" smtClean="0"/>
              <a:t>Mode Request</a:t>
            </a:r>
            <a:r>
              <a:rPr kumimoji="1" lang="ru-RU" sz="2400" dirty="0" smtClean="0"/>
              <a:t>)</a:t>
            </a:r>
            <a:endParaRPr kumimoji="1" lang="en-US" sz="2400" dirty="0" smtClean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39552" y="149838"/>
            <a:ext cx="820859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Управляющий канал </a:t>
            </a:r>
            <a:r>
              <a:rPr kumimoji="1" lang="en-US" altLang="zh-TW" sz="4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H.2</a:t>
            </a:r>
            <a:r>
              <a:rPr kumimoji="1" lang="ru-RU" altLang="zh-TW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kumimoji="1" lang="en-US" altLang="zh-TW" sz="4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8243887" cy="3097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ru-RU" sz="2000" smtClean="0"/>
              <a:t>Используется для разрешения конфликтов – попытка одновременно открыть двунаправленный канал	</a:t>
            </a:r>
          </a:p>
          <a:p>
            <a:pPr eaLnBrk="1" hangingPunct="1">
              <a:buFontTx/>
              <a:buNone/>
            </a:pPr>
            <a:r>
              <a:rPr kumimoji="1" lang="ru-RU" sz="2000" smtClean="0"/>
              <a:t>Обмен сообщениями </a:t>
            </a:r>
            <a:r>
              <a:rPr kumimoji="1" lang="en-US" sz="2000" smtClean="0"/>
              <a:t>Master-Slave Determination</a:t>
            </a:r>
            <a:r>
              <a:rPr kumimoji="1" lang="ru-RU" sz="2000" smtClean="0"/>
              <a:t>, в поле </a:t>
            </a:r>
            <a:r>
              <a:rPr kumimoji="1" lang="en-US" sz="2000" smtClean="0"/>
              <a:t>terminalType </a:t>
            </a:r>
            <a:r>
              <a:rPr kumimoji="1" lang="ru-RU" sz="2000" smtClean="0"/>
              <a:t>помещается значение типа оборудования, а в поле </a:t>
            </a:r>
            <a:r>
              <a:rPr kumimoji="1" lang="en-US" sz="2000" smtClean="0"/>
              <a:t>status Determination Number – </a:t>
            </a:r>
            <a:r>
              <a:rPr kumimoji="1" lang="ru-RU" sz="2000" smtClean="0"/>
              <a:t>случайное число </a:t>
            </a:r>
            <a:r>
              <a:rPr kumimoji="1" lang="en-US" sz="2000" smtClean="0"/>
              <a:t>[0-(2^24-1)]</a:t>
            </a:r>
          </a:p>
          <a:p>
            <a:pPr eaLnBrk="1" hangingPunct="1">
              <a:buFontTx/>
              <a:buNone/>
            </a:pPr>
            <a:r>
              <a:rPr kumimoji="1" lang="ru-RU" sz="2000" smtClean="0"/>
              <a:t>Ведущим становится оборудование с большим </a:t>
            </a:r>
            <a:r>
              <a:rPr kumimoji="1" lang="en-US" sz="2000" smtClean="0"/>
              <a:t>terminalType</a:t>
            </a:r>
            <a:r>
              <a:rPr kumimoji="1" lang="ru-RU" sz="2000" smtClean="0"/>
              <a:t>, при совпадении – с большим </a:t>
            </a:r>
            <a:r>
              <a:rPr kumimoji="1" lang="en-US" sz="2000" smtClean="0"/>
              <a:t>statusDeterminationNumber</a:t>
            </a:r>
            <a:r>
              <a:rPr kumimoji="1" lang="ru-RU" sz="1900" smtClean="0"/>
              <a:t>.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592388" y="631825"/>
            <a:ext cx="65166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Определение ведущего и ведомого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22325" y="1489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kumimoji="1" lang="en-US" sz="2400">
              <a:ea typeface="新細明體" pitchFamily="18" charset="-12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4999" y="1052736"/>
            <a:ext cx="896461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TW" dirty="0"/>
              <a:t> </a:t>
            </a:r>
            <a:r>
              <a:rPr kumimoji="1" lang="ru-RU" altLang="zh-TW" sz="2800" b="1" dirty="0"/>
              <a:t>Экономия средств</a:t>
            </a:r>
            <a:endParaRPr kumimoji="1" lang="en-US" altLang="zh-TW" sz="2800" b="1" dirty="0"/>
          </a:p>
          <a:p>
            <a:pPr eaLnBrk="1" hangingPunct="1"/>
            <a:r>
              <a:rPr kumimoji="1" lang="en-US" altLang="zh-TW" dirty="0">
                <a:ea typeface="Arial Unicode MS" pitchFamily="34" charset="-128"/>
                <a:cs typeface="Arial Unicode MS" pitchFamily="34" charset="-128"/>
                <a:sym typeface="Wingdings 3" pitchFamily="18" charset="2"/>
              </a:rPr>
              <a:t> </a:t>
            </a:r>
            <a:r>
              <a:rPr kumimoji="1" lang="ru-RU" altLang="zh-TW" dirty="0">
                <a:ea typeface="Arial Unicode MS" pitchFamily="34" charset="-128"/>
                <a:cs typeface="Arial Unicode MS" pitchFamily="34" charset="-128"/>
              </a:rPr>
              <a:t>Меньшая стоимость междугородних и международных звонков</a:t>
            </a:r>
            <a:endParaRPr kumimoji="1" lang="en-US" altLang="zh-TW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kumimoji="1" lang="ru-RU" altLang="zh-CN" dirty="0"/>
              <a:t> Меньшие затраты на инвестиции в оборудование</a:t>
            </a:r>
          </a:p>
          <a:p>
            <a:pPr eaLnBrk="1" hangingPunct="1"/>
            <a:r>
              <a:rPr kumimoji="1" lang="ru-RU" altLang="zh-CN" dirty="0"/>
              <a:t> Интеграция голосовых сетей с сетями передачи данных </a:t>
            </a:r>
          </a:p>
          <a:p>
            <a:pPr eaLnBrk="1" hangingPunct="1">
              <a:buFontTx/>
              <a:buChar char="•"/>
            </a:pPr>
            <a:r>
              <a:rPr kumimoji="1" lang="ru-RU" altLang="zh-TW" sz="28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1" lang="ru-RU" altLang="zh-TW" sz="2800" b="1" dirty="0">
                <a:ea typeface="Arial Unicode MS" pitchFamily="34" charset="-128"/>
                <a:cs typeface="Arial Unicode MS" pitchFamily="34" charset="-128"/>
              </a:rPr>
              <a:t>Универсальность</a:t>
            </a:r>
          </a:p>
          <a:p>
            <a:pPr eaLnBrk="1" hangingPunct="1"/>
            <a:r>
              <a:rPr kumimoji="1" lang="ru-RU" altLang="zh-TW" dirty="0">
                <a:ea typeface="Arial Unicode MS" pitchFamily="34" charset="-128"/>
                <a:cs typeface="Arial Unicode MS" pitchFamily="34" charset="-128"/>
              </a:rPr>
              <a:t> Речь может быть преобразована в </a:t>
            </a:r>
            <a:r>
              <a:rPr kumimoji="1" lang="en-US" altLang="zh-TW" dirty="0">
                <a:cs typeface="Arial Unicode MS" pitchFamily="34" charset="-128"/>
              </a:rPr>
              <a:t>IP-</a:t>
            </a:r>
            <a:r>
              <a:rPr kumimoji="1" lang="ru-RU" altLang="zh-TW" dirty="0">
                <a:ea typeface="Arial Unicode MS" pitchFamily="34" charset="-128"/>
                <a:cs typeface="Arial Unicode MS" pitchFamily="34" charset="-128"/>
              </a:rPr>
              <a:t>пакеты в любой точке сетевой инфраструктуры: на магистрали сети оператора, в корпоративной сети или непосредственно в терминале </a:t>
            </a:r>
            <a:r>
              <a:rPr kumimoji="1" lang="ru-RU" altLang="zh-TW" dirty="0" smtClean="0">
                <a:ea typeface="Arial Unicode MS" pitchFamily="34" charset="-128"/>
                <a:cs typeface="Arial Unicode MS" pitchFamily="34" charset="-128"/>
              </a:rPr>
              <a:t>пользователя</a:t>
            </a:r>
            <a:endParaRPr kumimoji="1" lang="en-US" altLang="zh-TW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buFontTx/>
              <a:buChar char="•"/>
            </a:pPr>
            <a:r>
              <a:rPr kumimoji="1" lang="en-US" altLang="zh-TW" dirty="0" smtClean="0"/>
              <a:t> </a:t>
            </a:r>
            <a:r>
              <a:rPr kumimoji="1" lang="ru-RU" altLang="zh-TW" sz="2800" b="1" dirty="0"/>
              <a:t>Открытая архитектура</a:t>
            </a:r>
            <a:r>
              <a:rPr kumimoji="1" lang="en-US" altLang="zh-TW" sz="2800" b="1" dirty="0"/>
              <a:t> </a:t>
            </a:r>
          </a:p>
          <a:p>
            <a:pPr eaLnBrk="1" hangingPunct="1"/>
            <a:r>
              <a:rPr kumimoji="1" lang="en-US" altLang="zh-TW" dirty="0">
                <a:ea typeface="Arial Unicode MS" pitchFamily="34" charset="-128"/>
                <a:cs typeface="Arial Unicode MS" pitchFamily="34" charset="-128"/>
                <a:sym typeface="Wingdings 3" pitchFamily="18" charset="2"/>
              </a:rPr>
              <a:t> </a:t>
            </a:r>
            <a:r>
              <a:rPr kumimoji="1" lang="ru-RU" altLang="zh-TW" dirty="0"/>
              <a:t>Общие стандарты</a:t>
            </a:r>
            <a:r>
              <a:rPr kumimoji="1" lang="en-US" altLang="zh-TW" dirty="0"/>
              <a:t>: </a:t>
            </a:r>
            <a:r>
              <a:rPr kumimoji="1" lang="en-US" altLang="zh-TW" dirty="0" err="1"/>
              <a:t>H.323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MGCP</a:t>
            </a:r>
            <a:r>
              <a:rPr kumimoji="1" lang="en-US" altLang="zh-TW" dirty="0"/>
              <a:t>, SIP</a:t>
            </a:r>
          </a:p>
          <a:p>
            <a:pPr eaLnBrk="1" hangingPunct="1"/>
            <a:r>
              <a:rPr kumimoji="1" lang="en-US" altLang="zh-TW" dirty="0"/>
              <a:t> </a:t>
            </a:r>
            <a:r>
              <a:rPr kumimoji="1" lang="ru-RU" altLang="zh-TW" dirty="0"/>
              <a:t>В виду острой конкуренции цены на услуги постоянно снижаются</a:t>
            </a:r>
            <a:r>
              <a:rPr kumimoji="1" lang="en-US" altLang="zh-TW" dirty="0"/>
              <a:t> </a:t>
            </a:r>
          </a:p>
          <a:p>
            <a:pPr eaLnBrk="1" hangingPunct="1">
              <a:buFontTx/>
              <a:buChar char="•"/>
            </a:pPr>
            <a:r>
              <a:rPr kumimoji="1" lang="en-US" altLang="zh-TW" dirty="0" smtClean="0"/>
              <a:t> </a:t>
            </a:r>
            <a:r>
              <a:rPr kumimoji="1" lang="ru-RU" altLang="zh-CN" sz="2800" b="1" dirty="0"/>
              <a:t>Эффективное использование полосы </a:t>
            </a:r>
            <a:r>
              <a:rPr kumimoji="1" lang="ru-RU" altLang="zh-CN" sz="2800" b="1" dirty="0" smtClean="0"/>
              <a:t>пропускания</a:t>
            </a:r>
            <a:endParaRPr kumimoji="1" lang="en-US" altLang="zh-TW" sz="2800" b="1" dirty="0"/>
          </a:p>
          <a:p>
            <a:pPr eaLnBrk="1" hangingPunct="1"/>
            <a:r>
              <a:rPr kumimoji="1" lang="en-US" altLang="zh-TW" dirty="0"/>
              <a:t> </a:t>
            </a:r>
            <a:r>
              <a:rPr kumimoji="1" lang="ru-RU" altLang="zh-TW" dirty="0"/>
              <a:t>от </a:t>
            </a:r>
            <a:r>
              <a:rPr kumimoji="1" lang="en-US" altLang="zh-TW" dirty="0"/>
              <a:t>5.3 </a:t>
            </a:r>
            <a:r>
              <a:rPr kumimoji="1" lang="ru-RU" altLang="zh-TW" dirty="0"/>
              <a:t>до </a:t>
            </a:r>
            <a:r>
              <a:rPr kumimoji="1" lang="en-US" altLang="zh-TW" dirty="0"/>
              <a:t>8</a:t>
            </a:r>
            <a:r>
              <a:rPr kumimoji="1" lang="ru-RU" altLang="zh-TW" dirty="0"/>
              <a:t> Кбит/с</a:t>
            </a:r>
            <a:r>
              <a:rPr kumimoji="1" lang="en-US" altLang="zh-TW" dirty="0"/>
              <a:t> </a:t>
            </a:r>
            <a:r>
              <a:rPr kumimoji="1" lang="ru-RU" altLang="zh-TW" dirty="0"/>
              <a:t>по сравнению с </a:t>
            </a:r>
            <a:r>
              <a:rPr kumimoji="1" lang="en-US" altLang="zh-TW" dirty="0"/>
              <a:t>64</a:t>
            </a:r>
            <a:r>
              <a:rPr kumimoji="1" lang="ru-RU" altLang="zh-TW" dirty="0"/>
              <a:t> Кбит/с для традиционной телефонии</a:t>
            </a:r>
            <a:r>
              <a:rPr kumimoji="1" lang="en-US" altLang="zh-TW" dirty="0"/>
              <a:t> </a:t>
            </a:r>
            <a:r>
              <a:rPr kumimoji="1" lang="ru-RU" altLang="zh-TW" dirty="0"/>
              <a:t>- экономия полосы пропускания</a:t>
            </a:r>
            <a:endParaRPr kumimoji="1" lang="en-US" altLang="zh-TW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006475" y="50081"/>
            <a:ext cx="66135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altLang="zh-TW" sz="4400" b="1" dirty="0" smtClean="0">
                <a:solidFill>
                  <a:schemeClr val="accent2"/>
                </a:solidFill>
              </a:rPr>
              <a:t>Преимущества </a:t>
            </a:r>
            <a:endParaRPr lang="en-US" altLang="zh-TW" sz="4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2592388" y="631825"/>
            <a:ext cx="65166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Определение ведущего и ведомого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  <p:graphicFrame>
        <p:nvGraphicFramePr>
          <p:cNvPr id="156725" name="Group 53"/>
          <p:cNvGraphicFramePr>
            <a:graphicFrameLocks noGrp="1"/>
          </p:cNvGraphicFramePr>
          <p:nvPr>
            <p:ph sz="half" idx="2"/>
          </p:nvPr>
        </p:nvGraphicFramePr>
        <p:xfrm>
          <a:off x="179388" y="1925638"/>
          <a:ext cx="8640762" cy="3292473"/>
        </p:xfrm>
        <a:graphic>
          <a:graphicData uri="http://schemas.openxmlformats.org/drawingml/2006/table">
            <a:tbl>
              <a:tblPr/>
              <a:tblGrid>
                <a:gridCol w="3671887"/>
                <a:gridCol w="1368425"/>
                <a:gridCol w="1008063"/>
                <a:gridCol w="1584325"/>
                <a:gridCol w="1008062"/>
              </a:tblGrid>
              <a:tr h="396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Тип оборудования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Терминал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Шлюз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Привратник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MCU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Не содержащее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MC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Содержащее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MC, 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но без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MP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Содержащее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MC, 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MP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для данных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Содержащее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MC, 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MP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для данных и речи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MC, 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MP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для данных, речи и видео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73238"/>
            <a:ext cx="8642350" cy="4321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en-US" sz="2000" smtClean="0"/>
              <a:t>CapabilityExchange </a:t>
            </a:r>
            <a:r>
              <a:rPr kumimoji="1" lang="ru-RU" sz="2000" smtClean="0"/>
              <a:t>Используется для согласования режимов работы передающей и принимающей сторон. Терминалы обмениваются сообщениями </a:t>
            </a:r>
            <a:r>
              <a:rPr kumimoji="1" lang="en-US" sz="2000" smtClean="0"/>
              <a:t>Terminal CapabilitySet</a:t>
            </a:r>
            <a:r>
              <a:rPr kumimoji="1" lang="ru-RU" sz="2000" smtClean="0"/>
              <a:t>, в которых каждый указывают поддерживаемы алгоритмы. </a:t>
            </a:r>
          </a:p>
          <a:p>
            <a:pPr eaLnBrk="1" hangingPunct="1">
              <a:buFontTx/>
              <a:buNone/>
            </a:pPr>
            <a:r>
              <a:rPr kumimoji="1" lang="ru-RU" sz="2000" smtClean="0"/>
              <a:t>Функциональные возможности терминала описываются набором дескрипторов (</a:t>
            </a:r>
            <a:r>
              <a:rPr kumimoji="1" lang="en-US" sz="2000" smtClean="0"/>
              <a:t>capabilityDescriptor</a:t>
            </a:r>
            <a:r>
              <a:rPr kumimoji="1" lang="ru-RU" sz="2000" smtClean="0"/>
              <a:t>)</a:t>
            </a:r>
            <a:r>
              <a:rPr kumimoji="1" lang="en-US" sz="2000" smtClean="0"/>
              <a:t>, </a:t>
            </a:r>
            <a:r>
              <a:rPr kumimoji="1" lang="ru-RU" sz="2000" smtClean="0"/>
              <a:t>каждый из которых состоит из одного набора одновременно возможных режимов функционирования</a:t>
            </a:r>
          </a:p>
          <a:p>
            <a:pPr eaLnBrk="1" hangingPunct="1">
              <a:buFontTx/>
              <a:buNone/>
            </a:pPr>
            <a:r>
              <a:rPr kumimoji="1" lang="en-US" sz="2000" smtClean="0"/>
              <a:t>	</a:t>
            </a:r>
            <a:r>
              <a:rPr kumimoji="1" lang="ru-RU" sz="2000" smtClean="0"/>
              <a:t>	</a:t>
            </a:r>
          </a:p>
          <a:p>
            <a:pPr eaLnBrk="1" hangingPunct="1">
              <a:buFontTx/>
              <a:buNone/>
            </a:pPr>
            <a:r>
              <a:rPr kumimoji="1" lang="ru-RU" sz="2000" smtClean="0"/>
              <a:t>		</a:t>
            </a:r>
            <a:r>
              <a:rPr kumimoji="1" lang="ru-RU" sz="2400" smtClean="0"/>
              <a:t>	 </a:t>
            </a:r>
            <a:r>
              <a:rPr kumimoji="1" lang="en-US" sz="2400" smtClean="0"/>
              <a:t>[{H.261, H.263} </a:t>
            </a:r>
            <a:r>
              <a:rPr kumimoji="1" lang="ru-RU" sz="2400" smtClean="0"/>
              <a:t>и </a:t>
            </a:r>
            <a:r>
              <a:rPr kumimoji="1" lang="en-US" sz="2400" smtClean="0"/>
              <a:t>{G.711, G.723.1}]</a:t>
            </a:r>
            <a:endParaRPr kumimoji="1" lang="ru-RU" sz="2400" smtClean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482850" y="504825"/>
            <a:ext cx="65532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Обмен данными о функциональных возможностях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57338"/>
            <a:ext cx="9144000" cy="4321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ru-RU" sz="2000" smtClean="0"/>
              <a:t>Информация, передаваемая источником передается по логическим каналам, идентифицируемым уникальным для каждого направления номером.</a:t>
            </a:r>
          </a:p>
          <a:p>
            <a:pPr eaLnBrk="1" hangingPunct="1">
              <a:buFontTx/>
              <a:buNone/>
            </a:pPr>
            <a:r>
              <a:rPr kumimoji="1" lang="ru-RU" sz="2000" smtClean="0"/>
              <a:t>Два вида каналов:</a:t>
            </a:r>
          </a:p>
          <a:p>
            <a:pPr eaLnBrk="1" hangingPunct="1">
              <a:buFontTx/>
              <a:buNone/>
            </a:pPr>
            <a:r>
              <a:rPr kumimoji="1" lang="ru-RU" sz="2000" smtClean="0"/>
              <a:t>			- однонаправленные </a:t>
            </a:r>
          </a:p>
          <a:p>
            <a:pPr eaLnBrk="1" hangingPunct="1">
              <a:buFontTx/>
              <a:buNone/>
            </a:pPr>
            <a:r>
              <a:rPr kumimoji="1" lang="ru-RU" sz="2000" smtClean="0"/>
              <a:t>			- двунаправленные</a:t>
            </a:r>
          </a:p>
          <a:p>
            <a:pPr eaLnBrk="1" hangingPunct="1">
              <a:buFontTx/>
              <a:buNone/>
            </a:pPr>
            <a:r>
              <a:rPr kumimoji="1" lang="ru-RU" sz="2000" smtClean="0"/>
              <a:t>В требовании открыть логический канал </a:t>
            </a:r>
            <a:r>
              <a:rPr kumimoji="1" lang="en-US" sz="2000" smtClean="0"/>
              <a:t>openLogicalChannel </a:t>
            </a:r>
            <a:r>
              <a:rPr kumimoji="1" lang="ru-RU" sz="2000" smtClean="0"/>
              <a:t>оборудование указывает вид информации, который будет передаваться по этому каналу, и алгоритм кодирования информации. Если логический канал предназначен для </a:t>
            </a:r>
            <a:r>
              <a:rPr kumimoji="1" lang="en-US" sz="2000" smtClean="0"/>
              <a:t>RTP, </a:t>
            </a:r>
            <a:r>
              <a:rPr kumimoji="1" lang="ru-RU" sz="2000" smtClean="0"/>
              <a:t>то дополнительно указывается параметр </a:t>
            </a:r>
            <a:r>
              <a:rPr kumimoji="1" lang="en-US" sz="2000" smtClean="0"/>
              <a:t>mediaControlChannel</a:t>
            </a:r>
            <a:r>
              <a:rPr kumimoji="1" lang="ru-RU" sz="2000" smtClean="0"/>
              <a:t> указанием транспортного адреса канала </a:t>
            </a:r>
            <a:r>
              <a:rPr kumimoji="1" lang="en-US" sz="2000" smtClean="0"/>
              <a:t>RTCP</a:t>
            </a:r>
            <a:endParaRPr kumimoji="1" lang="ru-RU" sz="2000" smtClean="0"/>
          </a:p>
          <a:p>
            <a:pPr eaLnBrk="1" hangingPunct="1">
              <a:buFontTx/>
              <a:buNone/>
            </a:pPr>
            <a:r>
              <a:rPr kumimoji="1" lang="ru-RU" sz="2000" smtClean="0"/>
              <a:t>		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176713" y="390525"/>
            <a:ext cx="43561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Открытие и закрытие логических каналов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44675"/>
            <a:ext cx="8642350" cy="4321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ru-RU" sz="2000" smtClean="0"/>
              <a:t>Оборудование в ходе процедуры </a:t>
            </a:r>
            <a:r>
              <a:rPr kumimoji="1" lang="en-US" sz="2000" smtClean="0"/>
              <a:t>CapabilityExchange</a:t>
            </a:r>
            <a:r>
              <a:rPr kumimoji="1" lang="ru-RU" sz="2000" smtClean="0"/>
              <a:t> может объявить поддерживаемые им режимы передачи, встречное оборудование получив эти режимы может, передав сообщение </a:t>
            </a:r>
            <a:r>
              <a:rPr kumimoji="1" lang="en-US" sz="2000" smtClean="0"/>
              <a:t>requestMode</a:t>
            </a:r>
            <a:r>
              <a:rPr kumimoji="1" lang="ru-RU" sz="2000" smtClean="0"/>
              <a:t> запросить передачу в одном из этих режимов.</a:t>
            </a:r>
          </a:p>
          <a:p>
            <a:pPr eaLnBrk="1" hangingPunct="1">
              <a:buFontTx/>
              <a:buNone/>
            </a:pPr>
            <a:r>
              <a:rPr kumimoji="1" lang="ru-RU" sz="2000" smtClean="0"/>
              <a:t>В конференциях все </a:t>
            </a:r>
            <a:r>
              <a:rPr kumimoji="1" lang="en-US" sz="2000" smtClean="0"/>
              <a:t>requestMode</a:t>
            </a:r>
            <a:r>
              <a:rPr kumimoji="1" lang="ru-RU" sz="2000" smtClean="0"/>
              <a:t> обрабатывает контроллер конференций.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51275" y="390525"/>
            <a:ext cx="468153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Выбор режима обработки информации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00213"/>
            <a:ext cx="8642350" cy="4321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ru-RU" sz="2000" smtClean="0"/>
              <a:t>Для ускорения установления соединения может использоваться инкапсуляция сообщение </a:t>
            </a:r>
            <a:r>
              <a:rPr kumimoji="1" lang="en-US" sz="2000" smtClean="0"/>
              <a:t>H.245 </a:t>
            </a:r>
            <a:r>
              <a:rPr kumimoji="1" lang="ru-RU" sz="2000" smtClean="0"/>
              <a:t>в сигнальный канал, а не передача по отдельному управляющему каналу. При этом сообщения </a:t>
            </a:r>
            <a:r>
              <a:rPr kumimoji="1" lang="en-US" sz="2000" smtClean="0"/>
              <a:t>H.245 </a:t>
            </a:r>
            <a:r>
              <a:rPr kumimoji="1" lang="ru-RU" sz="2000" smtClean="0"/>
              <a:t>переносятся в элементе </a:t>
            </a:r>
            <a:r>
              <a:rPr kumimoji="1" lang="en-US" sz="2000" smtClean="0"/>
              <a:t>h245Control </a:t>
            </a:r>
            <a:r>
              <a:rPr kumimoji="1" lang="ru-RU" sz="2000" smtClean="0"/>
              <a:t>в любом из разрешенных полей </a:t>
            </a:r>
            <a:r>
              <a:rPr kumimoji="1" lang="en-US" sz="2000" smtClean="0"/>
              <a:t>Q.931. </a:t>
            </a:r>
          </a:p>
          <a:p>
            <a:pPr eaLnBrk="1" hangingPunct="1">
              <a:buFontTx/>
              <a:buNone/>
            </a:pPr>
            <a:r>
              <a:rPr kumimoji="1" lang="ru-RU" sz="2000" smtClean="0"/>
              <a:t>Чтобы инициировать этот режим оборудование должно передать в </a:t>
            </a:r>
            <a:r>
              <a:rPr kumimoji="1" lang="en-US" sz="2000" smtClean="0"/>
              <a:t>Setup  h245tunneling</a:t>
            </a:r>
            <a:r>
              <a:rPr kumimoji="1" lang="ru-RU" sz="2000" smtClean="0"/>
              <a:t>:</a:t>
            </a:r>
            <a:r>
              <a:rPr kumimoji="1" lang="en-US" sz="2000" smtClean="0"/>
              <a:t>TRUE. </a:t>
            </a:r>
            <a:r>
              <a:rPr kumimoji="1" lang="ru-RU" sz="2000" smtClean="0"/>
              <a:t>Если вызываемое оборудование согласно работать в этом режиме – в ответ на </a:t>
            </a:r>
            <a:r>
              <a:rPr kumimoji="1" lang="en-US" sz="2000" smtClean="0"/>
              <a:t>Setup </a:t>
            </a:r>
            <a:r>
              <a:rPr kumimoji="1" lang="ru-RU" sz="2000" smtClean="0"/>
              <a:t>также передается </a:t>
            </a:r>
            <a:r>
              <a:rPr kumimoji="1" lang="en-US" sz="2000" smtClean="0"/>
              <a:t>h245tunneling</a:t>
            </a:r>
            <a:r>
              <a:rPr kumimoji="1" lang="ru-RU" sz="2000" smtClean="0"/>
              <a:t>:</a:t>
            </a:r>
            <a:r>
              <a:rPr kumimoji="1" lang="en-US" sz="2000" smtClean="0"/>
              <a:t>TRUE</a:t>
            </a:r>
            <a:r>
              <a:rPr kumimoji="1" lang="ru-RU" sz="2000" smtClean="0"/>
              <a:t>.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211638" y="549275"/>
            <a:ext cx="4681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Туннелирование </a:t>
            </a:r>
            <a:r>
              <a:rPr kumimoji="1" lang="en-US" altLang="zh-TW" sz="2800" b="1">
                <a:solidFill>
                  <a:schemeClr val="accent2"/>
                </a:solidFill>
              </a:rPr>
              <a:t>H.245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71650"/>
            <a:ext cx="8642350" cy="4321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ru-RU" sz="2000" smtClean="0"/>
              <a:t>Самый быстрый способ установить соединение в Н.323 – процедура </a:t>
            </a:r>
            <a:r>
              <a:rPr kumimoji="1" lang="en-US" sz="2000" smtClean="0"/>
              <a:t>Fast Connect. </a:t>
            </a:r>
            <a:endParaRPr kumimoji="1" lang="ru-RU" sz="2000" smtClean="0"/>
          </a:p>
          <a:p>
            <a:pPr eaLnBrk="1" hangingPunct="1">
              <a:buFontTx/>
              <a:buNone/>
            </a:pPr>
            <a:r>
              <a:rPr kumimoji="1" lang="ru-RU" sz="2000" smtClean="0"/>
              <a:t>Для инициации этой процедуры – сообщение </a:t>
            </a:r>
            <a:r>
              <a:rPr kumimoji="1" lang="en-US" sz="2000" smtClean="0"/>
              <a:t>Setup </a:t>
            </a:r>
            <a:r>
              <a:rPr kumimoji="1" lang="ru-RU" sz="2000" smtClean="0"/>
              <a:t>с элементом </a:t>
            </a:r>
            <a:r>
              <a:rPr kumimoji="1" lang="en-US" sz="2000" smtClean="0"/>
              <a:t>fastStart, </a:t>
            </a:r>
            <a:r>
              <a:rPr kumimoji="1" lang="ru-RU" sz="2000" smtClean="0"/>
              <a:t>включающий в себя структуру </a:t>
            </a:r>
            <a:r>
              <a:rPr kumimoji="1" lang="en-US" sz="2000" smtClean="0"/>
              <a:t>OpenLogicalChannel</a:t>
            </a:r>
            <a:r>
              <a:rPr kumimoji="1" lang="ru-RU" sz="2000" smtClean="0"/>
              <a:t>, в которой есть информация об алгоритме, используемом вызывающим оборудованием и адрес каналов </a:t>
            </a:r>
            <a:r>
              <a:rPr kumimoji="1" lang="en-US" sz="2000" smtClean="0"/>
              <a:t>RTP </a:t>
            </a:r>
            <a:r>
              <a:rPr kumimoji="1" lang="ru-RU" sz="2000" smtClean="0"/>
              <a:t>и </a:t>
            </a:r>
            <a:r>
              <a:rPr kumimoji="1" lang="en-US" sz="2000" smtClean="0"/>
              <a:t>RTCP.</a:t>
            </a:r>
            <a:endParaRPr kumimoji="1" lang="ru-RU" sz="2000" smtClean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590800" y="620713"/>
            <a:ext cx="6553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Процедура быстрого установления соединения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908175" y="3141663"/>
            <a:ext cx="563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ru-RU" altLang="zh-TW" sz="4400" b="1">
                <a:solidFill>
                  <a:srgbClr val="257C91"/>
                </a:solidFill>
                <a:latin typeface="Tahoma" pitchFamily="34" charset="0"/>
              </a:rPr>
              <a:t>Протокол </a:t>
            </a:r>
            <a:r>
              <a:rPr kumimoji="1" lang="en-US" altLang="zh-TW" sz="4400" b="1">
                <a:solidFill>
                  <a:srgbClr val="257C91"/>
                </a:solidFill>
                <a:latin typeface="Tahoma" pitchFamily="34" charset="0"/>
              </a:rPr>
              <a:t>SIP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772816"/>
            <a:ext cx="8642350" cy="4321175"/>
          </a:xfrm>
        </p:spPr>
        <p:txBody>
          <a:bodyPr/>
          <a:lstStyle/>
          <a:p>
            <a:pPr eaLnBrk="1" hangingPunct="1"/>
            <a:r>
              <a:rPr kumimoji="1" lang="ru-RU" altLang="zh-TW" sz="2400" b="1" dirty="0" smtClean="0"/>
              <a:t>Протокол </a:t>
            </a:r>
            <a:r>
              <a:rPr kumimoji="1" lang="en-US" altLang="zh-TW" sz="2400" b="1" dirty="0" smtClean="0"/>
              <a:t>Session Initiation Protocol (SIP)</a:t>
            </a:r>
            <a:r>
              <a:rPr kumimoji="1" lang="en-US" altLang="zh-TW" sz="2400" dirty="0" smtClean="0"/>
              <a:t> </a:t>
            </a:r>
            <a:r>
              <a:rPr kumimoji="1" lang="ru-RU" altLang="zh-TW" sz="2400" dirty="0" smtClean="0"/>
              <a:t>–используется  </a:t>
            </a:r>
            <a:r>
              <a:rPr kumimoji="1" lang="ru-RU" altLang="zh-TW" sz="2400" dirty="0" smtClean="0"/>
              <a:t>для установления, изменения и прерывания сессий (или звонков) между одним или несколькими пользователями </a:t>
            </a:r>
            <a:r>
              <a:rPr kumimoji="1" lang="en-US" altLang="zh-TW" sz="2400" dirty="0" smtClean="0"/>
              <a:t>IP-</a:t>
            </a:r>
            <a:r>
              <a:rPr kumimoji="1" lang="ru-RU" altLang="zh-TW" sz="2400" dirty="0" smtClean="0"/>
              <a:t>сетей. </a:t>
            </a:r>
            <a:r>
              <a:rPr kumimoji="1" lang="en-US" altLang="zh-TW" sz="2400" dirty="0" smtClean="0"/>
              <a:t> </a:t>
            </a:r>
          </a:p>
          <a:p>
            <a:pPr eaLnBrk="1" hangingPunct="1"/>
            <a:r>
              <a:rPr kumimoji="1" lang="ru-RU" altLang="zh-TW" sz="2400" dirty="0" smtClean="0"/>
              <a:t>Разработан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 err="1" smtClean="0"/>
              <a:t>IETF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 err="1" smtClean="0"/>
              <a:t>MMUSIC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 err="1" smtClean="0"/>
              <a:t>WG</a:t>
            </a:r>
            <a:r>
              <a:rPr kumimoji="1" lang="en-US" altLang="zh-TW" sz="2400" dirty="0" smtClean="0"/>
              <a:t> (Multiparty Multimedia Session Control Working Group) </a:t>
            </a:r>
          </a:p>
          <a:p>
            <a:pPr eaLnBrk="1" hangingPunct="1"/>
            <a:r>
              <a:rPr kumimoji="1" lang="en-US" altLang="zh-TW" sz="2400" dirty="0" smtClean="0"/>
              <a:t> </a:t>
            </a:r>
            <a:r>
              <a:rPr kumimoji="1" lang="ru-RU" altLang="zh-TW" sz="2400" dirty="0" smtClean="0"/>
              <a:t>Предложен в стандарте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 err="1" smtClean="0"/>
              <a:t>RFC2543</a:t>
            </a:r>
            <a:r>
              <a:rPr kumimoji="1" lang="en-US" altLang="zh-TW" sz="2400" dirty="0" smtClean="0"/>
              <a:t> </a:t>
            </a:r>
            <a:r>
              <a:rPr kumimoji="1" lang="ru-RU" altLang="zh-TW" sz="2400" dirty="0" smtClean="0"/>
              <a:t>в Марте</a:t>
            </a:r>
            <a:r>
              <a:rPr kumimoji="1" lang="en-US" altLang="zh-TW" sz="2400" dirty="0" smtClean="0"/>
              <a:t> 1999</a:t>
            </a:r>
            <a:r>
              <a:rPr kumimoji="1" lang="ru-RU" altLang="zh-TW" sz="2400" dirty="0" smtClean="0"/>
              <a:t>, получил реализацию и формализован в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 err="1" smtClean="0"/>
              <a:t>RFC3261</a:t>
            </a:r>
            <a:endParaRPr kumimoji="1" lang="en-US" altLang="zh-TW" sz="2400" dirty="0" smtClean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67544" y="597959"/>
            <a:ext cx="8064896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сигнализации </a:t>
            </a:r>
            <a:r>
              <a:rPr kumimoji="1" lang="en-US" altLang="zh-TW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642350" cy="48244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ru-RU" altLang="zh-TW" sz="2000" b="1" dirty="0" smtClean="0"/>
              <a:t>Инновации</a:t>
            </a:r>
            <a:endParaRPr kumimoji="1" lang="en-US" altLang="zh-TW" sz="2000" b="1" dirty="0" smtClean="0"/>
          </a:p>
          <a:p>
            <a:pPr lvl="1" eaLnBrk="1" hangingPunct="1">
              <a:lnSpc>
                <a:spcPct val="80000"/>
              </a:lnSpc>
            </a:pPr>
            <a:r>
              <a:rPr kumimoji="1" lang="en-US" altLang="zh-TW" sz="2000" dirty="0" smtClean="0"/>
              <a:t> </a:t>
            </a:r>
            <a:r>
              <a:rPr kumimoji="1" lang="en-US" altLang="zh-TW" dirty="0" smtClean="0"/>
              <a:t>SIP </a:t>
            </a:r>
            <a:r>
              <a:rPr kumimoji="1" lang="ru-RU" altLang="zh-TW" dirty="0" smtClean="0"/>
              <a:t>предоставляет новые сервисы и приложения, недоступные в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H.323</a:t>
            </a:r>
            <a:r>
              <a:rPr kumimoji="1" lang="en-US" altLang="zh-TW" dirty="0" smtClean="0"/>
              <a:t> </a:t>
            </a:r>
            <a:r>
              <a:rPr kumimoji="1" lang="en-US" altLang="zh-TW" sz="2000" dirty="0" smtClean="0"/>
              <a:t>(</a:t>
            </a:r>
            <a:r>
              <a:rPr kumimoji="1" lang="ru-RU" altLang="zh-TW" sz="2000" dirty="0" smtClean="0"/>
              <a:t>или других протоколах</a:t>
            </a:r>
            <a:r>
              <a:rPr kumimoji="1" lang="en-US" altLang="zh-TW" sz="2000" dirty="0" smtClean="0"/>
              <a:t> IP </a:t>
            </a:r>
            <a:r>
              <a:rPr kumimoji="1" lang="ru-RU" altLang="zh-TW" sz="2000" dirty="0" smtClean="0"/>
              <a:t>телефонии</a:t>
            </a:r>
            <a:r>
              <a:rPr kumimoji="1" lang="en-US" altLang="zh-TW" sz="20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kumimoji="1" lang="en-US" altLang="zh-TW" sz="2000" dirty="0" smtClean="0"/>
              <a:t> </a:t>
            </a:r>
            <a:r>
              <a:rPr kumimoji="1" lang="ru-RU" altLang="zh-TW" sz="2000" dirty="0" smtClean="0"/>
              <a:t>Например</a:t>
            </a:r>
            <a:r>
              <a:rPr kumimoji="1" lang="en-US" altLang="zh-TW" sz="2000" dirty="0" smtClean="0"/>
              <a:t>, SIP </a:t>
            </a:r>
            <a:r>
              <a:rPr kumimoji="1" lang="ru-RU" altLang="zh-TW" sz="2000" dirty="0" smtClean="0"/>
              <a:t>использует простую инкапсуляцию</a:t>
            </a:r>
            <a:r>
              <a:rPr kumimoji="1" lang="en-US" altLang="zh-TW" sz="2000" dirty="0" smtClean="0"/>
              <a:t> </a:t>
            </a:r>
            <a:r>
              <a:rPr kumimoji="1" lang="ru-RU" altLang="zh-TW" sz="2000" dirty="0" smtClean="0"/>
              <a:t>на основе текста</a:t>
            </a:r>
            <a:r>
              <a:rPr kumimoji="1" lang="en-US" altLang="zh-TW" sz="2000" dirty="0" smtClean="0"/>
              <a:t> (</a:t>
            </a:r>
            <a:r>
              <a:rPr kumimoji="1" lang="ru-RU" altLang="zh-TW" sz="2000" dirty="0" smtClean="0"/>
              <a:t>основанную на Интернет стандарте </a:t>
            </a:r>
            <a:r>
              <a:rPr kumimoji="1" lang="en-US" altLang="zh-TW" sz="2000" dirty="0" smtClean="0"/>
              <a:t>MIME) </a:t>
            </a:r>
            <a:r>
              <a:rPr kumimoji="1" lang="ru-RU" altLang="zh-TW" sz="2000" dirty="0" smtClean="0"/>
              <a:t>, позволяющую передавать данные или запускать приложения одновременно с голосовым соединением, облегчая отправку фото, визиток, </a:t>
            </a:r>
            <a:r>
              <a:rPr kumimoji="1" lang="en-US" altLang="zh-TW" sz="2000" dirty="0" smtClean="0"/>
              <a:t>MP3 </a:t>
            </a:r>
            <a:r>
              <a:rPr kumimoji="1" lang="ru-RU" altLang="zh-TW" sz="2000" dirty="0" smtClean="0"/>
              <a:t>при звонке абоненту</a:t>
            </a:r>
            <a:r>
              <a:rPr kumimoji="1" lang="en-US" altLang="zh-TW" sz="2000" dirty="0" smtClean="0"/>
              <a:t>.</a:t>
            </a:r>
            <a:endParaRPr kumimoji="1" lang="ru-RU" altLang="zh-TW" sz="2000" dirty="0" smtClean="0"/>
          </a:p>
          <a:p>
            <a:pPr lvl="1" eaLnBrk="1" hangingPunct="1">
              <a:lnSpc>
                <a:spcPct val="80000"/>
              </a:lnSpc>
            </a:pPr>
            <a:endParaRPr kumimoji="1"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kumimoji="1" lang="en-US" altLang="zh-TW" sz="2000" dirty="0" smtClean="0"/>
              <a:t> </a:t>
            </a:r>
            <a:r>
              <a:rPr kumimoji="1" lang="ru-RU" altLang="zh-TW" sz="2000" b="1" dirty="0" smtClean="0"/>
              <a:t>Масштабируемост</a:t>
            </a:r>
            <a:r>
              <a:rPr kumimoji="1" lang="ru-RU" altLang="zh-TW" sz="2000" dirty="0" smtClean="0"/>
              <a:t>ь</a:t>
            </a:r>
            <a:endParaRPr kumimoji="1" lang="en-US" altLang="zh-TW" sz="2000" dirty="0" smtClean="0"/>
          </a:p>
          <a:p>
            <a:pPr lvl="1" eaLnBrk="1" hangingPunct="1">
              <a:lnSpc>
                <a:spcPct val="80000"/>
              </a:lnSpc>
            </a:pPr>
            <a:r>
              <a:rPr kumimoji="1" lang="en-US" altLang="zh-TW" sz="2000" dirty="0" smtClean="0"/>
              <a:t> SIP </a:t>
            </a:r>
            <a:r>
              <a:rPr kumimoji="1" lang="ru-RU" altLang="zh-TW" sz="2000" dirty="0" smtClean="0"/>
              <a:t>использует Интернет-модель</a:t>
            </a:r>
            <a:r>
              <a:rPr kumimoji="1" lang="en-US" altLang="zh-TW" sz="2000" dirty="0" smtClean="0"/>
              <a:t> – </a:t>
            </a:r>
            <a:r>
              <a:rPr kumimoji="1" lang="ru-RU" altLang="zh-TW" sz="2000" dirty="0" smtClean="0"/>
              <a:t>быстрота и простота ядра и </a:t>
            </a:r>
            <a:r>
              <a:rPr kumimoji="1" lang="ru-RU" altLang="zh-TW" sz="2000" dirty="0" smtClean="0"/>
              <a:t>периферии. </a:t>
            </a:r>
            <a:endParaRPr kumimoji="1" lang="ru-RU" altLang="zh-TW" sz="2000" dirty="0" smtClean="0"/>
          </a:p>
          <a:p>
            <a:pPr lvl="1" eaLnBrk="1" hangingPunct="1">
              <a:lnSpc>
                <a:spcPct val="80000"/>
              </a:lnSpc>
            </a:pPr>
            <a:r>
              <a:rPr kumimoji="1" lang="ru-RU" altLang="zh-TW" sz="2000" dirty="0" smtClean="0"/>
              <a:t>В рамках протоколов точка-точка</a:t>
            </a:r>
            <a:r>
              <a:rPr kumimoji="1" lang="en-US" altLang="zh-TW" sz="2000" dirty="0" smtClean="0"/>
              <a:t>, SIP </a:t>
            </a:r>
            <a:r>
              <a:rPr kumimoji="1" lang="ru-RU" altLang="zh-TW" sz="2000" dirty="0" smtClean="0"/>
              <a:t>более эффективный и менее составной </a:t>
            </a:r>
            <a:r>
              <a:rPr kumimoji="1" lang="en-US" altLang="zh-TW" sz="2000" dirty="0" smtClean="0"/>
              <a:t>( </a:t>
            </a:r>
            <a:r>
              <a:rPr kumimoji="1" lang="ru-RU" altLang="zh-TW" sz="2000" dirty="0" smtClean="0"/>
              <a:t>В то время, как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 err="1" smtClean="0"/>
              <a:t>H.323</a:t>
            </a:r>
            <a:r>
              <a:rPr kumimoji="1" lang="en-US" altLang="zh-TW" sz="2000" dirty="0" smtClean="0"/>
              <a:t> </a:t>
            </a:r>
            <a:r>
              <a:rPr kumimoji="1" lang="ru-RU" altLang="zh-TW" sz="2000" dirty="0" smtClean="0"/>
              <a:t>требуется обмен</a:t>
            </a:r>
            <a:r>
              <a:rPr kumimoji="1" lang="en-US" altLang="zh-TW" sz="2000" dirty="0" smtClean="0"/>
              <a:t> 13 </a:t>
            </a:r>
            <a:r>
              <a:rPr kumimoji="1" lang="ru-RU" altLang="zh-TW" sz="2000" dirty="0" smtClean="0"/>
              <a:t>сообщениями</a:t>
            </a:r>
            <a:r>
              <a:rPr kumimoji="1" lang="en-US" altLang="zh-TW" sz="2000" dirty="0" smtClean="0"/>
              <a:t>, SIP </a:t>
            </a:r>
            <a:r>
              <a:rPr kumimoji="1" lang="ru-RU" altLang="zh-TW" sz="2000" dirty="0" smtClean="0"/>
              <a:t>использует только</a:t>
            </a:r>
            <a:r>
              <a:rPr kumimoji="1" lang="en-US" altLang="zh-TW" sz="2000" dirty="0" smtClean="0"/>
              <a:t> 7.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115616" y="404664"/>
            <a:ext cx="6553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</a:t>
            </a:r>
            <a:r>
              <a:rPr kumimoji="1" lang="en-US" altLang="zh-TW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8642350" cy="4751387"/>
          </a:xfrm>
        </p:spPr>
        <p:txBody>
          <a:bodyPr/>
          <a:lstStyle/>
          <a:p>
            <a:pPr eaLnBrk="1" hangingPunct="1"/>
            <a:r>
              <a:rPr kumimoji="1" lang="ru-RU" altLang="zh-TW" sz="2400" smtClean="0"/>
              <a:t>Простота разворачивания сетей</a:t>
            </a:r>
            <a:endParaRPr kumimoji="1" lang="en-US" altLang="zh-TW" sz="2400" smtClean="0"/>
          </a:p>
          <a:p>
            <a:pPr lvl="1" eaLnBrk="1" hangingPunct="1"/>
            <a:r>
              <a:rPr kumimoji="1" lang="en-US" altLang="zh-TW" sz="2000" smtClean="0"/>
              <a:t> </a:t>
            </a:r>
            <a:r>
              <a:rPr kumimoji="1" lang="ru-RU" altLang="zh-TW" sz="2000" smtClean="0"/>
              <a:t>Развертывание и поддержка</a:t>
            </a:r>
            <a:r>
              <a:rPr kumimoji="1" lang="en-US" altLang="zh-TW" sz="2000" smtClean="0"/>
              <a:t> SIP </a:t>
            </a:r>
            <a:r>
              <a:rPr kumimoji="1" lang="ru-RU" altLang="zh-TW" sz="2000" smtClean="0"/>
              <a:t>схожа с </a:t>
            </a:r>
            <a:r>
              <a:rPr kumimoji="1" lang="en-US" altLang="zh-TW" sz="2000" smtClean="0"/>
              <a:t> HTTP. </a:t>
            </a:r>
            <a:r>
              <a:rPr kumimoji="1" lang="ru-RU" altLang="zh-TW" sz="2000" smtClean="0"/>
              <a:t>Он использует стандартные протоколы и функции</a:t>
            </a:r>
            <a:r>
              <a:rPr kumimoji="1" lang="en-US" altLang="zh-TW" sz="2000" smtClean="0"/>
              <a:t>,</a:t>
            </a:r>
            <a:r>
              <a:rPr kumimoji="1" lang="ru-RU" altLang="zh-TW" sz="2000" smtClean="0"/>
              <a:t> уже существующие в </a:t>
            </a:r>
            <a:r>
              <a:rPr kumimoji="1" lang="en-US" altLang="zh-TW" sz="2000" smtClean="0"/>
              <a:t> IP</a:t>
            </a:r>
            <a:r>
              <a:rPr kumimoji="1" lang="ru-RU" altLang="zh-TW" sz="2000" smtClean="0"/>
              <a:t> сетях и легок для понимания сетевых администраторов и технического персонала.</a:t>
            </a:r>
            <a:r>
              <a:rPr kumimoji="1" lang="en-US" altLang="zh-TW" sz="2000" smtClean="0"/>
              <a:t> </a:t>
            </a:r>
          </a:p>
          <a:p>
            <a:pPr lvl="1" eaLnBrk="1" hangingPunct="1"/>
            <a:r>
              <a:rPr kumimoji="1" lang="en-US" altLang="zh-TW" sz="2000" smtClean="0"/>
              <a:t> </a:t>
            </a:r>
            <a:r>
              <a:rPr kumimoji="1" lang="ru-RU" altLang="zh-TW" sz="2000" smtClean="0"/>
              <a:t>Стандартная адресация, принятая в Интернет</a:t>
            </a:r>
            <a:r>
              <a:rPr kumimoji="1" lang="en-US" altLang="zh-TW" sz="2000" i="1" smtClean="0"/>
              <a:t>:</a:t>
            </a:r>
            <a:r>
              <a:rPr kumimoji="1" lang="en-US" altLang="zh-TW" sz="2000" smtClean="0"/>
              <a:t> SIP </a:t>
            </a:r>
            <a:r>
              <a:rPr kumimoji="1" lang="ru-RU" altLang="zh-TW" sz="2000" smtClean="0"/>
              <a:t>использует обычный формат</a:t>
            </a:r>
            <a:r>
              <a:rPr kumimoji="1" lang="en-US" altLang="zh-TW" sz="2000" smtClean="0"/>
              <a:t> IP </a:t>
            </a:r>
            <a:r>
              <a:rPr kumimoji="1" lang="ru-RU" altLang="zh-TW" sz="2000" smtClean="0"/>
              <a:t>адреса для имени и для адреса, например </a:t>
            </a:r>
            <a:r>
              <a:rPr kumimoji="1" lang="en-US" altLang="zh-TW" sz="2000" smtClean="0"/>
              <a:t>sip:username@abcorp.com </a:t>
            </a:r>
            <a:r>
              <a:rPr kumimoji="1" lang="ru-RU" altLang="zh-TW" sz="2000" smtClean="0"/>
              <a:t>или</a:t>
            </a:r>
            <a:r>
              <a:rPr kumimoji="1" lang="en-US" altLang="zh-TW" sz="2000" smtClean="0"/>
              <a:t> sip:1.781.938.5306@abcorp.com</a:t>
            </a:r>
          </a:p>
          <a:p>
            <a:pPr lvl="1" eaLnBrk="1" hangingPunct="1"/>
            <a:r>
              <a:rPr kumimoji="1" lang="en-US" altLang="zh-TW" sz="2000" smtClean="0"/>
              <a:t>SIP </a:t>
            </a:r>
            <a:r>
              <a:rPr kumimoji="1" lang="ru-RU" altLang="zh-TW" sz="2000" smtClean="0"/>
              <a:t>использует только текст для протокольной инкапсуляции, в отличие от </a:t>
            </a:r>
            <a:r>
              <a:rPr kumimoji="1" lang="en-US" altLang="zh-TW" sz="2000" smtClean="0"/>
              <a:t>H.323, </a:t>
            </a:r>
            <a:r>
              <a:rPr kumimoji="1" lang="ru-RU" altLang="zh-TW" sz="2000" smtClean="0"/>
              <a:t>использующего бинарное кодирование</a:t>
            </a:r>
            <a:r>
              <a:rPr kumimoji="1" lang="en-US" altLang="zh-TW" sz="2000" smtClean="0"/>
              <a:t>, </a:t>
            </a:r>
            <a:r>
              <a:rPr kumimoji="1" lang="ru-RU" altLang="zh-TW" sz="2000" smtClean="0"/>
              <a:t>что делает</a:t>
            </a:r>
            <a:r>
              <a:rPr kumimoji="1" lang="en-US" altLang="zh-TW" sz="2000" smtClean="0"/>
              <a:t> SIP </a:t>
            </a:r>
            <a:r>
              <a:rPr kumimoji="1" lang="ru-RU" altLang="zh-TW" sz="2000" smtClean="0"/>
              <a:t>проще в диагностике и устранении проблем</a:t>
            </a:r>
            <a:r>
              <a:rPr kumimoji="1" lang="en-US" altLang="zh-TW" sz="2000" smtClean="0"/>
              <a:t>.</a:t>
            </a:r>
          </a:p>
          <a:p>
            <a:pPr lvl="1" eaLnBrk="1" hangingPunct="1"/>
            <a:r>
              <a:rPr kumimoji="1" lang="en-US" altLang="zh-TW" sz="2000" smtClean="0"/>
              <a:t> </a:t>
            </a:r>
            <a:r>
              <a:rPr kumimoji="1" lang="ru-RU" altLang="zh-TW" sz="2000" smtClean="0"/>
              <a:t>Простые сообщения об ошибках</a:t>
            </a:r>
            <a:r>
              <a:rPr kumimoji="1" lang="en-US" altLang="zh-TW" sz="2000" i="1" smtClean="0"/>
              <a:t>:</a:t>
            </a:r>
            <a:r>
              <a:rPr kumimoji="1" lang="en-US" altLang="zh-TW" sz="2000" smtClean="0"/>
              <a:t> SIP </a:t>
            </a:r>
            <a:r>
              <a:rPr kumimoji="1" lang="ru-RU" altLang="zh-TW" sz="2000" smtClean="0"/>
              <a:t>использует привычные сообщения об ошибках с префиксами, как </a:t>
            </a:r>
            <a:r>
              <a:rPr kumimoji="1" lang="en-US" altLang="zh-TW" sz="2000" smtClean="0"/>
              <a:t> 10x, 20x, etc.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590800" y="620713"/>
            <a:ext cx="6553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Преимущества </a:t>
            </a:r>
            <a:r>
              <a:rPr kumimoji="1" lang="en-US" altLang="zh-TW" sz="2800" b="1">
                <a:solidFill>
                  <a:schemeClr val="accent2"/>
                </a:solidFill>
              </a:rPr>
              <a:t>SIP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0648"/>
            <a:ext cx="6804025" cy="896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Качество передачи </a:t>
            </a:r>
            <a:endParaRPr lang="ru-RU" b="1" noProof="1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Text Box 59"/>
          <p:cNvSpPr txBox="1">
            <a:spLocks noChangeArrowheads="1"/>
          </p:cNvSpPr>
          <p:nvPr/>
        </p:nvSpPr>
        <p:spPr bwMode="auto">
          <a:xfrm>
            <a:off x="179388" y="1124744"/>
            <a:ext cx="87851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1" lang="ru-RU" altLang="zh-TW" sz="2400" b="1" dirty="0" smtClean="0"/>
              <a:t>Хорошее </a:t>
            </a:r>
            <a:r>
              <a:rPr kumimoji="1" lang="ru-RU" altLang="zh-TW" sz="2400" b="1" dirty="0"/>
              <a:t>качество </a:t>
            </a:r>
            <a:r>
              <a:rPr kumimoji="1" lang="ru-RU" altLang="zh-TW" dirty="0"/>
              <a:t>– сквозная задержка не превышает </a:t>
            </a:r>
            <a:r>
              <a:rPr kumimoji="1" lang="ru-RU" altLang="zh-TW" dirty="0" err="1"/>
              <a:t>150мс</a:t>
            </a:r>
            <a:endParaRPr kumimoji="1" lang="ru-RU" altLang="zh-TW" dirty="0"/>
          </a:p>
          <a:p>
            <a:pPr algn="ctr" eaLnBrk="1" hangingPunct="1"/>
            <a:r>
              <a:rPr kumimoji="1" lang="ru-RU" altLang="zh-TW" dirty="0" smtClean="0"/>
              <a:t> </a:t>
            </a:r>
            <a:r>
              <a:rPr kumimoji="1" lang="en-US" altLang="zh-TW" dirty="0" smtClean="0"/>
              <a:t> </a:t>
            </a:r>
            <a:r>
              <a:rPr kumimoji="1" lang="ru-RU" altLang="zh-TW" dirty="0" smtClean="0"/>
              <a:t>(рекомендации </a:t>
            </a:r>
            <a:r>
              <a:rPr kumimoji="1" lang="en-US" altLang="zh-TW" dirty="0"/>
              <a:t>G</a:t>
            </a:r>
            <a:r>
              <a:rPr kumimoji="1" lang="ru-RU" altLang="zh-TW" dirty="0"/>
              <a:t>.114 </a:t>
            </a:r>
            <a:r>
              <a:rPr kumimoji="1" lang="ru-RU" altLang="zh-TW" dirty="0" smtClean="0"/>
              <a:t>  </a:t>
            </a:r>
            <a:r>
              <a:rPr kumimoji="1" lang="en-US" altLang="zh-TW" dirty="0" err="1" smtClean="0"/>
              <a:t>ITU</a:t>
            </a:r>
            <a:r>
              <a:rPr kumimoji="1" lang="en-US" altLang="zh-TW" dirty="0" smtClean="0"/>
              <a:t>-T</a:t>
            </a:r>
            <a:r>
              <a:rPr kumimoji="1" lang="ru-RU" altLang="zh-TW" dirty="0" smtClean="0"/>
              <a:t>)</a:t>
            </a:r>
            <a:endParaRPr kumimoji="1" lang="ru-RU" altLang="zh-TW" dirty="0"/>
          </a:p>
          <a:p>
            <a:pPr eaLnBrk="1" hangingPunct="1"/>
            <a:r>
              <a:rPr kumimoji="1" lang="ru-RU" altLang="zh-TW" sz="2400" b="1" dirty="0" smtClean="0"/>
              <a:t>Качество зависит от :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kumimoji="1" lang="ru-RU" altLang="zh-TW" b="1" dirty="0" smtClean="0"/>
              <a:t> топологии сети</a:t>
            </a:r>
            <a:r>
              <a:rPr kumimoji="1" lang="ru-RU" altLang="zh-TW" dirty="0" smtClean="0"/>
              <a:t> </a:t>
            </a:r>
            <a:endParaRPr kumimoji="1" lang="ru-RU" altLang="zh-TW" dirty="0"/>
          </a:p>
          <a:p>
            <a:pPr eaLnBrk="1" hangingPunct="1"/>
            <a:r>
              <a:rPr kumimoji="1" lang="ru-RU" altLang="zh-TW" dirty="0"/>
              <a:t>	</a:t>
            </a:r>
            <a:r>
              <a:rPr kumimoji="1" lang="ru-RU" altLang="zh-TW" dirty="0" smtClean="0"/>
              <a:t>чем больше сетевого </a:t>
            </a:r>
            <a:r>
              <a:rPr kumimoji="1" lang="ru-RU" altLang="zh-TW" dirty="0"/>
              <a:t>оборудования в маршруте тем больше время запаздывания пакета и тем больше вариация этого времени (</a:t>
            </a:r>
            <a:r>
              <a:rPr kumimoji="1" lang="ru-RU" altLang="zh-TW" dirty="0" err="1"/>
              <a:t>джиттер</a:t>
            </a:r>
            <a:r>
              <a:rPr kumimoji="1" lang="ru-RU" altLang="zh-TW" dirty="0"/>
              <a:t>)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endParaRPr kumimoji="1" lang="ru-RU" altLang="zh-TW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kumimoji="1" lang="ru-RU" altLang="zh-TW" b="1" dirty="0" smtClean="0"/>
              <a:t>операционной </a:t>
            </a:r>
            <a:r>
              <a:rPr kumimoji="1" lang="ru-RU" altLang="zh-TW" b="1" dirty="0"/>
              <a:t>системы</a:t>
            </a:r>
          </a:p>
          <a:p>
            <a:pPr eaLnBrk="1" hangingPunct="1"/>
            <a:r>
              <a:rPr kumimoji="1" lang="ru-RU" altLang="zh-TW" dirty="0"/>
              <a:t>	</a:t>
            </a:r>
            <a:r>
              <a:rPr kumimoji="1" lang="ru-RU" altLang="zh-TW" dirty="0" smtClean="0"/>
              <a:t>(</a:t>
            </a:r>
            <a:r>
              <a:rPr kumimoji="1" lang="en-US" altLang="zh-TW" dirty="0" smtClean="0"/>
              <a:t>Soft-phones </a:t>
            </a:r>
            <a:r>
              <a:rPr kumimoji="1" lang="en-US" altLang="zh-TW" dirty="0"/>
              <a:t>– Windows, </a:t>
            </a:r>
            <a:r>
              <a:rPr kumimoji="1" lang="en-US" altLang="zh-TW" dirty="0" smtClean="0"/>
              <a:t>Unix</a:t>
            </a:r>
            <a:r>
              <a:rPr kumimoji="1" lang="ru-RU" altLang="zh-TW" dirty="0" smtClean="0"/>
              <a:t>)</a:t>
            </a:r>
            <a:endParaRPr kumimoji="1" lang="en-US" altLang="zh-TW" dirty="0"/>
          </a:p>
          <a:p>
            <a:pPr eaLnBrk="1" hangingPunct="1"/>
            <a:r>
              <a:rPr kumimoji="1" lang="en-US" altLang="zh-TW" dirty="0">
                <a:solidFill>
                  <a:srgbClr val="FF3300"/>
                </a:solidFill>
              </a:rPr>
              <a:t>	</a:t>
            </a:r>
            <a:endParaRPr kumimoji="1" lang="ru-RU" altLang="zh-TW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kumimoji="1" lang="ru-RU" altLang="zh-TW" b="1" dirty="0" err="1" smtClean="0"/>
              <a:t>джиттер</a:t>
            </a:r>
            <a:r>
              <a:rPr kumimoji="1" lang="ru-RU" altLang="zh-TW" b="1" dirty="0" smtClean="0"/>
              <a:t>-буфера</a:t>
            </a:r>
            <a:r>
              <a:rPr kumimoji="1" lang="ru-RU" altLang="zh-TW" dirty="0" smtClean="0"/>
              <a:t> </a:t>
            </a:r>
            <a:endParaRPr kumimoji="1" lang="ru-RU" altLang="zh-TW" dirty="0"/>
          </a:p>
          <a:p>
            <a:pPr lvl="1" eaLnBrk="1" hangingPunct="1"/>
            <a:r>
              <a:rPr kumimoji="1" lang="ru-RU" altLang="zh-TW" dirty="0"/>
              <a:t>	</a:t>
            </a:r>
            <a:r>
              <a:rPr kumimoji="1" lang="ru-RU" altLang="zh-TW" dirty="0" smtClean="0"/>
              <a:t>(используется </a:t>
            </a:r>
            <a:r>
              <a:rPr kumimoji="1" lang="ru-RU" altLang="zh-TW" dirty="0"/>
              <a:t>для компенсации </a:t>
            </a:r>
            <a:r>
              <a:rPr kumimoji="1" lang="ru-RU" altLang="zh-TW" dirty="0" err="1"/>
              <a:t>джиттера</a:t>
            </a:r>
            <a:r>
              <a:rPr kumimoji="1" lang="ru-RU" altLang="zh-TW" dirty="0"/>
              <a:t> </a:t>
            </a:r>
            <a:r>
              <a:rPr kumimoji="1" lang="ru-RU" altLang="zh-TW" dirty="0" smtClean="0"/>
              <a:t>)</a:t>
            </a:r>
            <a:endParaRPr kumimoji="1" lang="ru-RU" altLang="zh-TW" dirty="0"/>
          </a:p>
          <a:p>
            <a:pPr eaLnBrk="1" hangingPunct="1"/>
            <a:r>
              <a:rPr kumimoji="1" lang="en-US" altLang="zh-TW" dirty="0"/>
              <a:t> 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kumimoji="1" lang="ru-RU" altLang="zh-TW" b="1" dirty="0" smtClean="0"/>
              <a:t>кодека </a:t>
            </a:r>
            <a:r>
              <a:rPr kumimoji="1" lang="ru-RU" altLang="zh-TW" b="1" dirty="0"/>
              <a:t>и размера пакета</a:t>
            </a:r>
          </a:p>
          <a:p>
            <a:pPr eaLnBrk="1" hangingPunct="1"/>
            <a:r>
              <a:rPr kumimoji="1" lang="ru-RU" altLang="zh-TW" dirty="0"/>
              <a:t>	</a:t>
            </a:r>
            <a:r>
              <a:rPr kumimoji="1" lang="ru-RU" altLang="zh-TW" dirty="0" smtClean="0"/>
              <a:t>(время </a:t>
            </a:r>
            <a:r>
              <a:rPr kumimoji="1" lang="ru-RU" altLang="zh-TW" dirty="0"/>
              <a:t>на формирование </a:t>
            </a:r>
            <a:r>
              <a:rPr kumimoji="1" lang="ru-RU" altLang="zh-TW" dirty="0" smtClean="0"/>
              <a:t>пакета)</a:t>
            </a:r>
            <a:endParaRPr kumimoji="1" lang="en-US" altLang="zh-TW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590800" y="620713"/>
            <a:ext cx="6553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Архитектура </a:t>
            </a:r>
            <a:r>
              <a:rPr kumimoji="1" lang="en-US" altLang="zh-TW" sz="2800" b="1">
                <a:solidFill>
                  <a:schemeClr val="accent2"/>
                </a:solidFill>
              </a:rPr>
              <a:t>SIP</a:t>
            </a:r>
          </a:p>
        </p:txBody>
      </p:sp>
      <p:graphicFrame>
        <p:nvGraphicFramePr>
          <p:cNvPr id="59395" name="Object 4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17117485"/>
              </p:ext>
            </p:extLst>
          </p:nvPr>
        </p:nvGraphicFramePr>
        <p:xfrm>
          <a:off x="457200" y="2057276"/>
          <a:ext cx="8435280" cy="3315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2" name="VISIO" r:id="rId3" imgW="8714947" imgH="4369645" progId="Visio.Drawing.6">
                  <p:embed/>
                </p:oleObj>
              </mc:Choice>
              <mc:Fallback>
                <p:oleObj name="VISIO" r:id="rId3" imgW="8714947" imgH="4369645" progId="Visio.Drawing.6">
                  <p:embed/>
                  <p:pic>
                    <p:nvPicPr>
                      <p:cNvPr id="0" name="Object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276"/>
                        <a:ext cx="8435280" cy="3315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590800" y="620713"/>
            <a:ext cx="6553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Устройства сети </a:t>
            </a:r>
            <a:r>
              <a:rPr kumimoji="1" lang="en-US" altLang="zh-TW" sz="2800" b="1">
                <a:solidFill>
                  <a:schemeClr val="accent2"/>
                </a:solidFill>
              </a:rPr>
              <a:t>SIP</a:t>
            </a:r>
          </a:p>
        </p:txBody>
      </p:sp>
      <p:sp>
        <p:nvSpPr>
          <p:cNvPr id="60419" name="Rectangle 36"/>
          <p:cNvSpPr>
            <a:spLocks noChangeArrowheads="1"/>
          </p:cNvSpPr>
          <p:nvPr/>
        </p:nvSpPr>
        <p:spPr bwMode="auto">
          <a:xfrm>
            <a:off x="250825" y="1341438"/>
            <a:ext cx="8642350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altLang="zh-TW" b="1"/>
              <a:t>SIP</a:t>
            </a:r>
            <a:r>
              <a:rPr kumimoji="1" lang="ru-RU" altLang="zh-TW" b="1"/>
              <a:t> Клиент</a:t>
            </a:r>
            <a:endParaRPr kumimoji="1" lang="en-US" altLang="zh-TW" b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altLang="zh-TW" b="1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kumimoji="1" lang="en-US" altLang="zh-TW"/>
              <a:t> </a:t>
            </a:r>
            <a:r>
              <a:rPr kumimoji="1" lang="en-US" altLang="zh-TW" b="1"/>
              <a:t>User agent client (UAC)</a:t>
            </a:r>
            <a:r>
              <a:rPr kumimoji="1" lang="ru-RU" altLang="zh-TW"/>
              <a:t> - Клиентское приложение, которое инициирует </a:t>
            </a:r>
            <a:r>
              <a:rPr kumimoji="1" lang="en-US" altLang="zh-TW"/>
              <a:t>SIP </a:t>
            </a:r>
            <a:r>
              <a:rPr kumimoji="1" lang="ru-RU" altLang="zh-TW"/>
              <a:t>запросы</a:t>
            </a:r>
            <a:r>
              <a:rPr kumimoji="1" lang="en-US" altLang="zh-TW"/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kumimoji="1" lang="en-US" altLang="zh-TW"/>
              <a:t> </a:t>
            </a:r>
            <a:r>
              <a:rPr kumimoji="1" lang="en-US" altLang="zh-TW" b="1"/>
              <a:t>User agent server (UAS)</a:t>
            </a:r>
            <a:r>
              <a:rPr kumimoji="1" lang="ru-RU" altLang="zh-TW"/>
              <a:t> - Серверное приложение, которое отвечает на запросы пользователя при получении </a:t>
            </a:r>
            <a:r>
              <a:rPr kumimoji="1" lang="en-US" altLang="zh-TW"/>
              <a:t>SIP </a:t>
            </a:r>
            <a:r>
              <a:rPr kumimoji="1" lang="ru-RU" altLang="zh-TW"/>
              <a:t>запроса от клиента</a:t>
            </a:r>
            <a:r>
              <a:rPr kumimoji="1" lang="en-US" altLang="zh-TW"/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ru-RU" altLang="zh-TW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ru-RU" altLang="zh-TW"/>
              <a:t>Обычно, большинство программ работают и как </a:t>
            </a:r>
            <a:r>
              <a:rPr kumimoji="1" lang="en-US" altLang="zh-TW"/>
              <a:t>UAC </a:t>
            </a:r>
            <a:r>
              <a:rPr kumimoji="1" lang="ru-RU" altLang="zh-TW"/>
              <a:t>и как </a:t>
            </a:r>
            <a:r>
              <a:rPr kumimoji="1" lang="en-US" altLang="zh-TW"/>
              <a:t>UAS.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altLang="zh-TW"/>
              <a:t>SIP </a:t>
            </a:r>
            <a:r>
              <a:rPr kumimoji="1" lang="ru-RU" altLang="zh-TW"/>
              <a:t>Клиент может быть программой для</a:t>
            </a:r>
            <a:r>
              <a:rPr kumimoji="1" lang="en-US" altLang="zh-TW"/>
              <a:t> PC, IP-</a:t>
            </a:r>
            <a:r>
              <a:rPr kumimoji="1" lang="ru-RU" altLang="zh-TW"/>
              <a:t>телефоном</a:t>
            </a:r>
            <a:r>
              <a:rPr kumimoji="1" lang="en-US" altLang="zh-TW"/>
              <a:t> </a:t>
            </a:r>
            <a:r>
              <a:rPr kumimoji="1" lang="ru-RU" altLang="zh-TW"/>
              <a:t>или</a:t>
            </a:r>
            <a:r>
              <a:rPr kumimoji="1" lang="en-US" altLang="zh-TW"/>
              <a:t> SIP </a:t>
            </a:r>
            <a:r>
              <a:rPr kumimoji="1" lang="ru-RU" altLang="zh-TW"/>
              <a:t>шлюзом</a:t>
            </a:r>
            <a:endParaRPr kumimoji="1" lang="en-US" altLang="zh-TW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51275" y="622300"/>
            <a:ext cx="4897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Устройства сети </a:t>
            </a:r>
            <a:r>
              <a:rPr kumimoji="1" lang="en-US" altLang="zh-TW" sz="2800" b="1">
                <a:solidFill>
                  <a:schemeClr val="accent2"/>
                </a:solidFill>
              </a:rPr>
              <a:t>SIP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50825" y="1341438"/>
            <a:ext cx="864235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1938" indent="-261938">
              <a:spcBef>
                <a:spcPct val="20000"/>
              </a:spcBef>
              <a:buFontTx/>
              <a:buChar char="•"/>
            </a:pPr>
            <a:r>
              <a:rPr kumimoji="1" lang="en-US" altLang="zh-TW" sz="2400" b="1"/>
              <a:t>SIP </a:t>
            </a:r>
            <a:r>
              <a:rPr kumimoji="1" lang="ru-RU" altLang="zh-TW" sz="2400" b="1"/>
              <a:t>сервер</a:t>
            </a:r>
            <a:endParaRPr kumimoji="1" lang="en-US" altLang="zh-TW" sz="2400" b="1"/>
          </a:p>
          <a:p>
            <a:pPr marL="261938" indent="-261938">
              <a:spcBef>
                <a:spcPct val="20000"/>
              </a:spcBef>
              <a:buFontTx/>
              <a:buChar char="•"/>
            </a:pPr>
            <a:endParaRPr kumimoji="1" lang="en-US" altLang="zh-TW" sz="2400" b="1"/>
          </a:p>
          <a:p>
            <a:pPr marL="727075" lvl="1" indent="-188913">
              <a:spcBef>
                <a:spcPct val="20000"/>
              </a:spcBef>
              <a:buFontTx/>
              <a:buChar char="–"/>
            </a:pPr>
            <a:r>
              <a:rPr kumimoji="1" lang="en-US" altLang="zh-TW"/>
              <a:t> </a:t>
            </a:r>
            <a:r>
              <a:rPr kumimoji="1" lang="en-US" altLang="zh-TW" b="1"/>
              <a:t>Location server</a:t>
            </a:r>
            <a:r>
              <a:rPr kumimoji="1" lang="en-US" altLang="zh-TW"/>
              <a:t> - </a:t>
            </a:r>
            <a:r>
              <a:rPr kumimoji="1" lang="ru-RU" altLang="zh-TW"/>
              <a:t>сервер определения расположения используется для получения сведений о местоположении  вызываемых абонентов.</a:t>
            </a:r>
            <a:endParaRPr kumimoji="1" lang="en-US" altLang="zh-TW"/>
          </a:p>
          <a:p>
            <a:pPr marL="727075" lvl="1" indent="-188913">
              <a:spcBef>
                <a:spcPct val="20000"/>
              </a:spcBef>
              <a:buFontTx/>
              <a:buChar char="–"/>
            </a:pPr>
            <a:endParaRPr kumimoji="1" lang="en-US" altLang="zh-TW"/>
          </a:p>
          <a:p>
            <a:pPr marL="727075" lvl="1" indent="-188913">
              <a:spcBef>
                <a:spcPct val="20000"/>
              </a:spcBef>
              <a:buFontTx/>
              <a:buChar char="–"/>
            </a:pPr>
            <a:r>
              <a:rPr kumimoji="1" lang="en-US" altLang="zh-TW"/>
              <a:t> </a:t>
            </a:r>
            <a:r>
              <a:rPr kumimoji="1" lang="en-US" altLang="zh-TW" b="1"/>
              <a:t>Proxy server</a:t>
            </a:r>
            <a:r>
              <a:rPr kumimoji="1" lang="en-US" altLang="zh-TW"/>
              <a:t> - </a:t>
            </a:r>
            <a:r>
              <a:rPr kumimoji="1" lang="ru-RU" altLang="zh-TW"/>
              <a:t>это устройство-посредник, которое принимает </a:t>
            </a:r>
            <a:r>
              <a:rPr kumimoji="1" lang="en-US" altLang="zh-TW"/>
              <a:t>SIP </a:t>
            </a:r>
            <a:r>
              <a:rPr kumimoji="1" lang="ru-RU" altLang="zh-TW"/>
              <a:t>запросы от клиентов и затем перенаправляет их на следующий </a:t>
            </a:r>
            <a:r>
              <a:rPr kumimoji="1" lang="en-US" altLang="zh-TW"/>
              <a:t>SIP </a:t>
            </a:r>
            <a:r>
              <a:rPr kumimoji="1" lang="ru-RU" altLang="zh-TW"/>
              <a:t>сервер в сети. Прокси-сервер может выполнять дополнительные функции, такие как аутентификация, авторизация, маршрутизация, безопасность, контроль доступа и передача достоверных запросов.</a:t>
            </a:r>
            <a:endParaRPr kumimoji="1" lang="en-US" altLang="zh-TW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51275" y="622300"/>
            <a:ext cx="4897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Устройства сети </a:t>
            </a:r>
            <a:r>
              <a:rPr kumimoji="1" lang="en-US" altLang="zh-TW" sz="2800" b="1">
                <a:solidFill>
                  <a:schemeClr val="accent2"/>
                </a:solidFill>
              </a:rPr>
              <a:t>SIP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50825" y="1341438"/>
            <a:ext cx="864235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1938" indent="-261938">
              <a:spcBef>
                <a:spcPct val="20000"/>
              </a:spcBef>
              <a:buFontTx/>
              <a:buChar char="•"/>
            </a:pPr>
            <a:r>
              <a:rPr kumimoji="1" lang="en-US" altLang="zh-TW" sz="2400" b="1"/>
              <a:t>SIP </a:t>
            </a:r>
            <a:r>
              <a:rPr kumimoji="1" lang="ru-RU" altLang="zh-TW" sz="2400" b="1"/>
              <a:t>сервер</a:t>
            </a:r>
            <a:endParaRPr kumimoji="1" lang="en-US" altLang="zh-TW" sz="2400" b="1"/>
          </a:p>
          <a:p>
            <a:pPr marL="261938" indent="-261938">
              <a:spcBef>
                <a:spcPct val="20000"/>
              </a:spcBef>
              <a:buFontTx/>
              <a:buChar char="•"/>
            </a:pPr>
            <a:endParaRPr kumimoji="1" lang="en-US" altLang="zh-TW" sz="2400" b="1"/>
          </a:p>
          <a:p>
            <a:pPr marL="727075" lvl="1" indent="-188913">
              <a:spcBef>
                <a:spcPct val="20000"/>
              </a:spcBef>
              <a:buFontTx/>
              <a:buChar char="–"/>
            </a:pPr>
            <a:r>
              <a:rPr kumimoji="1" lang="en-US" altLang="zh-TW" b="1"/>
              <a:t>Redirect server</a:t>
            </a:r>
            <a:r>
              <a:rPr kumimoji="1" lang="en-US" altLang="zh-TW"/>
              <a:t> - </a:t>
            </a:r>
            <a:r>
              <a:rPr kumimoji="1" lang="ru-RU" altLang="zh-TW"/>
              <a:t>Предоставляет клиенту информацию о следующем шаге пересылки сообщения и запрашивает сервер на следующем шаге или непосредственно </a:t>
            </a:r>
            <a:r>
              <a:rPr kumimoji="1" lang="en-US" altLang="zh-TW"/>
              <a:t>UAS </a:t>
            </a:r>
            <a:r>
              <a:rPr kumimoji="1" lang="ru-RU" altLang="zh-TW"/>
              <a:t>о подключении клиента</a:t>
            </a:r>
            <a:r>
              <a:rPr kumimoji="1" lang="en-US" altLang="zh-TW"/>
              <a:t>.</a:t>
            </a:r>
          </a:p>
          <a:p>
            <a:pPr marL="727075" lvl="1" indent="-188913">
              <a:spcBef>
                <a:spcPct val="20000"/>
              </a:spcBef>
              <a:buFontTx/>
              <a:buChar char="–"/>
            </a:pPr>
            <a:endParaRPr kumimoji="1" lang="en-US" altLang="zh-TW"/>
          </a:p>
          <a:p>
            <a:pPr marL="727075" lvl="1" indent="-188913">
              <a:spcBef>
                <a:spcPct val="20000"/>
              </a:spcBef>
              <a:buFontTx/>
              <a:buChar char="–"/>
            </a:pPr>
            <a:r>
              <a:rPr kumimoji="1" lang="en-US" altLang="zh-TW"/>
              <a:t> </a:t>
            </a:r>
            <a:r>
              <a:rPr kumimoji="1" lang="en-US" altLang="zh-TW" b="1"/>
              <a:t>Registrar server </a:t>
            </a:r>
            <a:r>
              <a:rPr kumimoji="1" lang="en-US" altLang="zh-TW"/>
              <a:t>- </a:t>
            </a:r>
            <a:r>
              <a:rPr kumimoji="1" lang="ru-RU" altLang="zh-TW"/>
              <a:t>Сервер регистрации, обслуживает запросы от </a:t>
            </a:r>
            <a:r>
              <a:rPr kumimoji="1" lang="en-US" altLang="zh-TW"/>
              <a:t>UAC</a:t>
            </a:r>
            <a:r>
              <a:rPr kumimoji="1" lang="ru-RU" altLang="zh-TW"/>
              <a:t> для регистрации их расположения. Часто совмещен с прокси-сервером или сервером перенаправления.</a:t>
            </a:r>
            <a:r>
              <a:rPr kumimoji="1" lang="ru-RU" altLang="zh-TW" sz="2800"/>
              <a:t> </a:t>
            </a:r>
            <a:r>
              <a:rPr kumimoji="1" lang="en-US" altLang="zh-TW" sz="2800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51275" y="622300"/>
            <a:ext cx="4897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Адресация </a:t>
            </a:r>
            <a:r>
              <a:rPr kumimoji="1" lang="en-US" altLang="zh-TW" sz="2800" b="1">
                <a:solidFill>
                  <a:schemeClr val="accent2"/>
                </a:solidFill>
              </a:rPr>
              <a:t>SIP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50825" y="1341438"/>
            <a:ext cx="864235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1938" indent="-261938">
              <a:spcBef>
                <a:spcPct val="20000"/>
              </a:spcBef>
              <a:buFontTx/>
              <a:buChar char="•"/>
            </a:pPr>
            <a:r>
              <a:rPr kumimoji="1" lang="en-US" altLang="zh-TW"/>
              <a:t>SIP </a:t>
            </a:r>
            <a:r>
              <a:rPr kumimoji="1" lang="ru-RU" altLang="zh-TW"/>
              <a:t>использует традиционную для Интернет схему адресов, состоящих из имени пользователя и имени домена. Это очень важно, поскольку означает, что существующие Интернет сервисы имен, адресации и маршрутизации могут обслуживать </a:t>
            </a:r>
            <a:r>
              <a:rPr kumimoji="1" lang="en-US" altLang="zh-TW"/>
              <a:t>SIP </a:t>
            </a:r>
            <a:r>
              <a:rPr kumimoji="1" lang="ru-RU" altLang="zh-TW"/>
              <a:t>адресацию без модификации</a:t>
            </a:r>
            <a:r>
              <a:rPr kumimoji="1" lang="en-US" altLang="zh-TW"/>
              <a:t>. </a:t>
            </a:r>
          </a:p>
          <a:p>
            <a:pPr marL="727075" lvl="1" indent="-188913">
              <a:spcBef>
                <a:spcPct val="20000"/>
              </a:spcBef>
              <a:buFontTx/>
              <a:buChar char="–"/>
            </a:pPr>
            <a:endParaRPr kumimoji="1" lang="ru-RU" altLang="zh-TW"/>
          </a:p>
          <a:p>
            <a:pPr marL="727075" lvl="1" indent="-188913">
              <a:spcBef>
                <a:spcPct val="20000"/>
              </a:spcBef>
              <a:buFontTx/>
              <a:buChar char="–"/>
            </a:pPr>
            <a:r>
              <a:rPr kumimoji="1" lang="ru-RU" altLang="zh-TW"/>
              <a:t>Примеры</a:t>
            </a:r>
            <a:r>
              <a:rPr kumimoji="1" lang="en-US" altLang="zh-TW"/>
              <a:t> SIP </a:t>
            </a:r>
            <a:r>
              <a:rPr kumimoji="1" lang="ru-RU" altLang="zh-TW"/>
              <a:t>адресов </a:t>
            </a:r>
            <a:r>
              <a:rPr kumimoji="1" lang="en-US" altLang="zh-TW"/>
              <a:t>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kumimoji="1" lang="en-US" altLang="zh-TW"/>
              <a:t> SIP:user01@bigcorp.com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kumimoji="1" lang="en-US" altLang="zh-TW"/>
              <a:t> SIP:user@61.16.10.8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kumimoji="1" lang="en-US" altLang="zh-TW"/>
              <a:t> SIP:1-212-555-1212@business.com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51275" y="622300"/>
            <a:ext cx="4897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Адресация </a:t>
            </a:r>
            <a:r>
              <a:rPr kumimoji="1" lang="en-US" altLang="zh-TW" sz="2800" b="1">
                <a:solidFill>
                  <a:schemeClr val="accent2"/>
                </a:solidFill>
              </a:rPr>
              <a:t>SIP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50825" y="1341438"/>
            <a:ext cx="864235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1938" indent="-261938">
              <a:spcBef>
                <a:spcPct val="20000"/>
              </a:spcBef>
              <a:buFontTx/>
              <a:buChar char="•"/>
            </a:pPr>
            <a:r>
              <a:rPr kumimoji="1" lang="ru-RU" altLang="zh-TW"/>
              <a:t>Наиболее важные положения данной схемы адресации</a:t>
            </a:r>
            <a:r>
              <a:rPr kumimoji="1" lang="en-US" altLang="zh-TW"/>
              <a:t>:</a:t>
            </a:r>
            <a:endParaRPr kumimoji="1" lang="ru-RU" altLang="zh-TW"/>
          </a:p>
          <a:p>
            <a:pPr marL="261938" indent="-261938">
              <a:spcBef>
                <a:spcPct val="20000"/>
              </a:spcBef>
              <a:buFontTx/>
              <a:buChar char="•"/>
            </a:pPr>
            <a:endParaRPr kumimoji="1" lang="en-US" altLang="zh-TW"/>
          </a:p>
          <a:p>
            <a:pPr marL="727075" lvl="1" indent="-188913">
              <a:spcBef>
                <a:spcPct val="20000"/>
              </a:spcBef>
              <a:buFontTx/>
              <a:buChar char="–"/>
            </a:pPr>
            <a:r>
              <a:rPr kumimoji="1" lang="en-US" altLang="zh-TW"/>
              <a:t> </a:t>
            </a:r>
            <a:r>
              <a:rPr kumimoji="1" lang="ru-RU" altLang="zh-TW"/>
              <a:t>Не создается новой структуры справочников (</a:t>
            </a:r>
            <a:r>
              <a:rPr kumimoji="1" lang="en-US" altLang="zh-TW"/>
              <a:t>directory</a:t>
            </a:r>
            <a:r>
              <a:rPr kumimoji="1" lang="ru-RU" altLang="zh-TW"/>
              <a:t>) что позволяет обслуживание существующими </a:t>
            </a:r>
            <a:r>
              <a:rPr kumimoji="1" lang="en-US" altLang="zh-TW"/>
              <a:t>IP </a:t>
            </a:r>
            <a:r>
              <a:rPr kumimoji="1" lang="ru-RU" altLang="zh-TW"/>
              <a:t>серверами.</a:t>
            </a:r>
          </a:p>
          <a:p>
            <a:pPr marL="727075" lvl="1" indent="-188913">
              <a:spcBef>
                <a:spcPct val="20000"/>
              </a:spcBef>
            </a:pPr>
            <a:r>
              <a:rPr kumimoji="1" lang="ru-RU" altLang="zh-TW"/>
              <a:t> </a:t>
            </a:r>
            <a:endParaRPr kumimoji="1" lang="en-US" altLang="zh-TW"/>
          </a:p>
          <a:p>
            <a:pPr marL="727075" lvl="1" indent="-188913">
              <a:spcBef>
                <a:spcPct val="20000"/>
              </a:spcBef>
              <a:buFontTx/>
              <a:buChar char="–"/>
            </a:pPr>
            <a:r>
              <a:rPr kumimoji="1" lang="en-US" altLang="zh-TW"/>
              <a:t> </a:t>
            </a:r>
            <a:r>
              <a:rPr kumimoji="1" lang="ru-RU" altLang="zh-TW"/>
              <a:t>Используются привычные</a:t>
            </a:r>
            <a:r>
              <a:rPr kumimoji="1" lang="en-US" altLang="zh-TW"/>
              <a:t> e-mail </a:t>
            </a:r>
            <a:r>
              <a:rPr kumimoji="1" lang="ru-RU" altLang="zh-TW"/>
              <a:t>или</a:t>
            </a:r>
            <a:r>
              <a:rPr kumimoji="1" lang="en-US" altLang="zh-TW"/>
              <a:t> URL </a:t>
            </a:r>
            <a:r>
              <a:rPr kumimoji="1" lang="ru-RU" altLang="zh-TW"/>
              <a:t>адреса для телефонных звонков, и необходимо помнить меньше.</a:t>
            </a:r>
            <a:r>
              <a:rPr kumimoji="1" lang="en-US" altLang="zh-TW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51275" y="622300"/>
            <a:ext cx="4897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Сообщения и запросы </a:t>
            </a:r>
            <a:r>
              <a:rPr kumimoji="1" lang="en-US" altLang="zh-TW" sz="2800" b="1">
                <a:solidFill>
                  <a:schemeClr val="accent2"/>
                </a:solidFill>
              </a:rPr>
              <a:t>SIP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50825" y="1341438"/>
            <a:ext cx="864235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1938" indent="-261938">
              <a:spcBef>
                <a:spcPct val="20000"/>
              </a:spcBef>
              <a:buFontTx/>
              <a:buChar char="•"/>
            </a:pPr>
            <a:r>
              <a:rPr lang="ru-RU" sz="2400" b="1" dirty="0"/>
              <a:t>Запросы </a:t>
            </a:r>
            <a:r>
              <a:rPr lang="en-US" sz="2400" b="1" dirty="0"/>
              <a:t>SIP</a:t>
            </a:r>
            <a:r>
              <a:rPr lang="en-US" dirty="0"/>
              <a:t> :</a:t>
            </a:r>
          </a:p>
          <a:p>
            <a:pPr marL="727075" lvl="1" indent="-188913">
              <a:spcBef>
                <a:spcPct val="20000"/>
              </a:spcBef>
            </a:pPr>
            <a:r>
              <a:rPr lang="en-US" b="1" dirty="0"/>
              <a:t>INVITE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Приглашает пользователя принять участие в сеансе связи. Содержит </a:t>
            </a:r>
            <a:r>
              <a:rPr lang="en-US" dirty="0" err="1"/>
              <a:t>SDP</a:t>
            </a:r>
            <a:r>
              <a:rPr lang="en-US" dirty="0"/>
              <a:t>-</a:t>
            </a:r>
            <a:r>
              <a:rPr lang="ru-RU" dirty="0"/>
              <a:t>описание сеанса</a:t>
            </a:r>
            <a:endParaRPr lang="en-US" dirty="0"/>
          </a:p>
          <a:p>
            <a:pPr marL="727075" lvl="1" indent="-188913">
              <a:spcBef>
                <a:spcPct val="20000"/>
              </a:spcBef>
            </a:pPr>
            <a:r>
              <a:rPr lang="en-US" b="1" dirty="0" err="1"/>
              <a:t>ACK</a:t>
            </a:r>
            <a:r>
              <a:rPr lang="en-US" dirty="0"/>
              <a:t> </a:t>
            </a:r>
            <a:r>
              <a:rPr lang="ru-RU" dirty="0"/>
              <a:t>- Подтверждает прием окончательного ответа на запрос </a:t>
            </a:r>
            <a:r>
              <a:rPr lang="en-US" dirty="0"/>
              <a:t>INVITE </a:t>
            </a:r>
            <a:endParaRPr lang="ru-RU" dirty="0"/>
          </a:p>
          <a:p>
            <a:pPr marL="727075" lvl="1" indent="-188913">
              <a:spcBef>
                <a:spcPct val="20000"/>
              </a:spcBef>
            </a:pPr>
            <a:r>
              <a:rPr lang="en-US" b="1" dirty="0"/>
              <a:t>BYE</a:t>
            </a:r>
            <a:r>
              <a:rPr lang="en-US" dirty="0"/>
              <a:t> - </a:t>
            </a:r>
            <a:r>
              <a:rPr lang="ru-RU" dirty="0"/>
              <a:t>Завершение соединения. Может быть передан любой из сторон соединения.</a:t>
            </a:r>
            <a:endParaRPr lang="en-US" dirty="0"/>
          </a:p>
          <a:p>
            <a:pPr marL="727075" lvl="1" indent="-188913">
              <a:spcBef>
                <a:spcPct val="20000"/>
              </a:spcBef>
            </a:pPr>
            <a:r>
              <a:rPr lang="en-US" b="1" dirty="0"/>
              <a:t>CANCEL</a:t>
            </a:r>
            <a:r>
              <a:rPr lang="en-US" dirty="0"/>
              <a:t> </a:t>
            </a:r>
            <a:r>
              <a:rPr lang="ru-RU" dirty="0"/>
              <a:t>- Отменяет обработку ранее переданных запросов </a:t>
            </a:r>
            <a:endParaRPr lang="en-US" dirty="0"/>
          </a:p>
          <a:p>
            <a:pPr marL="727075" lvl="1" indent="-188913">
              <a:spcBef>
                <a:spcPct val="20000"/>
              </a:spcBef>
            </a:pPr>
            <a:r>
              <a:rPr lang="en-US" b="1" dirty="0"/>
              <a:t>REGISTER</a:t>
            </a:r>
            <a:r>
              <a:rPr lang="en-US" dirty="0"/>
              <a:t> </a:t>
            </a:r>
            <a:r>
              <a:rPr lang="ru-RU" dirty="0"/>
              <a:t>- Регистрация на сервере</a:t>
            </a:r>
          </a:p>
          <a:p>
            <a:pPr marL="727075" lvl="1" indent="-188913">
              <a:spcBef>
                <a:spcPct val="20000"/>
              </a:spcBef>
            </a:pPr>
            <a:r>
              <a:rPr lang="en-US" b="1" dirty="0"/>
              <a:t>OPTIONS</a:t>
            </a:r>
            <a:r>
              <a:rPr lang="en-US" dirty="0"/>
              <a:t> </a:t>
            </a:r>
            <a:r>
              <a:rPr lang="ru-RU" dirty="0"/>
              <a:t>- Запрашивает  информацию о функциональных возможностях </a:t>
            </a:r>
            <a:endParaRPr lang="en-US" dirty="0"/>
          </a:p>
          <a:p>
            <a:pPr marL="727075" lvl="1" indent="-188913">
              <a:spcBef>
                <a:spcPct val="20000"/>
              </a:spcBef>
            </a:pPr>
            <a:r>
              <a:rPr lang="en-US" b="1" dirty="0"/>
              <a:t>INFO</a:t>
            </a:r>
            <a:r>
              <a:rPr lang="en-US" dirty="0"/>
              <a:t> </a:t>
            </a:r>
            <a:r>
              <a:rPr lang="ru-RU" dirty="0"/>
              <a:t>–для дополнительной информации(</a:t>
            </a:r>
            <a:r>
              <a:rPr lang="en-US" dirty="0" err="1"/>
              <a:t>DTMF</a:t>
            </a:r>
            <a:r>
              <a:rPr lang="en-US" dirty="0"/>
              <a:t>,</a:t>
            </a:r>
            <a:r>
              <a:rPr lang="ru-RU" dirty="0"/>
              <a:t> сигнальные сообщения, </a:t>
            </a:r>
            <a:r>
              <a:rPr lang="ru-RU" dirty="0" err="1"/>
              <a:t>биллинговая</a:t>
            </a:r>
            <a:r>
              <a:rPr lang="ru-RU" dirty="0"/>
              <a:t> информация)</a:t>
            </a:r>
            <a:endParaRPr lang="en-US" altLang="zh-TW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51275" y="622300"/>
            <a:ext cx="4897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Сообщения и запросы </a:t>
            </a:r>
            <a:r>
              <a:rPr kumimoji="1" lang="en-US" altLang="zh-TW" sz="2800" b="1">
                <a:solidFill>
                  <a:schemeClr val="accent2"/>
                </a:solidFill>
              </a:rPr>
              <a:t>SIP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250825" y="1341438"/>
            <a:ext cx="864235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61938" indent="-261938">
              <a:spcBef>
                <a:spcPct val="20000"/>
              </a:spcBef>
              <a:buFontTx/>
              <a:buChar char="•"/>
            </a:pPr>
            <a:r>
              <a:rPr lang="ru-RU" sz="2400" b="1"/>
              <a:t>Сообщения </a:t>
            </a:r>
            <a:r>
              <a:rPr lang="en-US" sz="2400" b="1"/>
              <a:t>SIP</a:t>
            </a:r>
            <a:r>
              <a:rPr lang="en-US"/>
              <a:t> :</a:t>
            </a:r>
            <a:endParaRPr lang="ru-RU"/>
          </a:p>
          <a:p>
            <a:pPr marL="727075" lvl="1" indent="-188913">
              <a:spcBef>
                <a:spcPct val="20000"/>
              </a:spcBef>
            </a:pPr>
            <a:r>
              <a:rPr lang="en-US" sz="2100" b="1"/>
              <a:t>1xx </a:t>
            </a:r>
            <a:r>
              <a:rPr lang="ru-RU" sz="2100"/>
              <a:t>- Информационные сообщения</a:t>
            </a:r>
          </a:p>
          <a:p>
            <a:pPr marL="727075" lvl="1" indent="-188913">
              <a:spcBef>
                <a:spcPct val="20000"/>
              </a:spcBef>
            </a:pPr>
            <a:r>
              <a:rPr lang="ru-RU" sz="2100"/>
              <a:t>	Пример: 180 </a:t>
            </a:r>
            <a:r>
              <a:rPr lang="en-US" sz="2100"/>
              <a:t>-</a:t>
            </a:r>
            <a:r>
              <a:rPr lang="ru-RU" sz="2100"/>
              <a:t> </a:t>
            </a:r>
            <a:r>
              <a:rPr lang="en-US" sz="2100"/>
              <a:t>Ringing(</a:t>
            </a:r>
            <a:r>
              <a:rPr lang="ru-RU" sz="2100"/>
              <a:t>КПВ</a:t>
            </a:r>
            <a:r>
              <a:rPr lang="en-US" sz="2100"/>
              <a:t>)</a:t>
            </a:r>
          </a:p>
          <a:p>
            <a:pPr marL="727075" lvl="1" indent="-188913">
              <a:spcBef>
                <a:spcPct val="20000"/>
              </a:spcBef>
            </a:pPr>
            <a:r>
              <a:rPr lang="en-US" sz="2100" b="1"/>
              <a:t>2xx</a:t>
            </a:r>
            <a:r>
              <a:rPr lang="en-US" sz="2100"/>
              <a:t> </a:t>
            </a:r>
            <a:r>
              <a:rPr lang="ru-RU" sz="2100"/>
              <a:t>-</a:t>
            </a:r>
            <a:r>
              <a:rPr lang="en-US" sz="2100"/>
              <a:t> </a:t>
            </a:r>
            <a:r>
              <a:rPr lang="ru-RU" sz="2100"/>
              <a:t>Запрос успешно обработан</a:t>
            </a:r>
          </a:p>
          <a:p>
            <a:pPr marL="727075" lvl="1" indent="-188913">
              <a:spcBef>
                <a:spcPct val="20000"/>
              </a:spcBef>
            </a:pPr>
            <a:r>
              <a:rPr lang="ru-RU" sz="2100"/>
              <a:t>	Пример: 200 </a:t>
            </a:r>
            <a:r>
              <a:rPr lang="en-US" sz="2100"/>
              <a:t>-</a:t>
            </a:r>
            <a:r>
              <a:rPr lang="ru-RU" sz="2100"/>
              <a:t> ОК</a:t>
            </a:r>
            <a:endParaRPr lang="en-US" sz="2100"/>
          </a:p>
          <a:p>
            <a:pPr marL="727075" lvl="1" indent="-188913">
              <a:spcBef>
                <a:spcPct val="20000"/>
              </a:spcBef>
            </a:pPr>
            <a:r>
              <a:rPr lang="en-US" sz="2100" b="1"/>
              <a:t>3xx</a:t>
            </a:r>
            <a:r>
              <a:rPr lang="en-US" sz="2100"/>
              <a:t> -</a:t>
            </a:r>
            <a:r>
              <a:rPr lang="ru-RU" sz="2100"/>
              <a:t> Перенаправление </a:t>
            </a:r>
          </a:p>
          <a:p>
            <a:pPr marL="727075" lvl="1" indent="-188913">
              <a:spcBef>
                <a:spcPct val="20000"/>
              </a:spcBef>
            </a:pPr>
            <a:r>
              <a:rPr lang="ru-RU" sz="2100"/>
              <a:t>	Пример: 30</a:t>
            </a:r>
            <a:r>
              <a:rPr lang="en-US" sz="2100"/>
              <a:t>2</a:t>
            </a:r>
            <a:r>
              <a:rPr lang="ru-RU" sz="2100"/>
              <a:t> </a:t>
            </a:r>
            <a:r>
              <a:rPr lang="en-US" sz="2100"/>
              <a:t>– Moved Temporarily</a:t>
            </a:r>
          </a:p>
          <a:p>
            <a:pPr marL="727075" lvl="1" indent="-188913">
              <a:spcBef>
                <a:spcPct val="20000"/>
              </a:spcBef>
            </a:pPr>
            <a:r>
              <a:rPr lang="en-US" sz="2100" b="1"/>
              <a:t>4xx</a:t>
            </a:r>
            <a:r>
              <a:rPr lang="en-US" sz="2100"/>
              <a:t> </a:t>
            </a:r>
            <a:r>
              <a:rPr lang="ru-RU" sz="2100"/>
              <a:t>-</a:t>
            </a:r>
            <a:r>
              <a:rPr lang="en-US" sz="2100"/>
              <a:t> </a:t>
            </a:r>
            <a:r>
              <a:rPr lang="ru-RU" sz="2100"/>
              <a:t>В запросе обнаружена ошибка</a:t>
            </a:r>
            <a:endParaRPr lang="en-US" sz="2100"/>
          </a:p>
          <a:p>
            <a:pPr marL="727075" lvl="1" indent="-188913">
              <a:spcBef>
                <a:spcPct val="20000"/>
              </a:spcBef>
            </a:pPr>
            <a:r>
              <a:rPr lang="en-US" sz="2100"/>
              <a:t>	</a:t>
            </a:r>
            <a:r>
              <a:rPr lang="ru-RU" sz="2100"/>
              <a:t>Пример: </a:t>
            </a:r>
            <a:r>
              <a:rPr lang="en-US" sz="2100"/>
              <a:t>401</a:t>
            </a:r>
            <a:r>
              <a:rPr lang="ru-RU" sz="2100"/>
              <a:t> </a:t>
            </a:r>
            <a:r>
              <a:rPr lang="en-US" sz="2100"/>
              <a:t>-</a:t>
            </a:r>
            <a:r>
              <a:rPr lang="ru-RU" sz="2100"/>
              <a:t> </a:t>
            </a:r>
            <a:r>
              <a:rPr lang="en-US" sz="2100"/>
              <a:t>Unauthorized</a:t>
            </a:r>
          </a:p>
          <a:p>
            <a:pPr marL="727075" lvl="1" indent="-188913">
              <a:spcBef>
                <a:spcPct val="20000"/>
              </a:spcBef>
            </a:pPr>
            <a:r>
              <a:rPr lang="en-US" sz="2100" b="1"/>
              <a:t>5xx</a:t>
            </a:r>
            <a:r>
              <a:rPr lang="en-US" sz="2100"/>
              <a:t> </a:t>
            </a:r>
            <a:r>
              <a:rPr lang="ru-RU" sz="2100"/>
              <a:t>- Запрос не может быть обработан из-за отказа сервера</a:t>
            </a:r>
            <a:endParaRPr lang="en-US" sz="2100"/>
          </a:p>
          <a:p>
            <a:pPr marL="727075" lvl="1" indent="-188913">
              <a:spcBef>
                <a:spcPct val="20000"/>
              </a:spcBef>
            </a:pPr>
            <a:r>
              <a:rPr lang="ru-RU" sz="2100"/>
              <a:t>	Пример: </a:t>
            </a:r>
            <a:r>
              <a:rPr lang="en-US" sz="2100"/>
              <a:t>500</a:t>
            </a:r>
            <a:r>
              <a:rPr lang="ru-RU" sz="2100"/>
              <a:t> </a:t>
            </a:r>
            <a:r>
              <a:rPr lang="en-US" sz="2100"/>
              <a:t>- Server Internal Error</a:t>
            </a:r>
          </a:p>
          <a:p>
            <a:pPr marL="727075" lvl="1" indent="-188913">
              <a:spcBef>
                <a:spcPct val="20000"/>
              </a:spcBef>
            </a:pPr>
            <a:r>
              <a:rPr lang="en-US" sz="2100" b="1"/>
              <a:t>6xx</a:t>
            </a:r>
            <a:r>
              <a:rPr lang="en-US" sz="2100"/>
              <a:t> –</a:t>
            </a:r>
            <a:r>
              <a:rPr lang="ru-RU" sz="2100"/>
              <a:t> Соединение не может быть установлено</a:t>
            </a:r>
            <a:endParaRPr lang="en-US" sz="2100"/>
          </a:p>
          <a:p>
            <a:pPr marL="727075" lvl="1" indent="-188913">
              <a:spcBef>
                <a:spcPct val="20000"/>
              </a:spcBef>
            </a:pPr>
            <a:r>
              <a:rPr lang="en-US" sz="2100"/>
              <a:t>	</a:t>
            </a:r>
            <a:r>
              <a:rPr lang="ru-RU" sz="2100"/>
              <a:t>Пример: </a:t>
            </a:r>
            <a:r>
              <a:rPr lang="en-US" sz="2100"/>
              <a:t>604</a:t>
            </a:r>
            <a:r>
              <a:rPr lang="ru-RU" sz="2100"/>
              <a:t> </a:t>
            </a:r>
            <a:r>
              <a:rPr lang="en-US" sz="2100"/>
              <a:t>–Does Not Exist Anywhere</a:t>
            </a:r>
            <a:endParaRPr lang="en-US" sz="1800"/>
          </a:p>
          <a:p>
            <a:pPr marL="261938" indent="-261938">
              <a:spcBef>
                <a:spcPct val="20000"/>
              </a:spcBef>
              <a:buFontTx/>
              <a:buChar char="•"/>
            </a:pP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3492500" y="476250"/>
            <a:ext cx="54340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ru-RU" sz="2200" b="1" dirty="0">
                <a:solidFill>
                  <a:schemeClr val="accent2"/>
                </a:solidFill>
              </a:rPr>
              <a:t>Упрощенный сценарий установления</a:t>
            </a:r>
            <a:endParaRPr lang="en-US" sz="2200" b="1" dirty="0">
              <a:solidFill>
                <a:schemeClr val="accent2"/>
              </a:solidFill>
            </a:endParaRPr>
          </a:p>
          <a:p>
            <a:pPr algn="ctr"/>
            <a:r>
              <a:rPr lang="ru-RU" sz="2200" b="1" dirty="0">
                <a:solidFill>
                  <a:schemeClr val="accent2"/>
                </a:solidFill>
              </a:rPr>
              <a:t> соединения в сети</a:t>
            </a:r>
            <a:r>
              <a:rPr lang="en-US" sz="2200" b="1" dirty="0">
                <a:solidFill>
                  <a:schemeClr val="accent2"/>
                </a:solidFill>
              </a:rPr>
              <a:t> SIP</a:t>
            </a:r>
            <a:r>
              <a:rPr lang="ru-RU" sz="22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152400" y="2362200"/>
            <a:ext cx="8763000" cy="2819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endParaRPr lang="uk-UA"/>
          </a:p>
        </p:txBody>
      </p:sp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152400" y="5257800"/>
            <a:ext cx="8763000" cy="381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endParaRPr lang="uk-UA" sz="1400">
              <a:latin typeface="Helvetica" pitchFamily="34" charset="0"/>
            </a:endParaRPr>
          </a:p>
        </p:txBody>
      </p:sp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152400" y="5715000"/>
            <a:ext cx="8763000" cy="609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endParaRPr lang="uk-UA" sz="1400">
              <a:latin typeface="Helvetica" pitchFamily="34" charset="0"/>
            </a:endParaRPr>
          </a:p>
        </p:txBody>
      </p:sp>
      <p:sp>
        <p:nvSpPr>
          <p:cNvPr id="67590" name="Line 8"/>
          <p:cNvSpPr>
            <a:spLocks noChangeShapeType="1"/>
          </p:cNvSpPr>
          <p:nvPr/>
        </p:nvSpPr>
        <p:spPr bwMode="auto">
          <a:xfrm>
            <a:off x="3082925" y="2822575"/>
            <a:ext cx="1830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7591" name="Text Box 9"/>
          <p:cNvSpPr txBox="1">
            <a:spLocks noChangeArrowheads="1"/>
          </p:cNvSpPr>
          <p:nvPr/>
        </p:nvSpPr>
        <p:spPr bwMode="auto">
          <a:xfrm>
            <a:off x="3140075" y="2590800"/>
            <a:ext cx="168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kumimoji="1" lang="en-US" sz="1200" b="1">
                <a:solidFill>
                  <a:srgbClr val="CC3300"/>
                </a:solidFill>
              </a:rPr>
              <a:t>302 </a:t>
            </a:r>
          </a:p>
          <a:p>
            <a:pPr algn="ctr"/>
            <a:r>
              <a:rPr kumimoji="1" lang="en-US" sz="1200" b="1">
                <a:solidFill>
                  <a:srgbClr val="CC3300"/>
                </a:solidFill>
              </a:rPr>
              <a:t>(Moved Temporarily</a:t>
            </a:r>
            <a:r>
              <a:rPr kumimoji="1" lang="en-US" sz="1200" b="1"/>
              <a:t>)</a:t>
            </a:r>
          </a:p>
        </p:txBody>
      </p:sp>
      <p:grpSp>
        <p:nvGrpSpPr>
          <p:cNvPr id="67592" name="Group 10"/>
          <p:cNvGrpSpPr>
            <a:grpSpLocks/>
          </p:cNvGrpSpPr>
          <p:nvPr/>
        </p:nvGrpSpPr>
        <p:grpSpPr bwMode="auto">
          <a:xfrm>
            <a:off x="3081338" y="3211513"/>
            <a:ext cx="3687762" cy="274637"/>
            <a:chOff x="863" y="1776"/>
            <a:chExt cx="1153" cy="173"/>
          </a:xfrm>
        </p:grpSpPr>
        <p:sp>
          <p:nvSpPr>
            <p:cNvPr id="67676" name="Line 11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77" name="Text Box 12"/>
            <p:cNvSpPr txBox="1">
              <a:spLocks noChangeArrowheads="1"/>
            </p:cNvSpPr>
            <p:nvPr/>
          </p:nvSpPr>
          <p:spPr bwMode="auto">
            <a:xfrm>
              <a:off x="1311" y="1776"/>
              <a:ext cx="21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chemeClr val="accent2"/>
                  </a:solidFill>
                </a:rPr>
                <a:t>INVITE</a:t>
              </a:r>
            </a:p>
          </p:txBody>
        </p:sp>
      </p:grpSp>
      <p:grpSp>
        <p:nvGrpSpPr>
          <p:cNvPr id="67593" name="Group 13"/>
          <p:cNvGrpSpPr>
            <a:grpSpLocks/>
          </p:cNvGrpSpPr>
          <p:nvPr/>
        </p:nvGrpSpPr>
        <p:grpSpPr bwMode="auto">
          <a:xfrm>
            <a:off x="3059113" y="4667250"/>
            <a:ext cx="3722687" cy="274638"/>
            <a:chOff x="863" y="1776"/>
            <a:chExt cx="1153" cy="173"/>
          </a:xfrm>
        </p:grpSpPr>
        <p:sp>
          <p:nvSpPr>
            <p:cNvPr id="67674" name="Line 14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75" name="Text Box 15"/>
            <p:cNvSpPr txBox="1">
              <a:spLocks noChangeArrowheads="1"/>
            </p:cNvSpPr>
            <p:nvPr/>
          </p:nvSpPr>
          <p:spPr bwMode="auto">
            <a:xfrm>
              <a:off x="1291" y="1776"/>
              <a:ext cx="25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rgbClr val="CC3300"/>
                  </a:solidFill>
                </a:rPr>
                <a:t>200 (OK)</a:t>
              </a:r>
            </a:p>
          </p:txBody>
        </p:sp>
      </p:grpSp>
      <p:grpSp>
        <p:nvGrpSpPr>
          <p:cNvPr id="67594" name="Group 16"/>
          <p:cNvGrpSpPr>
            <a:grpSpLocks/>
          </p:cNvGrpSpPr>
          <p:nvPr/>
        </p:nvGrpSpPr>
        <p:grpSpPr bwMode="auto">
          <a:xfrm>
            <a:off x="1216025" y="4667250"/>
            <a:ext cx="1830388" cy="274638"/>
            <a:chOff x="863" y="1776"/>
            <a:chExt cx="1153" cy="173"/>
          </a:xfrm>
        </p:grpSpPr>
        <p:sp>
          <p:nvSpPr>
            <p:cNvPr id="67672" name="Line 17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73" name="Text Box 18"/>
            <p:cNvSpPr txBox="1">
              <a:spLocks noChangeArrowheads="1"/>
            </p:cNvSpPr>
            <p:nvPr/>
          </p:nvSpPr>
          <p:spPr bwMode="auto">
            <a:xfrm>
              <a:off x="1163" y="1776"/>
              <a:ext cx="51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rgbClr val="CC3300"/>
                  </a:solidFill>
                </a:rPr>
                <a:t>200 (OK)</a:t>
              </a:r>
            </a:p>
          </p:txBody>
        </p:sp>
      </p:grpSp>
      <p:grpSp>
        <p:nvGrpSpPr>
          <p:cNvPr id="67595" name="Group 19"/>
          <p:cNvGrpSpPr>
            <a:grpSpLocks/>
          </p:cNvGrpSpPr>
          <p:nvPr/>
        </p:nvGrpSpPr>
        <p:grpSpPr bwMode="auto">
          <a:xfrm>
            <a:off x="1217613" y="2362200"/>
            <a:ext cx="7391400" cy="3962400"/>
            <a:chOff x="384" y="1920"/>
            <a:chExt cx="4656" cy="1296"/>
          </a:xfrm>
        </p:grpSpPr>
        <p:sp>
          <p:nvSpPr>
            <p:cNvPr id="67667" name="Line 20"/>
            <p:cNvSpPr>
              <a:spLocks noChangeShapeType="1"/>
            </p:cNvSpPr>
            <p:nvPr/>
          </p:nvSpPr>
          <p:spPr bwMode="auto">
            <a:xfrm>
              <a:off x="384" y="1920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68" name="Line 21"/>
            <p:cNvSpPr>
              <a:spLocks noChangeShapeType="1"/>
            </p:cNvSpPr>
            <p:nvPr/>
          </p:nvSpPr>
          <p:spPr bwMode="auto">
            <a:xfrm>
              <a:off x="1552" y="1920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69" name="Line 22"/>
            <p:cNvSpPr>
              <a:spLocks noChangeShapeType="1"/>
            </p:cNvSpPr>
            <p:nvPr/>
          </p:nvSpPr>
          <p:spPr bwMode="auto">
            <a:xfrm>
              <a:off x="2720" y="1920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70" name="Line 23"/>
            <p:cNvSpPr>
              <a:spLocks noChangeShapeType="1"/>
            </p:cNvSpPr>
            <p:nvPr/>
          </p:nvSpPr>
          <p:spPr bwMode="auto">
            <a:xfrm>
              <a:off x="3888" y="1920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71" name="Line 24"/>
            <p:cNvSpPr>
              <a:spLocks noChangeShapeType="1"/>
            </p:cNvSpPr>
            <p:nvPr/>
          </p:nvSpPr>
          <p:spPr bwMode="auto">
            <a:xfrm>
              <a:off x="5040" y="1920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sp>
        <p:nvSpPr>
          <p:cNvPr id="67596" name="Line 25"/>
          <p:cNvSpPr>
            <a:spLocks noChangeShapeType="1"/>
          </p:cNvSpPr>
          <p:nvPr/>
        </p:nvSpPr>
        <p:spPr bwMode="auto">
          <a:xfrm>
            <a:off x="3070225" y="3133725"/>
            <a:ext cx="1830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7597" name="Text Box 26"/>
          <p:cNvSpPr txBox="1">
            <a:spLocks noChangeArrowheads="1"/>
          </p:cNvSpPr>
          <p:nvPr/>
        </p:nvSpPr>
        <p:spPr bwMode="auto">
          <a:xfrm>
            <a:off x="3697288" y="3006725"/>
            <a:ext cx="51276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kumimoji="1" lang="en-US" sz="1200" b="1">
                <a:solidFill>
                  <a:schemeClr val="accent2"/>
                </a:solidFill>
              </a:rPr>
              <a:t>ACK</a:t>
            </a:r>
          </a:p>
        </p:txBody>
      </p:sp>
      <p:sp>
        <p:nvSpPr>
          <p:cNvPr id="67598" name="Line 27"/>
          <p:cNvSpPr>
            <a:spLocks noChangeShapeType="1"/>
          </p:cNvSpPr>
          <p:nvPr/>
        </p:nvSpPr>
        <p:spPr bwMode="auto">
          <a:xfrm>
            <a:off x="4949825" y="3590925"/>
            <a:ext cx="1830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7599" name="Text Box 28"/>
          <p:cNvSpPr txBox="1">
            <a:spLocks noChangeArrowheads="1"/>
          </p:cNvSpPr>
          <p:nvPr/>
        </p:nvSpPr>
        <p:spPr bwMode="auto">
          <a:xfrm>
            <a:off x="5494338" y="3417888"/>
            <a:ext cx="676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kumimoji="1" lang="en-US" sz="1200" b="1">
                <a:solidFill>
                  <a:schemeClr val="accent2"/>
                </a:solidFill>
              </a:rPr>
              <a:t>INVITE</a:t>
            </a:r>
          </a:p>
        </p:txBody>
      </p:sp>
      <p:sp>
        <p:nvSpPr>
          <p:cNvPr id="67600" name="Line 29"/>
          <p:cNvSpPr>
            <a:spLocks noChangeShapeType="1"/>
          </p:cNvSpPr>
          <p:nvPr/>
        </p:nvSpPr>
        <p:spPr bwMode="auto">
          <a:xfrm>
            <a:off x="4949825" y="3844925"/>
            <a:ext cx="1830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7601" name="Text Box 30"/>
          <p:cNvSpPr txBox="1">
            <a:spLocks noChangeArrowheads="1"/>
          </p:cNvSpPr>
          <p:nvPr/>
        </p:nvSpPr>
        <p:spPr bwMode="auto">
          <a:xfrm>
            <a:off x="5005388" y="3616325"/>
            <a:ext cx="168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kumimoji="1" lang="en-US" sz="1200" b="1">
                <a:solidFill>
                  <a:srgbClr val="CC3300"/>
                </a:solidFill>
              </a:rPr>
              <a:t>302</a:t>
            </a:r>
          </a:p>
          <a:p>
            <a:pPr algn="ctr"/>
            <a:r>
              <a:rPr kumimoji="1" lang="en-US" sz="1200" b="1">
                <a:solidFill>
                  <a:srgbClr val="CC3300"/>
                </a:solidFill>
              </a:rPr>
              <a:t>(Moved Temporarily)</a:t>
            </a:r>
          </a:p>
        </p:txBody>
      </p:sp>
      <p:sp>
        <p:nvSpPr>
          <p:cNvPr id="67602" name="Line 31"/>
          <p:cNvSpPr>
            <a:spLocks noChangeShapeType="1"/>
          </p:cNvSpPr>
          <p:nvPr/>
        </p:nvSpPr>
        <p:spPr bwMode="auto">
          <a:xfrm>
            <a:off x="4949825" y="4149725"/>
            <a:ext cx="1830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7603" name="Text Box 32"/>
          <p:cNvSpPr txBox="1">
            <a:spLocks noChangeArrowheads="1"/>
          </p:cNvSpPr>
          <p:nvPr/>
        </p:nvSpPr>
        <p:spPr bwMode="auto">
          <a:xfrm>
            <a:off x="5576888" y="3997325"/>
            <a:ext cx="51276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kumimoji="1" lang="en-US" sz="1200" b="1">
                <a:solidFill>
                  <a:schemeClr val="accent2"/>
                </a:solidFill>
              </a:rPr>
              <a:t>ACK</a:t>
            </a:r>
          </a:p>
        </p:txBody>
      </p:sp>
      <p:grpSp>
        <p:nvGrpSpPr>
          <p:cNvPr id="67604" name="Group 33"/>
          <p:cNvGrpSpPr>
            <a:grpSpLocks/>
          </p:cNvGrpSpPr>
          <p:nvPr/>
        </p:nvGrpSpPr>
        <p:grpSpPr bwMode="auto">
          <a:xfrm>
            <a:off x="6778625" y="4210050"/>
            <a:ext cx="1830388" cy="274638"/>
            <a:chOff x="863" y="1776"/>
            <a:chExt cx="1153" cy="173"/>
          </a:xfrm>
        </p:grpSpPr>
        <p:sp>
          <p:nvSpPr>
            <p:cNvPr id="67665" name="Line 34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66" name="Text Box 35"/>
            <p:cNvSpPr txBox="1">
              <a:spLocks noChangeArrowheads="1"/>
            </p:cNvSpPr>
            <p:nvPr/>
          </p:nvSpPr>
          <p:spPr bwMode="auto">
            <a:xfrm>
              <a:off x="1204" y="1776"/>
              <a:ext cx="42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chemeClr val="accent2"/>
                  </a:solidFill>
                </a:rPr>
                <a:t>INVITE</a:t>
              </a:r>
            </a:p>
          </p:txBody>
        </p:sp>
      </p:grpSp>
      <p:grpSp>
        <p:nvGrpSpPr>
          <p:cNvPr id="67605" name="Group 36"/>
          <p:cNvGrpSpPr>
            <a:grpSpLocks/>
          </p:cNvGrpSpPr>
          <p:nvPr/>
        </p:nvGrpSpPr>
        <p:grpSpPr bwMode="auto">
          <a:xfrm>
            <a:off x="6780213" y="4438650"/>
            <a:ext cx="1830387" cy="274638"/>
            <a:chOff x="863" y="1776"/>
            <a:chExt cx="1153" cy="173"/>
          </a:xfrm>
        </p:grpSpPr>
        <p:sp>
          <p:nvSpPr>
            <p:cNvPr id="67663" name="Line 37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64" name="Text Box 38"/>
            <p:cNvSpPr txBox="1">
              <a:spLocks noChangeArrowheads="1"/>
            </p:cNvSpPr>
            <p:nvPr/>
          </p:nvSpPr>
          <p:spPr bwMode="auto">
            <a:xfrm>
              <a:off x="1059" y="1776"/>
              <a:ext cx="725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rgbClr val="CC3300"/>
                  </a:solidFill>
                </a:rPr>
                <a:t>180 (Ringing)</a:t>
              </a:r>
            </a:p>
          </p:txBody>
        </p:sp>
      </p:grpSp>
      <p:grpSp>
        <p:nvGrpSpPr>
          <p:cNvPr id="67606" name="Group 39"/>
          <p:cNvGrpSpPr>
            <a:grpSpLocks/>
          </p:cNvGrpSpPr>
          <p:nvPr/>
        </p:nvGrpSpPr>
        <p:grpSpPr bwMode="auto">
          <a:xfrm>
            <a:off x="3059113" y="4438650"/>
            <a:ext cx="3721100" cy="274638"/>
            <a:chOff x="863" y="1776"/>
            <a:chExt cx="1153" cy="173"/>
          </a:xfrm>
        </p:grpSpPr>
        <p:sp>
          <p:nvSpPr>
            <p:cNvPr id="67661" name="Line 40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62" name="Text Box 41"/>
            <p:cNvSpPr txBox="1">
              <a:spLocks noChangeArrowheads="1"/>
            </p:cNvSpPr>
            <p:nvPr/>
          </p:nvSpPr>
          <p:spPr bwMode="auto">
            <a:xfrm>
              <a:off x="1241" y="1776"/>
              <a:ext cx="356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rgbClr val="CC3300"/>
                  </a:solidFill>
                </a:rPr>
                <a:t>180 (Ringing)</a:t>
              </a:r>
            </a:p>
          </p:txBody>
        </p:sp>
      </p:grpSp>
      <p:grpSp>
        <p:nvGrpSpPr>
          <p:cNvPr id="67607" name="Group 42"/>
          <p:cNvGrpSpPr>
            <a:grpSpLocks/>
          </p:cNvGrpSpPr>
          <p:nvPr/>
        </p:nvGrpSpPr>
        <p:grpSpPr bwMode="auto">
          <a:xfrm>
            <a:off x="1217613" y="4438650"/>
            <a:ext cx="1830387" cy="274638"/>
            <a:chOff x="863" y="1776"/>
            <a:chExt cx="1153" cy="173"/>
          </a:xfrm>
        </p:grpSpPr>
        <p:sp>
          <p:nvSpPr>
            <p:cNvPr id="67659" name="Line 43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60" name="Text Box 44"/>
            <p:cNvSpPr txBox="1">
              <a:spLocks noChangeArrowheads="1"/>
            </p:cNvSpPr>
            <p:nvPr/>
          </p:nvSpPr>
          <p:spPr bwMode="auto">
            <a:xfrm>
              <a:off x="1059" y="1776"/>
              <a:ext cx="725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 dirty="0">
                  <a:solidFill>
                    <a:srgbClr val="CC3300"/>
                  </a:solidFill>
                </a:rPr>
                <a:t>180 (Ringing)</a:t>
              </a:r>
            </a:p>
          </p:txBody>
        </p:sp>
      </p:grpSp>
      <p:grpSp>
        <p:nvGrpSpPr>
          <p:cNvPr id="67608" name="Group 45"/>
          <p:cNvGrpSpPr>
            <a:grpSpLocks/>
          </p:cNvGrpSpPr>
          <p:nvPr/>
        </p:nvGrpSpPr>
        <p:grpSpPr bwMode="auto">
          <a:xfrm>
            <a:off x="6778625" y="4667250"/>
            <a:ext cx="1830388" cy="274638"/>
            <a:chOff x="863" y="1776"/>
            <a:chExt cx="1153" cy="173"/>
          </a:xfrm>
        </p:grpSpPr>
        <p:sp>
          <p:nvSpPr>
            <p:cNvPr id="67657" name="Line 46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58" name="Text Box 47"/>
            <p:cNvSpPr txBox="1">
              <a:spLocks noChangeArrowheads="1"/>
            </p:cNvSpPr>
            <p:nvPr/>
          </p:nvSpPr>
          <p:spPr bwMode="auto">
            <a:xfrm>
              <a:off x="1163" y="1776"/>
              <a:ext cx="51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rgbClr val="CC3300"/>
                  </a:solidFill>
                </a:rPr>
                <a:t>200 (OK)</a:t>
              </a:r>
            </a:p>
          </p:txBody>
        </p:sp>
      </p:grpSp>
      <p:grpSp>
        <p:nvGrpSpPr>
          <p:cNvPr id="67609" name="Group 48"/>
          <p:cNvGrpSpPr>
            <a:grpSpLocks/>
          </p:cNvGrpSpPr>
          <p:nvPr/>
        </p:nvGrpSpPr>
        <p:grpSpPr bwMode="auto">
          <a:xfrm>
            <a:off x="3124200" y="4876800"/>
            <a:ext cx="3659188" cy="274638"/>
            <a:chOff x="863" y="1776"/>
            <a:chExt cx="1153" cy="173"/>
          </a:xfrm>
        </p:grpSpPr>
        <p:sp>
          <p:nvSpPr>
            <p:cNvPr id="67655" name="Line 49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56" name="Text Box 50"/>
            <p:cNvSpPr txBox="1">
              <a:spLocks noChangeArrowheads="1"/>
            </p:cNvSpPr>
            <p:nvPr/>
          </p:nvSpPr>
          <p:spPr bwMode="auto">
            <a:xfrm>
              <a:off x="1336" y="1776"/>
              <a:ext cx="16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chemeClr val="accent2"/>
                  </a:solidFill>
                </a:rPr>
                <a:t>ACK</a:t>
              </a:r>
            </a:p>
          </p:txBody>
        </p:sp>
      </p:grpSp>
      <p:grpSp>
        <p:nvGrpSpPr>
          <p:cNvPr id="67610" name="Group 51"/>
          <p:cNvGrpSpPr>
            <a:grpSpLocks/>
          </p:cNvGrpSpPr>
          <p:nvPr/>
        </p:nvGrpSpPr>
        <p:grpSpPr bwMode="auto">
          <a:xfrm>
            <a:off x="1217613" y="4876800"/>
            <a:ext cx="1841500" cy="274638"/>
            <a:chOff x="863" y="1776"/>
            <a:chExt cx="1153" cy="173"/>
          </a:xfrm>
        </p:grpSpPr>
        <p:sp>
          <p:nvSpPr>
            <p:cNvPr id="67653" name="Line 52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54" name="Text Box 53"/>
            <p:cNvSpPr txBox="1">
              <a:spLocks noChangeArrowheads="1"/>
            </p:cNvSpPr>
            <p:nvPr/>
          </p:nvSpPr>
          <p:spPr bwMode="auto">
            <a:xfrm>
              <a:off x="1257" y="1776"/>
              <a:ext cx="323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chemeClr val="accent2"/>
                  </a:solidFill>
                </a:rPr>
                <a:t>ACK</a:t>
              </a:r>
            </a:p>
          </p:txBody>
        </p:sp>
      </p:grpSp>
      <p:grpSp>
        <p:nvGrpSpPr>
          <p:cNvPr id="67611" name="Group 54"/>
          <p:cNvGrpSpPr>
            <a:grpSpLocks/>
          </p:cNvGrpSpPr>
          <p:nvPr/>
        </p:nvGrpSpPr>
        <p:grpSpPr bwMode="auto">
          <a:xfrm>
            <a:off x="6780213" y="4876800"/>
            <a:ext cx="1830387" cy="274638"/>
            <a:chOff x="863" y="1776"/>
            <a:chExt cx="1153" cy="173"/>
          </a:xfrm>
        </p:grpSpPr>
        <p:sp>
          <p:nvSpPr>
            <p:cNvPr id="67651" name="Line 55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52" name="Text Box 56"/>
            <p:cNvSpPr txBox="1">
              <a:spLocks noChangeArrowheads="1"/>
            </p:cNvSpPr>
            <p:nvPr/>
          </p:nvSpPr>
          <p:spPr bwMode="auto">
            <a:xfrm>
              <a:off x="1257" y="1776"/>
              <a:ext cx="323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chemeClr val="accent2"/>
                  </a:solidFill>
                </a:rPr>
                <a:t>ACK</a:t>
              </a:r>
            </a:p>
          </p:txBody>
        </p:sp>
      </p:grpSp>
      <p:grpSp>
        <p:nvGrpSpPr>
          <p:cNvPr id="67612" name="Group 60"/>
          <p:cNvGrpSpPr>
            <a:grpSpLocks/>
          </p:cNvGrpSpPr>
          <p:nvPr/>
        </p:nvGrpSpPr>
        <p:grpSpPr bwMode="auto">
          <a:xfrm>
            <a:off x="3059113" y="5746750"/>
            <a:ext cx="3722687" cy="274638"/>
            <a:chOff x="863" y="1776"/>
            <a:chExt cx="1153" cy="173"/>
          </a:xfrm>
        </p:grpSpPr>
        <p:sp>
          <p:nvSpPr>
            <p:cNvPr id="67649" name="Line 61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50" name="Text Box 62"/>
            <p:cNvSpPr txBox="1">
              <a:spLocks noChangeArrowheads="1"/>
            </p:cNvSpPr>
            <p:nvPr/>
          </p:nvSpPr>
          <p:spPr bwMode="auto">
            <a:xfrm>
              <a:off x="1339" y="1776"/>
              <a:ext cx="154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chemeClr val="accent2"/>
                  </a:solidFill>
                </a:rPr>
                <a:t>BYE</a:t>
              </a:r>
            </a:p>
          </p:txBody>
        </p:sp>
      </p:grpSp>
      <p:grpSp>
        <p:nvGrpSpPr>
          <p:cNvPr id="67613" name="Group 63"/>
          <p:cNvGrpSpPr>
            <a:grpSpLocks/>
          </p:cNvGrpSpPr>
          <p:nvPr/>
        </p:nvGrpSpPr>
        <p:grpSpPr bwMode="auto">
          <a:xfrm>
            <a:off x="1216025" y="5746750"/>
            <a:ext cx="1830388" cy="274638"/>
            <a:chOff x="863" y="1776"/>
            <a:chExt cx="1153" cy="173"/>
          </a:xfrm>
        </p:grpSpPr>
        <p:sp>
          <p:nvSpPr>
            <p:cNvPr id="67647" name="Line 64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48" name="Text Box 65"/>
            <p:cNvSpPr txBox="1">
              <a:spLocks noChangeArrowheads="1"/>
            </p:cNvSpPr>
            <p:nvPr/>
          </p:nvSpPr>
          <p:spPr bwMode="auto">
            <a:xfrm>
              <a:off x="1261" y="1776"/>
              <a:ext cx="313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chemeClr val="accent2"/>
                  </a:solidFill>
                </a:rPr>
                <a:t>BYE</a:t>
              </a:r>
            </a:p>
          </p:txBody>
        </p:sp>
      </p:grpSp>
      <p:grpSp>
        <p:nvGrpSpPr>
          <p:cNvPr id="67614" name="Group 66"/>
          <p:cNvGrpSpPr>
            <a:grpSpLocks/>
          </p:cNvGrpSpPr>
          <p:nvPr/>
        </p:nvGrpSpPr>
        <p:grpSpPr bwMode="auto">
          <a:xfrm>
            <a:off x="6778625" y="5746750"/>
            <a:ext cx="1830388" cy="274638"/>
            <a:chOff x="863" y="1776"/>
            <a:chExt cx="1153" cy="173"/>
          </a:xfrm>
        </p:grpSpPr>
        <p:sp>
          <p:nvSpPr>
            <p:cNvPr id="67645" name="Line 67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46" name="Text Box 68"/>
            <p:cNvSpPr txBox="1">
              <a:spLocks noChangeArrowheads="1"/>
            </p:cNvSpPr>
            <p:nvPr/>
          </p:nvSpPr>
          <p:spPr bwMode="auto">
            <a:xfrm>
              <a:off x="1261" y="1776"/>
              <a:ext cx="313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chemeClr val="accent2"/>
                  </a:solidFill>
                </a:rPr>
                <a:t>BYE</a:t>
              </a:r>
            </a:p>
          </p:txBody>
        </p:sp>
      </p:grpSp>
      <p:grpSp>
        <p:nvGrpSpPr>
          <p:cNvPr id="67615" name="Group 69"/>
          <p:cNvGrpSpPr>
            <a:grpSpLocks/>
          </p:cNvGrpSpPr>
          <p:nvPr/>
        </p:nvGrpSpPr>
        <p:grpSpPr bwMode="auto">
          <a:xfrm>
            <a:off x="3059113" y="5973763"/>
            <a:ext cx="3724275" cy="274637"/>
            <a:chOff x="863" y="1776"/>
            <a:chExt cx="1153" cy="173"/>
          </a:xfrm>
        </p:grpSpPr>
        <p:sp>
          <p:nvSpPr>
            <p:cNvPr id="67643" name="Line 70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44" name="Text Box 71"/>
            <p:cNvSpPr txBox="1">
              <a:spLocks noChangeArrowheads="1"/>
            </p:cNvSpPr>
            <p:nvPr/>
          </p:nvSpPr>
          <p:spPr bwMode="auto">
            <a:xfrm>
              <a:off x="1291" y="1776"/>
              <a:ext cx="25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rgbClr val="CC3300"/>
                  </a:solidFill>
                </a:rPr>
                <a:t>200 (OK)</a:t>
              </a:r>
            </a:p>
          </p:txBody>
        </p:sp>
      </p:grpSp>
      <p:grpSp>
        <p:nvGrpSpPr>
          <p:cNvPr id="67616" name="Group 72"/>
          <p:cNvGrpSpPr>
            <a:grpSpLocks/>
          </p:cNvGrpSpPr>
          <p:nvPr/>
        </p:nvGrpSpPr>
        <p:grpSpPr bwMode="auto">
          <a:xfrm>
            <a:off x="1217613" y="5973763"/>
            <a:ext cx="1841500" cy="274637"/>
            <a:chOff x="863" y="1776"/>
            <a:chExt cx="1153" cy="173"/>
          </a:xfrm>
        </p:grpSpPr>
        <p:sp>
          <p:nvSpPr>
            <p:cNvPr id="67641" name="Line 73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42" name="Text Box 74"/>
            <p:cNvSpPr txBox="1">
              <a:spLocks noChangeArrowheads="1"/>
            </p:cNvSpPr>
            <p:nvPr/>
          </p:nvSpPr>
          <p:spPr bwMode="auto">
            <a:xfrm>
              <a:off x="1164" y="1776"/>
              <a:ext cx="507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rgbClr val="CC3300"/>
                  </a:solidFill>
                </a:rPr>
                <a:t>200 (OK)</a:t>
              </a:r>
            </a:p>
          </p:txBody>
        </p:sp>
      </p:grpSp>
      <p:grpSp>
        <p:nvGrpSpPr>
          <p:cNvPr id="67617" name="Group 75"/>
          <p:cNvGrpSpPr>
            <a:grpSpLocks/>
          </p:cNvGrpSpPr>
          <p:nvPr/>
        </p:nvGrpSpPr>
        <p:grpSpPr bwMode="auto">
          <a:xfrm>
            <a:off x="6780213" y="5973763"/>
            <a:ext cx="1830387" cy="274637"/>
            <a:chOff x="863" y="1776"/>
            <a:chExt cx="1153" cy="173"/>
          </a:xfrm>
        </p:grpSpPr>
        <p:sp>
          <p:nvSpPr>
            <p:cNvPr id="67639" name="Line 76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40" name="Text Box 77"/>
            <p:cNvSpPr txBox="1">
              <a:spLocks noChangeArrowheads="1"/>
            </p:cNvSpPr>
            <p:nvPr/>
          </p:nvSpPr>
          <p:spPr bwMode="auto">
            <a:xfrm>
              <a:off x="1163" y="1776"/>
              <a:ext cx="51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200" b="1">
                  <a:solidFill>
                    <a:srgbClr val="CC3300"/>
                  </a:solidFill>
                </a:rPr>
                <a:t>200 (OK)</a:t>
              </a:r>
            </a:p>
          </p:txBody>
        </p:sp>
      </p:grpSp>
      <p:sp>
        <p:nvSpPr>
          <p:cNvPr id="67618" name="Text Box 78"/>
          <p:cNvSpPr txBox="1">
            <a:spLocks noChangeArrowheads="1"/>
          </p:cNvSpPr>
          <p:nvPr/>
        </p:nvSpPr>
        <p:spPr bwMode="auto">
          <a:xfrm>
            <a:off x="146050" y="5764213"/>
            <a:ext cx="10731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en-US" sz="1400" b="1">
                <a:latin typeface="Helvetica" pitchFamily="34" charset="0"/>
              </a:rPr>
              <a:t>Call Teardown</a:t>
            </a:r>
          </a:p>
        </p:txBody>
      </p:sp>
      <p:sp>
        <p:nvSpPr>
          <p:cNvPr id="67619" name="Text Box 79"/>
          <p:cNvSpPr txBox="1">
            <a:spLocks noChangeArrowheads="1"/>
          </p:cNvSpPr>
          <p:nvPr/>
        </p:nvSpPr>
        <p:spPr bwMode="auto">
          <a:xfrm>
            <a:off x="106363" y="5300663"/>
            <a:ext cx="1152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en-US" sz="1400" b="1">
                <a:latin typeface="Helvetica" pitchFamily="34" charset="0"/>
              </a:rPr>
              <a:t>Media Path</a:t>
            </a:r>
          </a:p>
        </p:txBody>
      </p:sp>
      <p:sp>
        <p:nvSpPr>
          <p:cNvPr id="67620" name="Text Box 80"/>
          <p:cNvSpPr txBox="1">
            <a:spLocks noChangeArrowheads="1"/>
          </p:cNvSpPr>
          <p:nvPr/>
        </p:nvSpPr>
        <p:spPr bwMode="auto">
          <a:xfrm>
            <a:off x="146050" y="3429000"/>
            <a:ext cx="140176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accent2"/>
              </a:buClr>
              <a:buSzPct val="100000"/>
              <a:buFont typeface="Helvetica" pitchFamily="34" charset="0"/>
              <a:buNone/>
            </a:pPr>
            <a:r>
              <a:rPr lang="en-US" sz="1400" b="1">
                <a:latin typeface="Helvetica" pitchFamily="34" charset="0"/>
              </a:rPr>
              <a:t>Call Setup</a:t>
            </a:r>
          </a:p>
        </p:txBody>
      </p:sp>
      <p:graphicFrame>
        <p:nvGraphicFramePr>
          <p:cNvPr id="67621" name="Object 100"/>
          <p:cNvGraphicFramePr>
            <a:graphicFrameLocks noChangeAspect="1"/>
          </p:cNvGraphicFramePr>
          <p:nvPr/>
        </p:nvGraphicFramePr>
        <p:xfrm>
          <a:off x="2771775" y="1196975"/>
          <a:ext cx="546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8" name="VISIO" r:id="rId3" imgW="547116" imgH="847344" progId="Visio.Drawing.6">
                  <p:embed/>
                </p:oleObj>
              </mc:Choice>
              <mc:Fallback>
                <p:oleObj name="VISIO" r:id="rId3" imgW="547116" imgH="847344" progId="Visio.Drawing.6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96975"/>
                        <a:ext cx="5461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2" name="Object 101"/>
          <p:cNvGraphicFramePr>
            <a:graphicFrameLocks noChangeAspect="1"/>
          </p:cNvGraphicFramePr>
          <p:nvPr/>
        </p:nvGraphicFramePr>
        <p:xfrm>
          <a:off x="827088" y="1270000"/>
          <a:ext cx="7159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9" name="VISIO" r:id="rId5" imgW="715088" imgH="789640" progId="Visio.Drawing.6">
                  <p:embed/>
                </p:oleObj>
              </mc:Choice>
              <mc:Fallback>
                <p:oleObj name="VISIO" r:id="rId5" imgW="715088" imgH="789640" progId="Visio.Drawing.6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270000"/>
                        <a:ext cx="7159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3" name="Object 102"/>
          <p:cNvGraphicFramePr>
            <a:graphicFrameLocks noChangeAspect="1"/>
          </p:cNvGraphicFramePr>
          <p:nvPr/>
        </p:nvGraphicFramePr>
        <p:xfrm>
          <a:off x="4643438" y="1196975"/>
          <a:ext cx="546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10" name="VISIO" r:id="rId7" imgW="547116" imgH="847344" progId="Visio.Drawing.6">
                  <p:embed/>
                </p:oleObj>
              </mc:Choice>
              <mc:Fallback>
                <p:oleObj name="VISIO" r:id="rId7" imgW="547116" imgH="847344" progId="Visio.Drawing.6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196975"/>
                        <a:ext cx="5461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4" name="Object 103"/>
          <p:cNvGraphicFramePr>
            <a:graphicFrameLocks noChangeAspect="1"/>
          </p:cNvGraphicFramePr>
          <p:nvPr/>
        </p:nvGraphicFramePr>
        <p:xfrm>
          <a:off x="6516688" y="1196975"/>
          <a:ext cx="546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11" name="VISIO" r:id="rId8" imgW="547116" imgH="847344" progId="Visio.Drawing.6">
                  <p:embed/>
                </p:oleObj>
              </mc:Choice>
              <mc:Fallback>
                <p:oleObj name="VISIO" r:id="rId8" imgW="547116" imgH="847344" progId="Visio.Drawing.6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196975"/>
                        <a:ext cx="5461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5" name="Object 104"/>
          <p:cNvGraphicFramePr>
            <a:graphicFrameLocks noChangeAspect="1"/>
          </p:cNvGraphicFramePr>
          <p:nvPr/>
        </p:nvGraphicFramePr>
        <p:xfrm>
          <a:off x="8172450" y="1270000"/>
          <a:ext cx="7159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12" name="VISIO" r:id="rId9" imgW="715088" imgH="789640" progId="Visio.Drawing.6">
                  <p:embed/>
                </p:oleObj>
              </mc:Choice>
              <mc:Fallback>
                <p:oleObj name="VISIO" r:id="rId9" imgW="715088" imgH="789640" progId="Visio.Drawing.6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1270000"/>
                        <a:ext cx="71596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6" name="Object 105"/>
          <p:cNvGraphicFramePr>
            <a:graphicFrameLocks noChangeAspect="1"/>
          </p:cNvGraphicFramePr>
          <p:nvPr/>
        </p:nvGraphicFramePr>
        <p:xfrm>
          <a:off x="13789025" y="1411288"/>
          <a:ext cx="546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13" name="VISIO" r:id="rId10" imgW="547116" imgH="847344" progId="Visio.Drawing.6">
                  <p:embed/>
                </p:oleObj>
              </mc:Choice>
              <mc:Fallback>
                <p:oleObj name="VISIO" r:id="rId10" imgW="547116" imgH="847344" progId="Visio.Drawing.6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9025" y="1411288"/>
                        <a:ext cx="5461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7" name="Rectangle 108"/>
          <p:cNvSpPr>
            <a:spLocks noChangeArrowheads="1"/>
          </p:cNvSpPr>
          <p:nvPr/>
        </p:nvSpPr>
        <p:spPr bwMode="auto">
          <a:xfrm>
            <a:off x="539750" y="2012950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b="1"/>
              <a:t>User Agent</a:t>
            </a:r>
            <a:endParaRPr lang="ru-RU" sz="1600" b="1"/>
          </a:p>
        </p:txBody>
      </p:sp>
      <p:sp>
        <p:nvSpPr>
          <p:cNvPr id="67628" name="Rectangle 109"/>
          <p:cNvSpPr>
            <a:spLocks noChangeArrowheads="1"/>
          </p:cNvSpPr>
          <p:nvPr/>
        </p:nvSpPr>
        <p:spPr bwMode="auto">
          <a:xfrm>
            <a:off x="7877175" y="1989138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b="1"/>
              <a:t>User Agent</a:t>
            </a:r>
            <a:endParaRPr lang="ru-RU" sz="1600" b="1"/>
          </a:p>
        </p:txBody>
      </p:sp>
      <p:sp>
        <p:nvSpPr>
          <p:cNvPr id="67629" name="Rectangle 110"/>
          <p:cNvSpPr>
            <a:spLocks noChangeArrowheads="1"/>
          </p:cNvSpPr>
          <p:nvPr/>
        </p:nvSpPr>
        <p:spPr bwMode="auto">
          <a:xfrm>
            <a:off x="2339975" y="1989138"/>
            <a:ext cx="1436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b="1"/>
              <a:t>Proxy Server</a:t>
            </a:r>
            <a:endParaRPr lang="ru-RU" sz="1600" b="1"/>
          </a:p>
        </p:txBody>
      </p:sp>
      <p:sp>
        <p:nvSpPr>
          <p:cNvPr id="67630" name="Rectangle 111"/>
          <p:cNvSpPr>
            <a:spLocks noChangeArrowheads="1"/>
          </p:cNvSpPr>
          <p:nvPr/>
        </p:nvSpPr>
        <p:spPr bwMode="auto">
          <a:xfrm>
            <a:off x="4144963" y="1963738"/>
            <a:ext cx="151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b="1"/>
              <a:t>Location/Redirect </a:t>
            </a:r>
          </a:p>
          <a:p>
            <a:pPr algn="ctr"/>
            <a:r>
              <a:rPr lang="en-US" sz="1200" b="1"/>
              <a:t>Server</a:t>
            </a:r>
            <a:endParaRPr lang="ru-RU" sz="1200" b="1"/>
          </a:p>
        </p:txBody>
      </p:sp>
      <p:sp>
        <p:nvSpPr>
          <p:cNvPr id="67631" name="Rectangle 112"/>
          <p:cNvSpPr>
            <a:spLocks noChangeArrowheads="1"/>
          </p:cNvSpPr>
          <p:nvPr/>
        </p:nvSpPr>
        <p:spPr bwMode="auto">
          <a:xfrm>
            <a:off x="6011863" y="1989138"/>
            <a:ext cx="1436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b="1"/>
              <a:t>Proxy Server</a:t>
            </a:r>
            <a:endParaRPr lang="ru-RU" sz="1600" b="1"/>
          </a:p>
        </p:txBody>
      </p:sp>
      <p:sp>
        <p:nvSpPr>
          <p:cNvPr id="67632" name="Line 117"/>
          <p:cNvSpPr>
            <a:spLocks noChangeShapeType="1"/>
          </p:cNvSpPr>
          <p:nvPr/>
        </p:nvSpPr>
        <p:spPr bwMode="auto">
          <a:xfrm flipV="1">
            <a:off x="1214438" y="2565400"/>
            <a:ext cx="18557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7633" name="Text Box 118"/>
          <p:cNvSpPr txBox="1">
            <a:spLocks noChangeArrowheads="1"/>
          </p:cNvSpPr>
          <p:nvPr/>
        </p:nvSpPr>
        <p:spPr bwMode="auto">
          <a:xfrm>
            <a:off x="1803400" y="2392363"/>
            <a:ext cx="676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kumimoji="1" lang="en-US" sz="1200" b="1">
                <a:solidFill>
                  <a:schemeClr val="accent2"/>
                </a:solidFill>
              </a:rPr>
              <a:t>INVITE</a:t>
            </a:r>
          </a:p>
        </p:txBody>
      </p:sp>
      <p:sp>
        <p:nvSpPr>
          <p:cNvPr id="67634" name="Line 121"/>
          <p:cNvSpPr>
            <a:spLocks noChangeShapeType="1"/>
          </p:cNvSpPr>
          <p:nvPr/>
        </p:nvSpPr>
        <p:spPr bwMode="auto">
          <a:xfrm>
            <a:off x="3087688" y="2565400"/>
            <a:ext cx="1830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7635" name="Text Box 122"/>
          <p:cNvSpPr txBox="1">
            <a:spLocks noChangeArrowheads="1"/>
          </p:cNvSpPr>
          <p:nvPr/>
        </p:nvSpPr>
        <p:spPr bwMode="auto">
          <a:xfrm>
            <a:off x="3676650" y="2392363"/>
            <a:ext cx="676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kumimoji="1" lang="en-US" sz="1200" b="1">
                <a:solidFill>
                  <a:schemeClr val="accent2"/>
                </a:solidFill>
              </a:rPr>
              <a:t>INVITE</a:t>
            </a:r>
          </a:p>
        </p:txBody>
      </p:sp>
      <p:grpSp>
        <p:nvGrpSpPr>
          <p:cNvPr id="67636" name="Group 123"/>
          <p:cNvGrpSpPr>
            <a:grpSpLocks/>
          </p:cNvGrpSpPr>
          <p:nvPr/>
        </p:nvGrpSpPr>
        <p:grpSpPr bwMode="auto">
          <a:xfrm>
            <a:off x="1214438" y="5278438"/>
            <a:ext cx="7389812" cy="304800"/>
            <a:chOff x="863" y="1762"/>
            <a:chExt cx="1153" cy="192"/>
          </a:xfrm>
        </p:grpSpPr>
        <p:sp>
          <p:nvSpPr>
            <p:cNvPr id="67637" name="Line 124"/>
            <p:cNvSpPr>
              <a:spLocks noChangeShapeType="1"/>
            </p:cNvSpPr>
            <p:nvPr/>
          </p:nvSpPr>
          <p:spPr bwMode="auto">
            <a:xfrm>
              <a:off x="863" y="1871"/>
              <a:ext cx="11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67638" name="Text Box 125"/>
            <p:cNvSpPr txBox="1">
              <a:spLocks noChangeArrowheads="1"/>
            </p:cNvSpPr>
            <p:nvPr/>
          </p:nvSpPr>
          <p:spPr bwMode="auto">
            <a:xfrm>
              <a:off x="1375" y="1762"/>
              <a:ext cx="8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kumimoji="1" lang="en-US" sz="1400" b="1"/>
                <a:t>RTP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712968" cy="864096"/>
          </a:xfrm>
        </p:spPr>
        <p:txBody>
          <a:bodyPr/>
          <a:lstStyle/>
          <a:p>
            <a:r>
              <a:rPr lang="ru-RU" sz="3600" b="1" dirty="0">
                <a:solidFill>
                  <a:schemeClr val="accent2"/>
                </a:solidFill>
              </a:rPr>
              <a:t>сценарий </a:t>
            </a:r>
            <a:r>
              <a:rPr lang="ru-RU" sz="3600" b="1" dirty="0" smtClean="0">
                <a:solidFill>
                  <a:schemeClr val="accent2"/>
                </a:solidFill>
              </a:rPr>
              <a:t>установления  соединения</a:t>
            </a:r>
            <a:r>
              <a:rPr lang="ru-RU" b="1" dirty="0">
                <a:solidFill>
                  <a:schemeClr val="accent2"/>
                </a:solidFill>
              </a:rPr>
              <a:t/>
            </a:r>
            <a:br>
              <a:rPr lang="ru-RU" b="1" dirty="0">
                <a:solidFill>
                  <a:schemeClr val="accent2"/>
                </a:solidFill>
              </a:rPr>
            </a:br>
            <a:endParaRPr lang="uk-UA" dirty="0"/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4" y="836712"/>
            <a:ext cx="8486813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6125263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7075" lvl="1" indent="-188913">
              <a:spcBef>
                <a:spcPct val="20000"/>
              </a:spcBef>
            </a:pPr>
            <a:r>
              <a:rPr lang="en-US" sz="1200" b="1" dirty="0"/>
              <a:t>INVITE</a:t>
            </a:r>
            <a:r>
              <a:rPr lang="en-US" sz="1200" dirty="0"/>
              <a:t> </a:t>
            </a:r>
            <a:r>
              <a:rPr lang="ru-RU" sz="1200" dirty="0"/>
              <a:t>-</a:t>
            </a:r>
            <a:r>
              <a:rPr lang="en-US" sz="1200" dirty="0"/>
              <a:t> </a:t>
            </a:r>
            <a:r>
              <a:rPr lang="ru-RU" sz="1200" dirty="0"/>
              <a:t>Приглашает пользователя </a:t>
            </a:r>
            <a:r>
              <a:rPr lang="ru-RU" sz="1200" dirty="0" smtClean="0"/>
              <a:t> </a:t>
            </a:r>
            <a:r>
              <a:rPr lang="en-US" sz="1200" b="1" dirty="0" err="1" smtClean="0"/>
              <a:t>ACK</a:t>
            </a:r>
            <a:r>
              <a:rPr lang="en-US" sz="1200" dirty="0" smtClean="0"/>
              <a:t> </a:t>
            </a:r>
            <a:r>
              <a:rPr lang="ru-RU" sz="1200" dirty="0"/>
              <a:t>- Подтверждает прием </a:t>
            </a:r>
            <a:r>
              <a:rPr lang="en-US" sz="1200" b="1" dirty="0" smtClean="0"/>
              <a:t>BYE</a:t>
            </a:r>
            <a:r>
              <a:rPr lang="en-US" sz="1200" dirty="0" smtClean="0"/>
              <a:t> </a:t>
            </a:r>
            <a:r>
              <a:rPr lang="en-US" sz="1200" dirty="0"/>
              <a:t>- </a:t>
            </a:r>
            <a:r>
              <a:rPr lang="ru-RU" sz="1200" dirty="0"/>
              <a:t>Завершение соединения. Может быть передан любой из сторон соединения</a:t>
            </a:r>
            <a:r>
              <a:rPr lang="ru-RU" sz="1200" dirty="0" smtClean="0"/>
              <a:t>.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133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7"/>
          <p:cNvSpPr txBox="1">
            <a:spLocks noChangeArrowheads="1"/>
          </p:cNvSpPr>
          <p:nvPr/>
        </p:nvSpPr>
        <p:spPr bwMode="auto">
          <a:xfrm>
            <a:off x="154614" y="980728"/>
            <a:ext cx="8964612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kumimoji="1" lang="ru-RU" altLang="zh-TW" dirty="0" smtClean="0"/>
              <a:t> </a:t>
            </a:r>
            <a:r>
              <a:rPr kumimoji="1" lang="ru-RU" altLang="zh-TW" sz="2800" dirty="0" smtClean="0"/>
              <a:t>Задержка голоса </a:t>
            </a:r>
            <a:r>
              <a:rPr kumimoji="1" lang="ru-RU" altLang="zh-TW" dirty="0" smtClean="0"/>
              <a:t>Говорящий </a:t>
            </a:r>
            <a:r>
              <a:rPr kumimoji="1" lang="ru-RU" altLang="zh-TW" dirty="0"/>
              <a:t>слышит с определенной задержкой свой собственный голос. </a:t>
            </a:r>
            <a:r>
              <a:rPr kumimoji="1" lang="ru-RU" altLang="zh-TW" dirty="0"/>
              <a:t>Вызывает затруднения при разговоре. </a:t>
            </a:r>
            <a:endParaRPr kumimoji="1" lang="ru-RU" altLang="zh-TW" dirty="0" smtClean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kumimoji="1" lang="ru-RU" altLang="zh-TW" sz="2800" b="1" dirty="0" smtClean="0"/>
              <a:t>Эхо</a:t>
            </a:r>
            <a:endParaRPr kumimoji="1" lang="ru-RU" altLang="zh-TW" sz="2800" b="1" dirty="0"/>
          </a:p>
          <a:p>
            <a:pPr eaLnBrk="1" hangingPunct="1"/>
            <a:r>
              <a:rPr kumimoji="1" lang="ru-RU" altLang="zh-TW" dirty="0"/>
              <a:t>	</a:t>
            </a:r>
            <a:r>
              <a:rPr kumimoji="1" lang="ru-RU" altLang="zh-TW" sz="2400" b="1" dirty="0"/>
              <a:t>Электрическое эхо </a:t>
            </a:r>
            <a:r>
              <a:rPr kumimoji="1" lang="ru-RU" altLang="zh-TW" dirty="0"/>
              <a:t>– сигналы прямого и обратного сигнала, передаваемого по двухпроводной линии полностью не разделяются и возникает частичное отражение сигналов в системе разделения сигналов разных направлений.</a:t>
            </a:r>
          </a:p>
          <a:p>
            <a:pPr eaLnBrk="1" hangingPunct="1"/>
            <a:r>
              <a:rPr kumimoji="1" lang="ru-RU" altLang="zh-TW" dirty="0"/>
              <a:t>	</a:t>
            </a:r>
            <a:r>
              <a:rPr kumimoji="1" lang="ru-RU" altLang="zh-TW" sz="2400" b="1" dirty="0"/>
              <a:t>Акустическое эхо </a:t>
            </a:r>
            <a:r>
              <a:rPr kumimoji="1" lang="ru-RU" altLang="zh-TW" dirty="0"/>
              <a:t>– при использовании громкоговорящей связи</a:t>
            </a:r>
          </a:p>
          <a:p>
            <a:pPr algn="ctr" eaLnBrk="1" hangingPunct="1"/>
            <a:r>
              <a:rPr kumimoji="1" lang="ru-RU" altLang="zh-TW" sz="2400" b="1" u="sng" dirty="0" smtClean="0"/>
              <a:t>Средства подавления эха  </a:t>
            </a:r>
          </a:p>
          <a:p>
            <a:pPr algn="just" eaLnBrk="1" hangingPunct="1"/>
            <a:r>
              <a:rPr kumimoji="1" lang="ru-RU" altLang="zh-TW" dirty="0"/>
              <a:t>	</a:t>
            </a:r>
            <a:r>
              <a:rPr kumimoji="1" lang="ru-RU" altLang="zh-TW" b="1" dirty="0" err="1"/>
              <a:t>Эхозаградители</a:t>
            </a:r>
            <a:r>
              <a:rPr kumimoji="1" lang="ru-RU" altLang="zh-TW" dirty="0"/>
              <a:t> – отключение канала передачи при наличии активности в канале </a:t>
            </a:r>
            <a:r>
              <a:rPr kumimoji="1" lang="ru-RU" altLang="zh-TW" dirty="0" smtClean="0"/>
              <a:t>приемника</a:t>
            </a:r>
            <a:endParaRPr kumimoji="1" lang="ru-RU" altLang="zh-TW" dirty="0"/>
          </a:p>
          <a:p>
            <a:pPr algn="just" eaLnBrk="1" hangingPunct="1"/>
            <a:r>
              <a:rPr kumimoji="1" lang="ru-RU" altLang="zh-TW" dirty="0"/>
              <a:t>		</a:t>
            </a:r>
            <a:r>
              <a:rPr kumimoji="1" lang="ru-RU" altLang="zh-TW" b="1" dirty="0" err="1"/>
              <a:t>Эхокомпенсаторы</a:t>
            </a:r>
            <a:r>
              <a:rPr kumimoji="1" lang="ru-RU" altLang="zh-TW" dirty="0"/>
              <a:t> – более сложное устройство, вычитающее смоделированный эхосигнал из принимаемого сигнала</a:t>
            </a:r>
          </a:p>
          <a:p>
            <a:pPr eaLnBrk="1" hangingPunct="1"/>
            <a:endParaRPr kumimoji="1" lang="ru-RU" altLang="zh-TW" dirty="0"/>
          </a:p>
          <a:p>
            <a:pPr eaLnBrk="1" hangingPunct="1"/>
            <a:endParaRPr kumimoji="1" lang="en-US" altLang="zh-TW" dirty="0"/>
          </a:p>
        </p:txBody>
      </p:sp>
      <p:sp>
        <p:nvSpPr>
          <p:cNvPr id="14339" name="Rectangle 1028"/>
          <p:cNvSpPr>
            <a:spLocks noChangeArrowheads="1"/>
          </p:cNvSpPr>
          <p:nvPr/>
        </p:nvSpPr>
        <p:spPr bwMode="auto">
          <a:xfrm>
            <a:off x="395536" y="100357"/>
            <a:ext cx="8424935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ru-RU" sz="4000" dirty="0">
                <a:solidFill>
                  <a:schemeClr val="accent1"/>
                </a:solidFill>
              </a:rPr>
              <a:t>Особенности передачи </a:t>
            </a:r>
            <a:r>
              <a:rPr lang="ru-RU" sz="4000" dirty="0" smtClean="0">
                <a:solidFill>
                  <a:schemeClr val="accent1"/>
                </a:solidFill>
              </a:rPr>
              <a:t>голоса</a:t>
            </a:r>
            <a:endParaRPr lang="ru-RU" sz="4000" noProof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642350" cy="4321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/>
              <a:t>MGCP</a:t>
            </a:r>
            <a:r>
              <a:rPr lang="en-US" sz="2000" smtClean="0"/>
              <a:t> </a:t>
            </a:r>
            <a:r>
              <a:rPr lang="ru-RU" sz="2000" smtClean="0"/>
              <a:t>(</a:t>
            </a:r>
            <a:r>
              <a:rPr kumimoji="1" lang="en-US" altLang="zh-TW" sz="2000" b="1" smtClean="0">
                <a:solidFill>
                  <a:srgbClr val="000000"/>
                </a:solidFill>
              </a:rPr>
              <a:t>Media Gateway Control Protocol)</a:t>
            </a:r>
          </a:p>
          <a:p>
            <a:pPr eaLnBrk="1" hangingPunct="1">
              <a:buFontTx/>
              <a:buNone/>
            </a:pPr>
            <a:endParaRPr kumimoji="1" lang="en-US" altLang="zh-TW" sz="2000" b="1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kumimoji="1" lang="ru-RU" sz="2400" smtClean="0"/>
              <a:t>Протокол управления телефонными шлюзами внешними</a:t>
            </a:r>
            <a:r>
              <a:rPr kumimoji="1" lang="en-US" sz="2400" smtClean="0"/>
              <a:t> </a:t>
            </a:r>
            <a:r>
              <a:rPr kumimoji="1" lang="ru-RU" sz="2400" smtClean="0"/>
              <a:t>устройствами управления - </a:t>
            </a:r>
            <a:r>
              <a:rPr kumimoji="1" lang="ru-RU" altLang="zh-TW" sz="2400" smtClean="0"/>
              <a:t>media gateway controllers или call agents</a:t>
            </a:r>
            <a:r>
              <a:rPr lang="ru-RU" altLang="zh-TW" sz="2400" smtClean="0"/>
              <a:t> </a:t>
            </a:r>
          </a:p>
          <a:p>
            <a:pPr eaLnBrk="1" hangingPunct="1">
              <a:buFontTx/>
              <a:buNone/>
            </a:pPr>
            <a:endParaRPr lang="ru-RU" altLang="zh-TW" sz="2400" smtClean="0"/>
          </a:p>
          <a:p>
            <a:pPr lvl="1" eaLnBrk="1" hangingPunct="1">
              <a:buFontTx/>
              <a:buNone/>
            </a:pPr>
            <a:endParaRPr kumimoji="1" lang="en-US" altLang="zh-TW" sz="2000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590800" y="620713"/>
            <a:ext cx="65532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Принципы протокола </a:t>
            </a:r>
            <a:r>
              <a:rPr kumimoji="1" lang="en-US" altLang="zh-TW" sz="2800" b="1">
                <a:solidFill>
                  <a:schemeClr val="accent2"/>
                </a:solidFill>
              </a:rPr>
              <a:t>MGCP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8642350" cy="4321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zh-TW" sz="2000" smtClean="0"/>
              <a:t>Использован принцип декомпозиции шлюза:</a:t>
            </a:r>
          </a:p>
          <a:p>
            <a:pPr eaLnBrk="1" hangingPunct="1">
              <a:buFontTx/>
              <a:buNone/>
            </a:pPr>
            <a:endParaRPr lang="ru-RU" altLang="zh-TW" sz="2000" smtClean="0"/>
          </a:p>
          <a:p>
            <a:pPr eaLnBrk="1" hangingPunct="1">
              <a:buFontTx/>
              <a:buNone/>
            </a:pPr>
            <a:r>
              <a:rPr lang="ru-RU" altLang="zh-TW" sz="2000" smtClean="0"/>
              <a:t>	- </a:t>
            </a:r>
            <a:r>
              <a:rPr lang="ru-RU" altLang="zh-TW" sz="2000" b="1" smtClean="0"/>
              <a:t>Транспортный шлюз</a:t>
            </a:r>
            <a:r>
              <a:rPr lang="en-US" altLang="zh-TW" sz="2000" b="1" smtClean="0"/>
              <a:t> </a:t>
            </a:r>
            <a:r>
              <a:rPr lang="ru-RU" altLang="zh-TW" sz="2000" b="1" smtClean="0"/>
              <a:t>(</a:t>
            </a:r>
            <a:r>
              <a:rPr lang="en-US" altLang="zh-TW" sz="2000" b="1" smtClean="0"/>
              <a:t>Media Gateway</a:t>
            </a:r>
            <a:r>
              <a:rPr lang="ru-RU" altLang="zh-TW" sz="2000" b="1" smtClean="0"/>
              <a:t>)</a:t>
            </a:r>
            <a:r>
              <a:rPr lang="en-US" altLang="zh-TW" sz="2000" smtClean="0"/>
              <a:t> – </a:t>
            </a:r>
            <a:r>
              <a:rPr lang="ru-RU" altLang="zh-TW" sz="2000" smtClean="0"/>
              <a:t>функции преобразования речевой информации в вид, пригодный для передачи по сетям с маршрутизацией пакетов </a:t>
            </a:r>
            <a:r>
              <a:rPr lang="en-US" altLang="zh-TW" sz="2000" smtClean="0"/>
              <a:t>IP</a:t>
            </a:r>
            <a:r>
              <a:rPr lang="ru-RU" altLang="zh-TW" sz="2000" smtClean="0"/>
              <a:t>: кодирование и упаковка в </a:t>
            </a:r>
            <a:r>
              <a:rPr lang="en-US" altLang="zh-TW" sz="2000" smtClean="0"/>
              <a:t>RTP/UDP/IP </a:t>
            </a:r>
          </a:p>
          <a:p>
            <a:pPr eaLnBrk="1" hangingPunct="1">
              <a:buFontTx/>
              <a:buNone/>
            </a:pPr>
            <a:r>
              <a:rPr lang="en-US" altLang="zh-TW" sz="2000" smtClean="0"/>
              <a:t>	- </a:t>
            </a:r>
            <a:r>
              <a:rPr lang="ru-RU" altLang="zh-TW" sz="2000" b="1" smtClean="0"/>
              <a:t>Устройство управления (</a:t>
            </a:r>
            <a:r>
              <a:rPr lang="en-US" altLang="zh-TW" sz="2000" b="1" smtClean="0"/>
              <a:t>Call Agent</a:t>
            </a:r>
            <a:r>
              <a:rPr lang="ru-RU" altLang="zh-TW" sz="2000" b="1" smtClean="0"/>
              <a:t>)</a:t>
            </a:r>
            <a:r>
              <a:rPr lang="en-US" altLang="zh-TW" sz="2000" smtClean="0"/>
              <a:t> –</a:t>
            </a:r>
            <a:r>
              <a:rPr lang="ru-RU" altLang="zh-TW" sz="2000" smtClean="0"/>
              <a:t> выполняет функции управления шлюзом </a:t>
            </a:r>
          </a:p>
          <a:p>
            <a:pPr eaLnBrk="1" hangingPunct="1">
              <a:buFontTx/>
              <a:buNone/>
            </a:pPr>
            <a:r>
              <a:rPr lang="ru-RU" altLang="zh-TW" sz="2000" smtClean="0"/>
              <a:t>	- </a:t>
            </a:r>
            <a:r>
              <a:rPr lang="ru-RU" altLang="zh-TW" sz="2000" b="1" smtClean="0"/>
              <a:t>Шлюз сигнализации (</a:t>
            </a:r>
            <a:r>
              <a:rPr lang="en-US" altLang="zh-TW" sz="2000" b="1" smtClean="0"/>
              <a:t>Signaling Gateway</a:t>
            </a:r>
            <a:r>
              <a:rPr lang="ru-RU" altLang="zh-TW" sz="2000" b="1" smtClean="0"/>
              <a:t>)</a:t>
            </a:r>
            <a:r>
              <a:rPr lang="en-US" altLang="zh-TW" sz="2000" b="1" smtClean="0"/>
              <a:t> </a:t>
            </a:r>
            <a:r>
              <a:rPr lang="en-US" altLang="zh-TW" sz="2000" smtClean="0"/>
              <a:t>– </a:t>
            </a:r>
            <a:r>
              <a:rPr lang="ru-RU" altLang="zh-TW" sz="2000" smtClean="0"/>
              <a:t>обеспечивает доставку сигнальной информации, поступающей со стороны </a:t>
            </a:r>
            <a:r>
              <a:rPr lang="en-US" altLang="zh-TW" sz="2000" smtClean="0"/>
              <a:t>PSTN </a:t>
            </a:r>
            <a:r>
              <a:rPr lang="ru-RU" altLang="zh-TW" sz="2000" smtClean="0"/>
              <a:t>к устройству управления шлюзом и обратно</a:t>
            </a:r>
            <a:endParaRPr lang="ru-RU" altLang="zh-TW" sz="2000" b="1" smtClean="0"/>
          </a:p>
          <a:p>
            <a:pPr lvl="1" eaLnBrk="1" hangingPunct="1">
              <a:buFontTx/>
              <a:buNone/>
            </a:pPr>
            <a:endParaRPr kumimoji="1" lang="en-US" altLang="zh-TW" sz="2000" b="1" smtClean="0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590800" y="620713"/>
            <a:ext cx="65532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Принцип декомпозиции шлюза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4283075" y="487363"/>
            <a:ext cx="446563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Архитектура сети</a:t>
            </a:r>
            <a:r>
              <a:rPr kumimoji="1" lang="ru-RU" altLang="zh-TW" sz="1800">
                <a:solidFill>
                  <a:schemeClr val="accent2"/>
                </a:solidFill>
              </a:rPr>
              <a:t> </a:t>
            </a:r>
            <a:r>
              <a:rPr kumimoji="1" lang="en-US" altLang="zh-TW" sz="2800" b="1">
                <a:solidFill>
                  <a:schemeClr val="accent2"/>
                </a:solidFill>
              </a:rPr>
              <a:t>MGCP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79388" y="989013"/>
            <a:ext cx="8785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/>
              <a:t>Весь «интеллект» функционально-распределенного шлюза размещается в устройстве управления, функции которого, в свою очередь могут быть распределены между несколькими платформами</a:t>
            </a:r>
            <a:endParaRPr kumimoji="1" lang="en-US" altLang="zh-TW"/>
          </a:p>
        </p:txBody>
      </p:sp>
      <p:graphicFrame>
        <p:nvGraphicFramePr>
          <p:cNvPr id="71684" name="Object 8"/>
          <p:cNvGraphicFramePr>
            <a:graphicFrameLocks noChangeAspect="1"/>
          </p:cNvGraphicFramePr>
          <p:nvPr/>
        </p:nvGraphicFramePr>
        <p:xfrm>
          <a:off x="250825" y="2016125"/>
          <a:ext cx="8605838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0" name="VISIO" r:id="rId3" imgW="8605402" imgH="5054304" progId="Visio.Drawing.6">
                  <p:embed/>
                </p:oleObj>
              </mc:Choice>
              <mc:Fallback>
                <p:oleObj name="VISIO" r:id="rId3" imgW="8605402" imgH="5054304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016125"/>
                        <a:ext cx="8605838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283075" y="487363"/>
            <a:ext cx="446563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Архитектура сети</a:t>
            </a:r>
            <a:r>
              <a:rPr kumimoji="1" lang="ru-RU" altLang="zh-TW" sz="1800">
                <a:solidFill>
                  <a:schemeClr val="accent2"/>
                </a:solidFill>
              </a:rPr>
              <a:t> </a:t>
            </a:r>
            <a:r>
              <a:rPr kumimoji="1" lang="en-US" altLang="zh-TW" sz="2800" b="1">
                <a:solidFill>
                  <a:schemeClr val="accent2"/>
                </a:solidFill>
              </a:rPr>
              <a:t>MGCP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58775" y="1546225"/>
            <a:ext cx="87852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/>
              <a:t>Одно устройство управления обслуживает одновременно несколько шлюзов. В сети может присутствовать несколько устройств управления, синхронизированных между собой.</a:t>
            </a:r>
          </a:p>
          <a:p>
            <a:pPr eaLnBrk="1" hangingPunct="1">
              <a:spcBef>
                <a:spcPct val="50000"/>
              </a:spcBef>
            </a:pPr>
            <a:r>
              <a:rPr kumimoji="1" lang="ru-RU" altLang="zh-TW"/>
              <a:t>Протокол </a:t>
            </a:r>
            <a:r>
              <a:rPr kumimoji="1" lang="en-US" altLang="zh-TW"/>
              <a:t>MGCP </a:t>
            </a:r>
            <a:r>
              <a:rPr kumimoji="1" lang="ru-RU" altLang="zh-TW"/>
              <a:t>использует принцип </a:t>
            </a:r>
            <a:r>
              <a:rPr kumimoji="1" lang="en-US" altLang="zh-TW"/>
              <a:t>master/slave </a:t>
            </a:r>
            <a:r>
              <a:rPr kumimoji="1" lang="ru-RU" altLang="zh-TW"/>
              <a:t>причем устройство управления является </a:t>
            </a:r>
            <a:r>
              <a:rPr kumimoji="1" lang="en-US" altLang="zh-TW"/>
              <a:t>Master</a:t>
            </a:r>
            <a:r>
              <a:rPr kumimoji="1" lang="ru-RU" altLang="zh-TW"/>
              <a:t>, а транспортный шлюз – </a:t>
            </a:r>
            <a:r>
              <a:rPr kumimoji="1" lang="en-US" altLang="zh-TW"/>
              <a:t>Slave</a:t>
            </a:r>
            <a:r>
              <a:rPr kumimoji="1" lang="ru-RU" altLang="zh-TW"/>
              <a:t>, выполняющий команды от устройства управления.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3419475" y="549275"/>
            <a:ext cx="54340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ru-RU" sz="2200" b="1">
                <a:solidFill>
                  <a:schemeClr val="accent2"/>
                </a:solidFill>
              </a:rPr>
              <a:t>Упрощенный сценарий установления</a:t>
            </a:r>
            <a:endParaRPr lang="en-US" sz="2200" b="1">
              <a:solidFill>
                <a:schemeClr val="accent2"/>
              </a:solidFill>
            </a:endParaRPr>
          </a:p>
          <a:p>
            <a:pPr algn="ctr"/>
            <a:r>
              <a:rPr lang="ru-RU" sz="2200" b="1">
                <a:solidFill>
                  <a:schemeClr val="accent2"/>
                </a:solidFill>
              </a:rPr>
              <a:t> соединения в сети </a:t>
            </a:r>
            <a:r>
              <a:rPr lang="en-US" sz="2200" b="1">
                <a:solidFill>
                  <a:schemeClr val="accent2"/>
                </a:solidFill>
              </a:rPr>
              <a:t>MGCP</a:t>
            </a:r>
            <a:endParaRPr lang="ru-RU" sz="2200" b="1">
              <a:solidFill>
                <a:schemeClr val="accent2"/>
              </a:solidFill>
            </a:endParaRPr>
          </a:p>
        </p:txBody>
      </p:sp>
      <p:graphicFrame>
        <p:nvGraphicFramePr>
          <p:cNvPr id="73731" name="Object 5"/>
          <p:cNvGraphicFramePr>
            <a:graphicFrameLocks noChangeAspect="1"/>
          </p:cNvGraphicFramePr>
          <p:nvPr/>
        </p:nvGraphicFramePr>
        <p:xfrm>
          <a:off x="3492500" y="1773238"/>
          <a:ext cx="547370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4" name="VISIO" r:id="rId3" imgW="6772037" imgH="4979752" progId="Visio.Drawing.6">
                  <p:embed/>
                </p:oleObj>
              </mc:Choice>
              <mc:Fallback>
                <p:oleObj name="VISIO" r:id="rId3" imgW="6772037" imgH="497975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73238"/>
                        <a:ext cx="5473700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6"/>
          <p:cNvSpPr>
            <a:spLocks noChangeArrowheads="1"/>
          </p:cNvSpPr>
          <p:nvPr/>
        </p:nvSpPr>
        <p:spPr bwMode="auto">
          <a:xfrm>
            <a:off x="179388" y="1289050"/>
            <a:ext cx="46085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800"/>
              <a:t>1. Когда на телефоне А снимается трубка, шлюз А посылает сигнал устройству управления</a:t>
            </a:r>
          </a:p>
        </p:txBody>
      </p:sp>
      <p:sp>
        <p:nvSpPr>
          <p:cNvPr id="73733" name="Rectangle 7"/>
          <p:cNvSpPr>
            <a:spLocks noChangeArrowheads="1"/>
          </p:cNvSpPr>
          <p:nvPr/>
        </p:nvSpPr>
        <p:spPr bwMode="auto">
          <a:xfrm>
            <a:off x="179388" y="2133600"/>
            <a:ext cx="4608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800"/>
              <a:t>2. Шлюз А генерирует сигнал и отслеживает набор номера</a:t>
            </a:r>
          </a:p>
        </p:txBody>
      </p:sp>
      <p:sp>
        <p:nvSpPr>
          <p:cNvPr id="73734" name="Rectangle 8"/>
          <p:cNvSpPr>
            <a:spLocks noChangeArrowheads="1"/>
          </p:cNvSpPr>
          <p:nvPr/>
        </p:nvSpPr>
        <p:spPr bwMode="auto">
          <a:xfrm>
            <a:off x="179388" y="2708275"/>
            <a:ext cx="4608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800"/>
              <a:t>3. Номер транслируется устройству управления</a:t>
            </a:r>
          </a:p>
        </p:txBody>
      </p:sp>
      <p:sp>
        <p:nvSpPr>
          <p:cNvPr id="73735" name="Rectangle 9"/>
          <p:cNvSpPr>
            <a:spLocks noChangeArrowheads="1"/>
          </p:cNvSpPr>
          <p:nvPr/>
        </p:nvSpPr>
        <p:spPr bwMode="auto">
          <a:xfrm>
            <a:off x="179388" y="3357563"/>
            <a:ext cx="4608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800"/>
              <a:t>4. Устройство управления определяет куда направить звонок</a:t>
            </a:r>
          </a:p>
        </p:txBody>
      </p:sp>
      <p:sp>
        <p:nvSpPr>
          <p:cNvPr id="73736" name="Rectangle 10"/>
          <p:cNvSpPr>
            <a:spLocks noChangeArrowheads="1"/>
          </p:cNvSpPr>
          <p:nvPr/>
        </p:nvSpPr>
        <p:spPr bwMode="auto">
          <a:xfrm>
            <a:off x="179388" y="4005263"/>
            <a:ext cx="4608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800"/>
              <a:t>5. Устройство управления посылает команды Шлюзу В</a:t>
            </a:r>
          </a:p>
        </p:txBody>
      </p:sp>
      <p:sp>
        <p:nvSpPr>
          <p:cNvPr id="73737" name="Rectangle 13"/>
          <p:cNvSpPr>
            <a:spLocks noChangeArrowheads="1"/>
          </p:cNvSpPr>
          <p:nvPr/>
        </p:nvSpPr>
        <p:spPr bwMode="auto">
          <a:xfrm>
            <a:off x="179388" y="4652963"/>
            <a:ext cx="4608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800"/>
              <a:t>6. Шлюз В посылает сигнал </a:t>
            </a:r>
          </a:p>
          <a:p>
            <a:r>
              <a:rPr lang="ru-RU" sz="1800"/>
              <a:t>вызова телефону В</a:t>
            </a:r>
          </a:p>
        </p:txBody>
      </p:sp>
      <p:sp>
        <p:nvSpPr>
          <p:cNvPr id="73738" name="Rectangle 14"/>
          <p:cNvSpPr>
            <a:spLocks noChangeArrowheads="1"/>
          </p:cNvSpPr>
          <p:nvPr/>
        </p:nvSpPr>
        <p:spPr bwMode="auto">
          <a:xfrm>
            <a:off x="179388" y="5300663"/>
            <a:ext cx="36718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sz="1800"/>
              <a:t>7. Устройство управления посылает команды обоим шлюзам начать </a:t>
            </a:r>
            <a:r>
              <a:rPr lang="en-US" sz="1800"/>
              <a:t>RTP/RTCP </a:t>
            </a:r>
            <a:r>
              <a:rPr lang="ru-RU" sz="1800"/>
              <a:t>сессию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20725" y="2954338"/>
            <a:ext cx="82438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sz="4400" b="1">
                <a:solidFill>
                  <a:srgbClr val="257C91"/>
                </a:solidFill>
                <a:latin typeface="Tahoma" pitchFamily="34" charset="0"/>
              </a:rPr>
              <a:t>Приложения </a:t>
            </a:r>
            <a:r>
              <a:rPr kumimoji="1" lang="en-US" altLang="zh-TW" sz="4400" b="1">
                <a:solidFill>
                  <a:srgbClr val="257C91"/>
                </a:solidFill>
                <a:latin typeface="Tahoma" pitchFamily="34" charset="0"/>
              </a:rPr>
              <a:t>IP-</a:t>
            </a:r>
            <a:r>
              <a:rPr kumimoji="1" lang="ru-RU" altLang="zh-TW" sz="4400" b="1">
                <a:solidFill>
                  <a:srgbClr val="257C91"/>
                </a:solidFill>
                <a:latin typeface="Tahoma" pitchFamily="34" charset="0"/>
              </a:rPr>
              <a:t>телефонии</a:t>
            </a:r>
            <a:endParaRPr kumimoji="1" lang="en-US" altLang="zh-TW" sz="4400" b="1">
              <a:solidFill>
                <a:srgbClr val="257C9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reeform 220"/>
          <p:cNvSpPr>
            <a:spLocks/>
          </p:cNvSpPr>
          <p:nvPr/>
        </p:nvSpPr>
        <p:spPr bwMode="auto">
          <a:xfrm>
            <a:off x="7413625" y="1570038"/>
            <a:ext cx="588963" cy="752475"/>
          </a:xfrm>
          <a:custGeom>
            <a:avLst/>
            <a:gdLst>
              <a:gd name="T0" fmla="*/ 2147483647 w 622"/>
              <a:gd name="T1" fmla="*/ 1360768476 h 679"/>
              <a:gd name="T2" fmla="*/ 2147483647 w 622"/>
              <a:gd name="T3" fmla="*/ 2147483647 h 679"/>
              <a:gd name="T4" fmla="*/ 2147483647 w 622"/>
              <a:gd name="T5" fmla="*/ 2147483647 h 679"/>
              <a:gd name="T6" fmla="*/ 2147483647 w 622"/>
              <a:gd name="T7" fmla="*/ 2147483647 h 679"/>
              <a:gd name="T8" fmla="*/ 2147483647 w 622"/>
              <a:gd name="T9" fmla="*/ 1360768476 h 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2" h="679">
                <a:moveTo>
                  <a:pt x="617" y="1"/>
                </a:moveTo>
                <a:cubicBezTo>
                  <a:pt x="581" y="0"/>
                  <a:pt x="0" y="71"/>
                  <a:pt x="46" y="290"/>
                </a:cubicBezTo>
                <a:cubicBezTo>
                  <a:pt x="6" y="509"/>
                  <a:pt x="574" y="677"/>
                  <a:pt x="598" y="678"/>
                </a:cubicBezTo>
                <a:cubicBezTo>
                  <a:pt x="622" y="679"/>
                  <a:pt x="179" y="480"/>
                  <a:pt x="190" y="296"/>
                </a:cubicBezTo>
                <a:cubicBezTo>
                  <a:pt x="173" y="146"/>
                  <a:pt x="528" y="62"/>
                  <a:pt x="617" y="1"/>
                </a:cubicBezTo>
                <a:close/>
              </a:path>
            </a:pathLst>
          </a:custGeom>
          <a:gradFill rotWithShape="0">
            <a:gsLst>
              <a:gs pos="0">
                <a:srgbClr val="DFD085"/>
              </a:gs>
              <a:gs pos="50000">
                <a:srgbClr val="F9F6E9"/>
              </a:gs>
              <a:gs pos="100000">
                <a:srgbClr val="DFD08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5779" name="Freeform 221"/>
          <p:cNvSpPr>
            <a:spLocks/>
          </p:cNvSpPr>
          <p:nvPr/>
        </p:nvSpPr>
        <p:spPr bwMode="auto">
          <a:xfrm>
            <a:off x="5280025" y="4465638"/>
            <a:ext cx="2057400" cy="1828800"/>
          </a:xfrm>
          <a:custGeom>
            <a:avLst/>
            <a:gdLst>
              <a:gd name="T0" fmla="*/ 2147483647 w 1685"/>
              <a:gd name="T1" fmla="*/ 0 h 785"/>
              <a:gd name="T2" fmla="*/ 2147483647 w 1685"/>
              <a:gd name="T3" fmla="*/ 2147483647 h 785"/>
              <a:gd name="T4" fmla="*/ 0 w 1685"/>
              <a:gd name="T5" fmla="*/ 2147483647 h 785"/>
              <a:gd name="T6" fmla="*/ 2147483647 w 1685"/>
              <a:gd name="T7" fmla="*/ 0 h 7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5" h="785">
                <a:moveTo>
                  <a:pt x="179" y="0"/>
                </a:moveTo>
                <a:cubicBezTo>
                  <a:pt x="872" y="47"/>
                  <a:pt x="1339" y="468"/>
                  <a:pt x="1685" y="785"/>
                </a:cubicBezTo>
                <a:cubicBezTo>
                  <a:pt x="1212" y="554"/>
                  <a:pt x="729" y="162"/>
                  <a:pt x="0" y="156"/>
                </a:cubicBezTo>
                <a:lnTo>
                  <a:pt x="179" y="0"/>
                </a:lnTo>
                <a:close/>
              </a:path>
            </a:pathLst>
          </a:custGeom>
          <a:gradFill rotWithShape="0">
            <a:gsLst>
              <a:gs pos="0">
                <a:srgbClr val="F9F6E9"/>
              </a:gs>
              <a:gs pos="100000">
                <a:srgbClr val="DFD08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5780" name="Freeform 222"/>
          <p:cNvSpPr>
            <a:spLocks/>
          </p:cNvSpPr>
          <p:nvPr/>
        </p:nvSpPr>
        <p:spPr bwMode="auto">
          <a:xfrm>
            <a:off x="5100638" y="4495800"/>
            <a:ext cx="2770187" cy="503238"/>
          </a:xfrm>
          <a:custGeom>
            <a:avLst/>
            <a:gdLst>
              <a:gd name="T0" fmla="*/ 2147483647 w 1685"/>
              <a:gd name="T1" fmla="*/ 0 h 785"/>
              <a:gd name="T2" fmla="*/ 2147483647 w 1685"/>
              <a:gd name="T3" fmla="*/ 2147483647 h 785"/>
              <a:gd name="T4" fmla="*/ 0 w 1685"/>
              <a:gd name="T5" fmla="*/ 2147483647 h 785"/>
              <a:gd name="T6" fmla="*/ 2147483647 w 1685"/>
              <a:gd name="T7" fmla="*/ 0 h 7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5" h="785">
                <a:moveTo>
                  <a:pt x="179" y="0"/>
                </a:moveTo>
                <a:cubicBezTo>
                  <a:pt x="872" y="47"/>
                  <a:pt x="1339" y="468"/>
                  <a:pt x="1685" y="785"/>
                </a:cubicBezTo>
                <a:cubicBezTo>
                  <a:pt x="1212" y="554"/>
                  <a:pt x="729" y="162"/>
                  <a:pt x="0" y="156"/>
                </a:cubicBezTo>
                <a:lnTo>
                  <a:pt x="179" y="0"/>
                </a:lnTo>
                <a:close/>
              </a:path>
            </a:pathLst>
          </a:custGeom>
          <a:gradFill rotWithShape="0">
            <a:gsLst>
              <a:gs pos="0">
                <a:srgbClr val="F9F6E9"/>
              </a:gs>
              <a:gs pos="100000">
                <a:srgbClr val="DFD08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5781" name="Freeform 224"/>
          <p:cNvSpPr>
            <a:spLocks/>
          </p:cNvSpPr>
          <p:nvPr/>
        </p:nvSpPr>
        <p:spPr bwMode="auto">
          <a:xfrm>
            <a:off x="4894263" y="2246313"/>
            <a:ext cx="2435225" cy="1722437"/>
          </a:xfrm>
          <a:custGeom>
            <a:avLst/>
            <a:gdLst>
              <a:gd name="T0" fmla="*/ 2147483647 w 1534"/>
              <a:gd name="T1" fmla="*/ 2147483647 h 1085"/>
              <a:gd name="T2" fmla="*/ 2147483647 w 1534"/>
              <a:gd name="T3" fmla="*/ 0 h 1085"/>
              <a:gd name="T4" fmla="*/ 0 w 1534"/>
              <a:gd name="T5" fmla="*/ 2147483647 h 1085"/>
              <a:gd name="T6" fmla="*/ 2147483647 w 1534"/>
              <a:gd name="T7" fmla="*/ 2147483647 h 10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4" h="1085">
                <a:moveTo>
                  <a:pt x="80" y="1085"/>
                </a:moveTo>
                <a:cubicBezTo>
                  <a:pt x="692" y="900"/>
                  <a:pt x="1402" y="479"/>
                  <a:pt x="1534" y="0"/>
                </a:cubicBezTo>
                <a:cubicBezTo>
                  <a:pt x="1291" y="297"/>
                  <a:pt x="1009" y="669"/>
                  <a:pt x="0" y="942"/>
                </a:cubicBezTo>
                <a:lnTo>
                  <a:pt x="80" y="1085"/>
                </a:lnTo>
                <a:close/>
              </a:path>
            </a:pathLst>
          </a:custGeom>
          <a:gradFill rotWithShape="0">
            <a:gsLst>
              <a:gs pos="0">
                <a:srgbClr val="F9F6E9"/>
              </a:gs>
              <a:gs pos="100000">
                <a:srgbClr val="DFD085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grpSp>
        <p:nvGrpSpPr>
          <p:cNvPr id="75782" name="Group 225"/>
          <p:cNvGrpSpPr>
            <a:grpSpLocks/>
          </p:cNvGrpSpPr>
          <p:nvPr/>
        </p:nvGrpSpPr>
        <p:grpSpPr bwMode="auto">
          <a:xfrm>
            <a:off x="6799263" y="1790700"/>
            <a:ext cx="638175" cy="638175"/>
            <a:chOff x="4359" y="1488"/>
            <a:chExt cx="480" cy="480"/>
          </a:xfrm>
        </p:grpSpPr>
        <p:sp>
          <p:nvSpPr>
            <p:cNvPr id="75969" name="Rectangle 226"/>
            <p:cNvSpPr>
              <a:spLocks noChangeArrowheads="1"/>
            </p:cNvSpPr>
            <p:nvPr/>
          </p:nvSpPr>
          <p:spPr bwMode="auto">
            <a:xfrm>
              <a:off x="4416" y="1680"/>
              <a:ext cx="384" cy="288"/>
            </a:xfrm>
            <a:prstGeom prst="rect">
              <a:avLst/>
            </a:prstGeom>
            <a:solidFill>
              <a:srgbClr val="E2B492"/>
            </a:solidFill>
            <a:ln w="9525">
              <a:miter lim="800000"/>
              <a:headEnd/>
              <a:tailEnd/>
            </a:ln>
            <a:effectLst/>
            <a:scene3d>
              <a:camera prst="legacyPerspectiveTopRight">
                <a:rot lat="300000" lon="600000" rev="0"/>
              </a:camera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E2B49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sp>
          <p:nvSpPr>
            <p:cNvPr id="75970" name="Freeform 227"/>
            <p:cNvSpPr>
              <a:spLocks/>
            </p:cNvSpPr>
            <p:nvPr/>
          </p:nvSpPr>
          <p:spPr bwMode="auto">
            <a:xfrm>
              <a:off x="4359" y="1488"/>
              <a:ext cx="480" cy="240"/>
            </a:xfrm>
            <a:custGeom>
              <a:avLst/>
              <a:gdLst>
                <a:gd name="T0" fmla="*/ 0 w 480"/>
                <a:gd name="T1" fmla="*/ 240 h 240"/>
                <a:gd name="T2" fmla="*/ 240 w 480"/>
                <a:gd name="T3" fmla="*/ 0 h 240"/>
                <a:gd name="T4" fmla="*/ 480 w 480"/>
                <a:gd name="T5" fmla="*/ 240 h 240"/>
                <a:gd name="T6" fmla="*/ 0 w 480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40">
                  <a:moveTo>
                    <a:pt x="0" y="240"/>
                  </a:moveTo>
                  <a:lnTo>
                    <a:pt x="240" y="0"/>
                  </a:lnTo>
                  <a:lnTo>
                    <a:pt x="480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DBA277"/>
            </a:solidFill>
            <a:ln w="9525">
              <a:round/>
              <a:headEnd/>
              <a:tailEnd/>
            </a:ln>
            <a:effectLst/>
            <a:scene3d>
              <a:camera prst="legacyPerspectiveTopRight">
                <a:rot lat="300000" lon="600000" rev="0"/>
              </a:camera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DBA27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sp>
          <p:nvSpPr>
            <p:cNvPr id="75971" name="Rectangle 228"/>
            <p:cNvSpPr>
              <a:spLocks noChangeArrowheads="1"/>
            </p:cNvSpPr>
            <p:nvPr/>
          </p:nvSpPr>
          <p:spPr bwMode="auto">
            <a:xfrm>
              <a:off x="4608" y="1824"/>
              <a:ext cx="96" cy="144"/>
            </a:xfrm>
            <a:prstGeom prst="rect">
              <a:avLst/>
            </a:prstGeom>
            <a:solidFill>
              <a:srgbClr val="925C26"/>
            </a:solidFill>
            <a:ln w="12700">
              <a:solidFill>
                <a:srgbClr val="774B1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sp>
        <p:nvSpPr>
          <p:cNvPr id="75783" name="Text Box 229"/>
          <p:cNvSpPr txBox="1">
            <a:spLocks noChangeArrowheads="1"/>
          </p:cNvSpPr>
          <p:nvPr/>
        </p:nvSpPr>
        <p:spPr bwMode="auto">
          <a:xfrm>
            <a:off x="7340600" y="2409825"/>
            <a:ext cx="574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000" b="1"/>
              <a:t>Home</a:t>
            </a:r>
          </a:p>
        </p:txBody>
      </p:sp>
      <p:sp>
        <p:nvSpPr>
          <p:cNvPr id="75784" name="Rectangle 230"/>
          <p:cNvSpPr>
            <a:spLocks noChangeArrowheads="1"/>
          </p:cNvSpPr>
          <p:nvPr/>
        </p:nvSpPr>
        <p:spPr bwMode="auto">
          <a:xfrm flipV="1">
            <a:off x="7278688" y="1817688"/>
            <a:ext cx="344487" cy="285750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3000000" rev="0"/>
            </a:camera>
            <a:lightRig rig="legacyFlat3" dir="b"/>
          </a:scene3d>
          <a:sp3d extrusionH="3540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/>
          <a:p>
            <a:pPr algn="ctr"/>
            <a:endParaRPr kumimoji="1" lang="zh-TW" altLang="en-US" sz="2800" b="1">
              <a:latin typeface="Times New Roman" pitchFamily="18" charset="0"/>
            </a:endParaRPr>
          </a:p>
        </p:txBody>
      </p:sp>
      <p:sp>
        <p:nvSpPr>
          <p:cNvPr id="75785" name="Freeform 231"/>
          <p:cNvSpPr>
            <a:spLocks/>
          </p:cNvSpPr>
          <p:nvPr/>
        </p:nvSpPr>
        <p:spPr bwMode="auto">
          <a:xfrm flipV="1">
            <a:off x="4948238" y="3627438"/>
            <a:ext cx="3074987" cy="715962"/>
          </a:xfrm>
          <a:custGeom>
            <a:avLst/>
            <a:gdLst>
              <a:gd name="T0" fmla="*/ 2147483647 w 1685"/>
              <a:gd name="T1" fmla="*/ 0 h 785"/>
              <a:gd name="T2" fmla="*/ 2147483647 w 1685"/>
              <a:gd name="T3" fmla="*/ 2147483647 h 785"/>
              <a:gd name="T4" fmla="*/ 0 w 1685"/>
              <a:gd name="T5" fmla="*/ 2147483647 h 785"/>
              <a:gd name="T6" fmla="*/ 2147483647 w 1685"/>
              <a:gd name="T7" fmla="*/ 0 h 7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5" h="785">
                <a:moveTo>
                  <a:pt x="179" y="0"/>
                </a:moveTo>
                <a:cubicBezTo>
                  <a:pt x="872" y="47"/>
                  <a:pt x="1339" y="468"/>
                  <a:pt x="1685" y="785"/>
                </a:cubicBezTo>
                <a:cubicBezTo>
                  <a:pt x="1212" y="554"/>
                  <a:pt x="729" y="162"/>
                  <a:pt x="0" y="156"/>
                </a:cubicBezTo>
                <a:lnTo>
                  <a:pt x="179" y="0"/>
                </a:lnTo>
                <a:close/>
              </a:path>
            </a:pathLst>
          </a:custGeom>
          <a:gradFill rotWithShape="0">
            <a:gsLst>
              <a:gs pos="0">
                <a:srgbClr val="F9F6E9"/>
              </a:gs>
              <a:gs pos="100000">
                <a:srgbClr val="DFD08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5786" name="Oval 232"/>
          <p:cNvSpPr>
            <a:spLocks noChangeArrowheads="1"/>
          </p:cNvSpPr>
          <p:nvPr/>
        </p:nvSpPr>
        <p:spPr bwMode="ltGray">
          <a:xfrm>
            <a:off x="323850" y="2255838"/>
            <a:ext cx="3155950" cy="4114800"/>
          </a:xfrm>
          <a:prstGeom prst="ellipse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7E85B8"/>
                </a:solidFill>
                <a:prstDash val="dash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5787" name="Freeform 233"/>
          <p:cNvSpPr>
            <a:spLocks/>
          </p:cNvSpPr>
          <p:nvPr/>
        </p:nvSpPr>
        <p:spPr bwMode="auto">
          <a:xfrm>
            <a:off x="1760538" y="3841750"/>
            <a:ext cx="1590675" cy="911225"/>
          </a:xfrm>
          <a:custGeom>
            <a:avLst/>
            <a:gdLst>
              <a:gd name="T0" fmla="*/ 2147483647 w 1590"/>
              <a:gd name="T1" fmla="*/ 0 h 912"/>
              <a:gd name="T2" fmla="*/ 2147483647 w 1590"/>
              <a:gd name="T3" fmla="*/ 2147483647 h 912"/>
              <a:gd name="T4" fmla="*/ 2147483647 w 1590"/>
              <a:gd name="T5" fmla="*/ 2147483647 h 912"/>
              <a:gd name="T6" fmla="*/ 0 w 1590"/>
              <a:gd name="T7" fmla="*/ 2147483647 h 912"/>
              <a:gd name="T8" fmla="*/ 2147483647 w 1590"/>
              <a:gd name="T9" fmla="*/ 2147483647 h 912"/>
              <a:gd name="T10" fmla="*/ 0 w 1590"/>
              <a:gd name="T11" fmla="*/ 2147483647 h 912"/>
              <a:gd name="T12" fmla="*/ 2147483647 w 1590"/>
              <a:gd name="T13" fmla="*/ 0 h 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90" h="912">
                <a:moveTo>
                  <a:pt x="96" y="0"/>
                </a:moveTo>
                <a:cubicBezTo>
                  <a:pt x="626" y="437"/>
                  <a:pt x="1313" y="403"/>
                  <a:pt x="1590" y="483"/>
                </a:cubicBezTo>
                <a:cubicBezTo>
                  <a:pt x="1336" y="547"/>
                  <a:pt x="378" y="501"/>
                  <a:pt x="96" y="912"/>
                </a:cubicBezTo>
                <a:cubicBezTo>
                  <a:pt x="96" y="912"/>
                  <a:pt x="48" y="816"/>
                  <a:pt x="0" y="720"/>
                </a:cubicBezTo>
                <a:cubicBezTo>
                  <a:pt x="344" y="408"/>
                  <a:pt x="730" y="501"/>
                  <a:pt x="1056" y="480"/>
                </a:cubicBezTo>
                <a:cubicBezTo>
                  <a:pt x="736" y="420"/>
                  <a:pt x="234" y="455"/>
                  <a:pt x="0" y="144"/>
                </a:cubicBezTo>
                <a:cubicBezTo>
                  <a:pt x="0" y="144"/>
                  <a:pt x="96" y="0"/>
                  <a:pt x="96" y="0"/>
                </a:cubicBezTo>
                <a:close/>
              </a:path>
            </a:pathLst>
          </a:custGeom>
          <a:gradFill rotWithShape="0">
            <a:gsLst>
              <a:gs pos="0">
                <a:srgbClr val="F9F6E9"/>
              </a:gs>
              <a:gs pos="100000">
                <a:srgbClr val="DFD085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5788" name="Freeform 234"/>
          <p:cNvSpPr>
            <a:spLocks/>
          </p:cNvSpPr>
          <p:nvPr/>
        </p:nvSpPr>
        <p:spPr bwMode="auto">
          <a:xfrm>
            <a:off x="735013" y="3868738"/>
            <a:ext cx="860425" cy="1041400"/>
          </a:xfrm>
          <a:custGeom>
            <a:avLst/>
            <a:gdLst>
              <a:gd name="T0" fmla="*/ 2147483647 w 622"/>
              <a:gd name="T1" fmla="*/ 2147483647 h 679"/>
              <a:gd name="T2" fmla="*/ 2147483647 w 622"/>
              <a:gd name="T3" fmla="*/ 2147483647 h 679"/>
              <a:gd name="T4" fmla="*/ 2147483647 w 622"/>
              <a:gd name="T5" fmla="*/ 2147483647 h 679"/>
              <a:gd name="T6" fmla="*/ 2147483647 w 622"/>
              <a:gd name="T7" fmla="*/ 2147483647 h 679"/>
              <a:gd name="T8" fmla="*/ 2147483647 w 622"/>
              <a:gd name="T9" fmla="*/ 2147483647 h 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2" h="679">
                <a:moveTo>
                  <a:pt x="617" y="1"/>
                </a:moveTo>
                <a:cubicBezTo>
                  <a:pt x="581" y="0"/>
                  <a:pt x="0" y="71"/>
                  <a:pt x="46" y="290"/>
                </a:cubicBezTo>
                <a:cubicBezTo>
                  <a:pt x="6" y="509"/>
                  <a:pt x="574" y="677"/>
                  <a:pt x="598" y="678"/>
                </a:cubicBezTo>
                <a:cubicBezTo>
                  <a:pt x="622" y="679"/>
                  <a:pt x="179" y="480"/>
                  <a:pt x="190" y="296"/>
                </a:cubicBezTo>
                <a:cubicBezTo>
                  <a:pt x="173" y="146"/>
                  <a:pt x="528" y="62"/>
                  <a:pt x="617" y="1"/>
                </a:cubicBezTo>
                <a:close/>
              </a:path>
            </a:pathLst>
          </a:custGeom>
          <a:gradFill rotWithShape="0">
            <a:gsLst>
              <a:gs pos="0">
                <a:srgbClr val="DFD085"/>
              </a:gs>
              <a:gs pos="50000">
                <a:srgbClr val="F9F6E9"/>
              </a:gs>
              <a:gs pos="100000">
                <a:srgbClr val="DFD08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grpSp>
        <p:nvGrpSpPr>
          <p:cNvPr id="75789" name="Group 235"/>
          <p:cNvGrpSpPr>
            <a:grpSpLocks/>
          </p:cNvGrpSpPr>
          <p:nvPr/>
        </p:nvGrpSpPr>
        <p:grpSpPr bwMode="auto">
          <a:xfrm>
            <a:off x="615950" y="3990975"/>
            <a:ext cx="457200" cy="476250"/>
            <a:chOff x="2648" y="3138"/>
            <a:chExt cx="629" cy="657"/>
          </a:xfrm>
        </p:grpSpPr>
        <p:sp>
          <p:nvSpPr>
            <p:cNvPr id="89324" name="AutoShape 236"/>
            <p:cNvSpPr>
              <a:spLocks noChangeArrowheads="1"/>
            </p:cNvSpPr>
            <p:nvPr/>
          </p:nvSpPr>
          <p:spPr bwMode="auto">
            <a:xfrm>
              <a:off x="2648" y="3491"/>
              <a:ext cx="629" cy="30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gamma/>
                    <a:shade val="7058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58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9325" name="AutoShape 237"/>
            <p:cNvSpPr>
              <a:spLocks noChangeArrowheads="1"/>
            </p:cNvSpPr>
            <p:nvPr/>
          </p:nvSpPr>
          <p:spPr bwMode="auto">
            <a:xfrm>
              <a:off x="2648" y="3313"/>
              <a:ext cx="629" cy="307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gamma/>
                    <a:shade val="7058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58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9326" name="AutoShape 238"/>
            <p:cNvSpPr>
              <a:spLocks noChangeArrowheads="1"/>
            </p:cNvSpPr>
            <p:nvPr/>
          </p:nvSpPr>
          <p:spPr bwMode="auto">
            <a:xfrm>
              <a:off x="2648" y="3138"/>
              <a:ext cx="629" cy="30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gamma/>
                    <a:shade val="7058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58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uk-UA"/>
            </a:p>
          </p:txBody>
        </p:sp>
      </p:grpSp>
      <p:grpSp>
        <p:nvGrpSpPr>
          <p:cNvPr id="75790" name="Group 239"/>
          <p:cNvGrpSpPr>
            <a:grpSpLocks/>
          </p:cNvGrpSpPr>
          <p:nvPr/>
        </p:nvGrpSpPr>
        <p:grpSpPr bwMode="auto">
          <a:xfrm>
            <a:off x="795338" y="4156075"/>
            <a:ext cx="527050" cy="549275"/>
            <a:chOff x="2648" y="3138"/>
            <a:chExt cx="629" cy="657"/>
          </a:xfrm>
        </p:grpSpPr>
        <p:sp>
          <p:nvSpPr>
            <p:cNvPr id="89328" name="AutoShape 240"/>
            <p:cNvSpPr>
              <a:spLocks noChangeArrowheads="1"/>
            </p:cNvSpPr>
            <p:nvPr/>
          </p:nvSpPr>
          <p:spPr bwMode="auto">
            <a:xfrm>
              <a:off x="2648" y="3489"/>
              <a:ext cx="629" cy="30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gamma/>
                    <a:shade val="7058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58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9329" name="AutoShape 241"/>
            <p:cNvSpPr>
              <a:spLocks noChangeArrowheads="1"/>
            </p:cNvSpPr>
            <p:nvPr/>
          </p:nvSpPr>
          <p:spPr bwMode="auto">
            <a:xfrm>
              <a:off x="2648" y="3315"/>
              <a:ext cx="629" cy="30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gamma/>
                    <a:shade val="7058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58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89330" name="AutoShape 242"/>
            <p:cNvSpPr>
              <a:spLocks noChangeArrowheads="1"/>
            </p:cNvSpPr>
            <p:nvPr/>
          </p:nvSpPr>
          <p:spPr bwMode="auto">
            <a:xfrm>
              <a:off x="2648" y="3138"/>
              <a:ext cx="629" cy="30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gamma/>
                    <a:shade val="7058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58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uk-UA"/>
            </a:p>
          </p:txBody>
        </p:sp>
      </p:grpSp>
      <p:sp>
        <p:nvSpPr>
          <p:cNvPr id="75791" name="Text Box 243"/>
          <p:cNvSpPr txBox="1">
            <a:spLocks noChangeArrowheads="1"/>
          </p:cNvSpPr>
          <p:nvPr/>
        </p:nvSpPr>
        <p:spPr bwMode="auto">
          <a:xfrm>
            <a:off x="596900" y="2027238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</a:rPr>
              <a:t>ITSP</a:t>
            </a:r>
          </a:p>
        </p:txBody>
      </p:sp>
      <p:sp>
        <p:nvSpPr>
          <p:cNvPr id="75792" name="Text Box 244"/>
          <p:cNvSpPr txBox="1">
            <a:spLocks noChangeArrowheads="1"/>
          </p:cNvSpPr>
          <p:nvPr/>
        </p:nvSpPr>
        <p:spPr bwMode="auto">
          <a:xfrm>
            <a:off x="0" y="2971800"/>
            <a:ext cx="2133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200" b="1"/>
              <a:t>Billing System</a:t>
            </a:r>
            <a:br>
              <a:rPr lang="en-US" altLang="zh-TW" sz="1200" b="1"/>
            </a:br>
            <a:r>
              <a:rPr lang="en-US" altLang="zh-TW" sz="1200" b="1"/>
              <a:t>and Master Network Database</a:t>
            </a:r>
          </a:p>
        </p:txBody>
      </p:sp>
      <p:pic>
        <p:nvPicPr>
          <p:cNvPr id="75793" name="Picture 245" descr="MONI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3159125"/>
            <a:ext cx="10541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4" name="Picture 246" descr="MONI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4140200"/>
            <a:ext cx="10541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95" name="Freeform 247"/>
          <p:cNvSpPr>
            <a:spLocks/>
          </p:cNvSpPr>
          <p:nvPr/>
        </p:nvSpPr>
        <p:spPr bwMode="auto">
          <a:xfrm flipV="1">
            <a:off x="1511300" y="1951038"/>
            <a:ext cx="3362325" cy="2233612"/>
          </a:xfrm>
          <a:custGeom>
            <a:avLst/>
            <a:gdLst>
              <a:gd name="T0" fmla="*/ 2147483647 w 2118"/>
              <a:gd name="T1" fmla="*/ 0 h 1407"/>
              <a:gd name="T2" fmla="*/ 2147483647 w 2118"/>
              <a:gd name="T3" fmla="*/ 2147483647 h 1407"/>
              <a:gd name="T4" fmla="*/ 2147483647 w 2118"/>
              <a:gd name="T5" fmla="*/ 2147483647 h 1407"/>
              <a:gd name="T6" fmla="*/ 2147483647 w 2118"/>
              <a:gd name="T7" fmla="*/ 0 h 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8" h="1407">
                <a:moveTo>
                  <a:pt x="1133" y="0"/>
                </a:moveTo>
                <a:cubicBezTo>
                  <a:pt x="0" y="1027"/>
                  <a:pt x="1293" y="1407"/>
                  <a:pt x="2118" y="1356"/>
                </a:cubicBezTo>
                <a:cubicBezTo>
                  <a:pt x="1553" y="1263"/>
                  <a:pt x="214" y="1084"/>
                  <a:pt x="1240" y="101"/>
                </a:cubicBezTo>
                <a:cubicBezTo>
                  <a:pt x="1216" y="101"/>
                  <a:pt x="1133" y="0"/>
                  <a:pt x="1133" y="0"/>
                </a:cubicBezTo>
                <a:close/>
              </a:path>
            </a:pathLst>
          </a:custGeom>
          <a:gradFill rotWithShape="0">
            <a:gsLst>
              <a:gs pos="0">
                <a:srgbClr val="DFD085"/>
              </a:gs>
              <a:gs pos="100000">
                <a:srgbClr val="F9F6E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5796" name="Freeform 248"/>
          <p:cNvSpPr>
            <a:spLocks/>
          </p:cNvSpPr>
          <p:nvPr/>
        </p:nvSpPr>
        <p:spPr bwMode="auto">
          <a:xfrm>
            <a:off x="4757738" y="1717675"/>
            <a:ext cx="688975" cy="752475"/>
          </a:xfrm>
          <a:custGeom>
            <a:avLst/>
            <a:gdLst>
              <a:gd name="T0" fmla="*/ 2147483647 w 622"/>
              <a:gd name="T1" fmla="*/ 1360768476 h 679"/>
              <a:gd name="T2" fmla="*/ 2147483647 w 622"/>
              <a:gd name="T3" fmla="*/ 2147483647 h 679"/>
              <a:gd name="T4" fmla="*/ 2147483647 w 622"/>
              <a:gd name="T5" fmla="*/ 2147483647 h 679"/>
              <a:gd name="T6" fmla="*/ 2147483647 w 622"/>
              <a:gd name="T7" fmla="*/ 2147483647 h 679"/>
              <a:gd name="T8" fmla="*/ 2147483647 w 622"/>
              <a:gd name="T9" fmla="*/ 1360768476 h 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2" h="679">
                <a:moveTo>
                  <a:pt x="617" y="1"/>
                </a:moveTo>
                <a:cubicBezTo>
                  <a:pt x="581" y="0"/>
                  <a:pt x="0" y="71"/>
                  <a:pt x="46" y="290"/>
                </a:cubicBezTo>
                <a:cubicBezTo>
                  <a:pt x="6" y="509"/>
                  <a:pt x="574" y="677"/>
                  <a:pt x="598" y="678"/>
                </a:cubicBezTo>
                <a:cubicBezTo>
                  <a:pt x="622" y="679"/>
                  <a:pt x="179" y="480"/>
                  <a:pt x="190" y="296"/>
                </a:cubicBezTo>
                <a:cubicBezTo>
                  <a:pt x="173" y="146"/>
                  <a:pt x="528" y="62"/>
                  <a:pt x="617" y="1"/>
                </a:cubicBezTo>
                <a:close/>
              </a:path>
            </a:pathLst>
          </a:custGeom>
          <a:gradFill rotWithShape="0">
            <a:gsLst>
              <a:gs pos="0">
                <a:srgbClr val="DFD085"/>
              </a:gs>
              <a:gs pos="50000">
                <a:srgbClr val="F9F6E9"/>
              </a:gs>
              <a:gs pos="100000">
                <a:srgbClr val="DFD08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5797" name="Rectangle 249"/>
          <p:cNvSpPr>
            <a:spLocks noChangeArrowheads="1"/>
          </p:cNvSpPr>
          <p:nvPr/>
        </p:nvSpPr>
        <p:spPr bwMode="auto">
          <a:xfrm flipV="1">
            <a:off x="4435475" y="1936750"/>
            <a:ext cx="344488" cy="28575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3000000" rev="0"/>
            </a:camera>
            <a:lightRig rig="legacyFlat3" dir="b"/>
          </a:scene3d>
          <a:sp3d extrusionH="3540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uk-UA"/>
          </a:p>
        </p:txBody>
      </p:sp>
      <p:grpSp>
        <p:nvGrpSpPr>
          <p:cNvPr id="75798" name="Group 250"/>
          <p:cNvGrpSpPr>
            <a:grpSpLocks/>
          </p:cNvGrpSpPr>
          <p:nvPr/>
        </p:nvGrpSpPr>
        <p:grpSpPr bwMode="auto">
          <a:xfrm>
            <a:off x="4986338" y="2244725"/>
            <a:ext cx="787400" cy="425450"/>
            <a:chOff x="3024" y="1110"/>
            <a:chExt cx="496" cy="268"/>
          </a:xfrm>
        </p:grpSpPr>
        <p:sp>
          <p:nvSpPr>
            <p:cNvPr id="75945" name="Freeform 251"/>
            <p:cNvSpPr>
              <a:spLocks/>
            </p:cNvSpPr>
            <p:nvPr/>
          </p:nvSpPr>
          <p:spPr bwMode="auto">
            <a:xfrm>
              <a:off x="3351" y="1216"/>
              <a:ext cx="169" cy="64"/>
            </a:xfrm>
            <a:custGeom>
              <a:avLst/>
              <a:gdLst>
                <a:gd name="T0" fmla="*/ 0 w 1001"/>
                <a:gd name="T1" fmla="*/ 1 h 341"/>
                <a:gd name="T2" fmla="*/ 2 w 1001"/>
                <a:gd name="T3" fmla="*/ 0 h 341"/>
                <a:gd name="T4" fmla="*/ 3 w 1001"/>
                <a:gd name="T5" fmla="*/ 0 h 341"/>
                <a:gd name="T6" fmla="*/ 5 w 1001"/>
                <a:gd name="T7" fmla="*/ 1 h 341"/>
                <a:gd name="T8" fmla="*/ 5 w 1001"/>
                <a:gd name="T9" fmla="*/ 1 h 341"/>
                <a:gd name="T10" fmla="*/ 5 w 1001"/>
                <a:gd name="T11" fmla="*/ 2 h 341"/>
                <a:gd name="T12" fmla="*/ 5 w 1001"/>
                <a:gd name="T13" fmla="*/ 2 h 341"/>
                <a:gd name="T14" fmla="*/ 4 w 1001"/>
                <a:gd name="T15" fmla="*/ 2 h 341"/>
                <a:gd name="T16" fmla="*/ 4 w 1001"/>
                <a:gd name="T17" fmla="*/ 2 h 341"/>
                <a:gd name="T18" fmla="*/ 4 w 1001"/>
                <a:gd name="T19" fmla="*/ 1 h 341"/>
                <a:gd name="T20" fmla="*/ 3 w 1001"/>
                <a:gd name="T21" fmla="*/ 1 h 341"/>
                <a:gd name="T22" fmla="*/ 2 w 1001"/>
                <a:gd name="T23" fmla="*/ 1 h 341"/>
                <a:gd name="T24" fmla="*/ 1 w 1001"/>
                <a:gd name="T25" fmla="*/ 1 h 341"/>
                <a:gd name="T26" fmla="*/ 1 w 1001"/>
                <a:gd name="T27" fmla="*/ 2 h 341"/>
                <a:gd name="T28" fmla="*/ 1 w 1001"/>
                <a:gd name="T29" fmla="*/ 2 h 341"/>
                <a:gd name="T30" fmla="*/ 0 w 1001"/>
                <a:gd name="T31" fmla="*/ 2 h 341"/>
                <a:gd name="T32" fmla="*/ 0 w 1001"/>
                <a:gd name="T33" fmla="*/ 1 h 341"/>
                <a:gd name="T34" fmla="*/ 0 w 1001"/>
                <a:gd name="T35" fmla="*/ 1 h 3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1" h="341">
                  <a:moveTo>
                    <a:pt x="72" y="112"/>
                  </a:moveTo>
                  <a:cubicBezTo>
                    <a:pt x="120" y="88"/>
                    <a:pt x="216" y="32"/>
                    <a:pt x="312" y="16"/>
                  </a:cubicBezTo>
                  <a:cubicBezTo>
                    <a:pt x="408" y="0"/>
                    <a:pt x="544" y="0"/>
                    <a:pt x="648" y="16"/>
                  </a:cubicBezTo>
                  <a:cubicBezTo>
                    <a:pt x="752" y="32"/>
                    <a:pt x="879" y="80"/>
                    <a:pt x="936" y="112"/>
                  </a:cubicBezTo>
                  <a:cubicBezTo>
                    <a:pt x="993" y="144"/>
                    <a:pt x="983" y="176"/>
                    <a:pt x="992" y="208"/>
                  </a:cubicBezTo>
                  <a:cubicBezTo>
                    <a:pt x="1001" y="240"/>
                    <a:pt x="1001" y="283"/>
                    <a:pt x="992" y="304"/>
                  </a:cubicBezTo>
                  <a:cubicBezTo>
                    <a:pt x="983" y="325"/>
                    <a:pt x="977" y="331"/>
                    <a:pt x="936" y="336"/>
                  </a:cubicBezTo>
                  <a:cubicBezTo>
                    <a:pt x="895" y="341"/>
                    <a:pt x="779" y="341"/>
                    <a:pt x="744" y="336"/>
                  </a:cubicBezTo>
                  <a:cubicBezTo>
                    <a:pt x="709" y="331"/>
                    <a:pt x="729" y="325"/>
                    <a:pt x="726" y="304"/>
                  </a:cubicBezTo>
                  <a:cubicBezTo>
                    <a:pt x="723" y="283"/>
                    <a:pt x="747" y="236"/>
                    <a:pt x="726" y="208"/>
                  </a:cubicBezTo>
                  <a:cubicBezTo>
                    <a:pt x="705" y="180"/>
                    <a:pt x="669" y="147"/>
                    <a:pt x="600" y="135"/>
                  </a:cubicBezTo>
                  <a:cubicBezTo>
                    <a:pt x="531" y="123"/>
                    <a:pt x="363" y="123"/>
                    <a:pt x="312" y="135"/>
                  </a:cubicBezTo>
                  <a:cubicBezTo>
                    <a:pt x="261" y="147"/>
                    <a:pt x="295" y="180"/>
                    <a:pt x="292" y="208"/>
                  </a:cubicBezTo>
                  <a:cubicBezTo>
                    <a:pt x="289" y="236"/>
                    <a:pt x="313" y="283"/>
                    <a:pt x="292" y="304"/>
                  </a:cubicBezTo>
                  <a:cubicBezTo>
                    <a:pt x="271" y="325"/>
                    <a:pt x="213" y="338"/>
                    <a:pt x="168" y="337"/>
                  </a:cubicBezTo>
                  <a:cubicBezTo>
                    <a:pt x="123" y="336"/>
                    <a:pt x="48" y="328"/>
                    <a:pt x="24" y="298"/>
                  </a:cubicBezTo>
                  <a:cubicBezTo>
                    <a:pt x="0" y="268"/>
                    <a:pt x="16" y="191"/>
                    <a:pt x="24" y="160"/>
                  </a:cubicBezTo>
                  <a:cubicBezTo>
                    <a:pt x="32" y="129"/>
                    <a:pt x="24" y="136"/>
                    <a:pt x="72" y="11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600000" lon="2100000" rev="0"/>
              </a:camera>
              <a:lightRig rig="legacyFlat3" dir="b"/>
            </a:scene3d>
            <a:sp3d extrusionH="365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sp>
          <p:nvSpPr>
            <p:cNvPr id="75946" name="Freeform 252"/>
            <p:cNvSpPr>
              <a:spLocks/>
            </p:cNvSpPr>
            <p:nvPr/>
          </p:nvSpPr>
          <p:spPr bwMode="auto">
            <a:xfrm>
              <a:off x="3024" y="1281"/>
              <a:ext cx="341" cy="97"/>
            </a:xfrm>
            <a:custGeom>
              <a:avLst/>
              <a:gdLst>
                <a:gd name="T0" fmla="*/ 102 w 624"/>
                <a:gd name="T1" fmla="*/ 13 h 240"/>
                <a:gd name="T2" fmla="*/ 102 w 624"/>
                <a:gd name="T3" fmla="*/ 6 h 240"/>
                <a:gd name="T4" fmla="*/ 0 w 624"/>
                <a:gd name="T5" fmla="*/ 0 h 240"/>
                <a:gd name="T6" fmla="*/ 0 w 624"/>
                <a:gd name="T7" fmla="*/ 13 h 240"/>
                <a:gd name="T8" fmla="*/ 15 w 624"/>
                <a:gd name="T9" fmla="*/ 13 h 240"/>
                <a:gd name="T10" fmla="*/ 15 w 624"/>
                <a:gd name="T11" fmla="*/ 16 h 240"/>
                <a:gd name="T12" fmla="*/ 86 w 624"/>
                <a:gd name="T13" fmla="*/ 16 h 240"/>
                <a:gd name="T14" fmla="*/ 86 w 624"/>
                <a:gd name="T15" fmla="*/ 13 h 240"/>
                <a:gd name="T16" fmla="*/ 102 w 624"/>
                <a:gd name="T17" fmla="*/ 13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4" h="240">
                  <a:moveTo>
                    <a:pt x="624" y="192"/>
                  </a:moveTo>
                  <a:lnTo>
                    <a:pt x="624" y="96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6" y="192"/>
                  </a:lnTo>
                  <a:lnTo>
                    <a:pt x="96" y="240"/>
                  </a:lnTo>
                  <a:lnTo>
                    <a:pt x="528" y="240"/>
                  </a:lnTo>
                  <a:lnTo>
                    <a:pt x="528" y="192"/>
                  </a:lnTo>
                  <a:lnTo>
                    <a:pt x="624" y="192"/>
                  </a:lnTo>
                  <a:close/>
                </a:path>
              </a:pathLst>
            </a:custGeom>
            <a:solidFill>
              <a:schemeClr val="bg2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30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grpSp>
          <p:nvGrpSpPr>
            <p:cNvPr id="75947" name="Group 253"/>
            <p:cNvGrpSpPr>
              <a:grpSpLocks/>
            </p:cNvGrpSpPr>
            <p:nvPr/>
          </p:nvGrpSpPr>
          <p:grpSpPr bwMode="auto">
            <a:xfrm>
              <a:off x="3360" y="1248"/>
              <a:ext cx="130" cy="68"/>
              <a:chOff x="3138" y="2542"/>
              <a:chExt cx="397" cy="200"/>
            </a:xfrm>
          </p:grpSpPr>
          <p:sp>
            <p:nvSpPr>
              <p:cNvPr id="75951" name="Freeform 254"/>
              <p:cNvSpPr>
                <a:spLocks/>
              </p:cNvSpPr>
              <p:nvPr/>
            </p:nvSpPr>
            <p:spPr bwMode="auto">
              <a:xfrm>
                <a:off x="3138" y="2590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52" name="Freeform 255"/>
              <p:cNvSpPr>
                <a:spLocks/>
              </p:cNvSpPr>
              <p:nvPr/>
            </p:nvSpPr>
            <p:spPr bwMode="auto">
              <a:xfrm>
                <a:off x="3192" y="2632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53" name="Freeform 256"/>
              <p:cNvSpPr>
                <a:spLocks/>
              </p:cNvSpPr>
              <p:nvPr/>
            </p:nvSpPr>
            <p:spPr bwMode="auto">
              <a:xfrm>
                <a:off x="3249" y="2671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54" name="Freeform 257"/>
              <p:cNvSpPr>
                <a:spLocks/>
              </p:cNvSpPr>
              <p:nvPr/>
            </p:nvSpPr>
            <p:spPr bwMode="auto">
              <a:xfrm>
                <a:off x="3317" y="2649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55" name="Freeform 258"/>
              <p:cNvSpPr>
                <a:spLocks/>
              </p:cNvSpPr>
              <p:nvPr/>
            </p:nvSpPr>
            <p:spPr bwMode="auto">
              <a:xfrm>
                <a:off x="3255" y="2609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56" name="Freeform 259"/>
              <p:cNvSpPr>
                <a:spLocks/>
              </p:cNvSpPr>
              <p:nvPr/>
            </p:nvSpPr>
            <p:spPr bwMode="auto">
              <a:xfrm>
                <a:off x="3206" y="2567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57" name="Freeform 260"/>
              <p:cNvSpPr>
                <a:spLocks/>
              </p:cNvSpPr>
              <p:nvPr/>
            </p:nvSpPr>
            <p:spPr bwMode="auto">
              <a:xfrm>
                <a:off x="3269" y="2542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58" name="Freeform 261"/>
              <p:cNvSpPr>
                <a:spLocks/>
              </p:cNvSpPr>
              <p:nvPr/>
            </p:nvSpPr>
            <p:spPr bwMode="auto">
              <a:xfrm>
                <a:off x="3322" y="2587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59" name="Freeform 262"/>
              <p:cNvSpPr>
                <a:spLocks/>
              </p:cNvSpPr>
              <p:nvPr/>
            </p:nvSpPr>
            <p:spPr bwMode="auto">
              <a:xfrm>
                <a:off x="3382" y="2626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60" name="Freeform 263"/>
              <p:cNvSpPr>
                <a:spLocks/>
              </p:cNvSpPr>
              <p:nvPr/>
            </p:nvSpPr>
            <p:spPr bwMode="auto">
              <a:xfrm>
                <a:off x="3377" y="2688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61" name="Freeform 264"/>
              <p:cNvSpPr>
                <a:spLocks/>
              </p:cNvSpPr>
              <p:nvPr/>
            </p:nvSpPr>
            <p:spPr bwMode="auto">
              <a:xfrm>
                <a:off x="3446" y="2666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62" name="Freeform 265"/>
              <p:cNvSpPr>
                <a:spLocks/>
              </p:cNvSpPr>
              <p:nvPr/>
            </p:nvSpPr>
            <p:spPr bwMode="auto">
              <a:xfrm>
                <a:off x="3308" y="2713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</p:grpSp>
        <p:sp>
          <p:nvSpPr>
            <p:cNvPr id="75948" name="Freeform 266"/>
            <p:cNvSpPr>
              <a:spLocks/>
            </p:cNvSpPr>
            <p:nvPr/>
          </p:nvSpPr>
          <p:spPr bwMode="auto">
            <a:xfrm>
              <a:off x="3134" y="1184"/>
              <a:ext cx="214" cy="84"/>
            </a:xfrm>
            <a:custGeom>
              <a:avLst/>
              <a:gdLst>
                <a:gd name="T0" fmla="*/ 0 w 214"/>
                <a:gd name="T1" fmla="*/ 62 h 84"/>
                <a:gd name="T2" fmla="*/ 178 w 214"/>
                <a:gd name="T3" fmla="*/ 0 h 84"/>
                <a:gd name="T4" fmla="*/ 214 w 214"/>
                <a:gd name="T5" fmla="*/ 20 h 84"/>
                <a:gd name="T6" fmla="*/ 32 w 214"/>
                <a:gd name="T7" fmla="*/ 84 h 84"/>
                <a:gd name="T8" fmla="*/ 0 w 214"/>
                <a:gd name="T9" fmla="*/ 6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" h="84">
                  <a:moveTo>
                    <a:pt x="0" y="62"/>
                  </a:moveTo>
                  <a:lnTo>
                    <a:pt x="178" y="0"/>
                  </a:lnTo>
                  <a:lnTo>
                    <a:pt x="214" y="20"/>
                  </a:lnTo>
                  <a:lnTo>
                    <a:pt x="32" y="84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9355" name="Freeform 267"/>
            <p:cNvSpPr>
              <a:spLocks/>
            </p:cNvSpPr>
            <p:nvPr/>
          </p:nvSpPr>
          <p:spPr bwMode="auto">
            <a:xfrm>
              <a:off x="3066" y="1110"/>
              <a:ext cx="248" cy="144"/>
            </a:xfrm>
            <a:custGeom>
              <a:avLst/>
              <a:gdLst>
                <a:gd name="T0" fmla="*/ 96 w 248"/>
                <a:gd name="T1" fmla="*/ 144 h 144"/>
                <a:gd name="T2" fmla="*/ 240 w 248"/>
                <a:gd name="T3" fmla="*/ 96 h 144"/>
                <a:gd name="T4" fmla="*/ 144 w 248"/>
                <a:gd name="T5" fmla="*/ 0 h 144"/>
                <a:gd name="T6" fmla="*/ 0 w 248"/>
                <a:gd name="T7" fmla="*/ 48 h 144"/>
                <a:gd name="T8" fmla="*/ 96 w 24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44">
                  <a:moveTo>
                    <a:pt x="96" y="144"/>
                  </a:moveTo>
                  <a:cubicBezTo>
                    <a:pt x="168" y="120"/>
                    <a:pt x="240" y="96"/>
                    <a:pt x="240" y="96"/>
                  </a:cubicBezTo>
                  <a:cubicBezTo>
                    <a:pt x="248" y="72"/>
                    <a:pt x="194" y="6"/>
                    <a:pt x="144" y="0"/>
                  </a:cubicBezTo>
                  <a:cubicBezTo>
                    <a:pt x="144" y="0"/>
                    <a:pt x="72" y="24"/>
                    <a:pt x="0" y="48"/>
                  </a:cubicBezTo>
                  <a:cubicBezTo>
                    <a:pt x="56" y="66"/>
                    <a:pt x="78" y="104"/>
                    <a:pt x="96" y="14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431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75950" name="Freeform 268"/>
            <p:cNvSpPr>
              <a:spLocks/>
            </p:cNvSpPr>
            <p:nvPr/>
          </p:nvSpPr>
          <p:spPr bwMode="auto">
            <a:xfrm>
              <a:off x="3246" y="1272"/>
              <a:ext cx="158" cy="84"/>
            </a:xfrm>
            <a:custGeom>
              <a:avLst/>
              <a:gdLst>
                <a:gd name="T0" fmla="*/ 0 w 158"/>
                <a:gd name="T1" fmla="*/ 32 h 84"/>
                <a:gd name="T2" fmla="*/ 92 w 158"/>
                <a:gd name="T3" fmla="*/ 0 h 84"/>
                <a:gd name="T4" fmla="*/ 158 w 158"/>
                <a:gd name="T5" fmla="*/ 52 h 84"/>
                <a:gd name="T6" fmla="*/ 66 w 158"/>
                <a:gd name="T7" fmla="*/ 84 h 84"/>
                <a:gd name="T8" fmla="*/ 0 w 158"/>
                <a:gd name="T9" fmla="*/ 32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84">
                  <a:moveTo>
                    <a:pt x="0" y="32"/>
                  </a:moveTo>
                  <a:lnTo>
                    <a:pt x="92" y="0"/>
                  </a:lnTo>
                  <a:lnTo>
                    <a:pt x="158" y="52"/>
                  </a:lnTo>
                  <a:lnTo>
                    <a:pt x="66" y="8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grpSp>
        <p:nvGrpSpPr>
          <p:cNvPr id="75799" name="Group 269"/>
          <p:cNvGrpSpPr>
            <a:grpSpLocks/>
          </p:cNvGrpSpPr>
          <p:nvPr/>
        </p:nvGrpSpPr>
        <p:grpSpPr bwMode="auto">
          <a:xfrm>
            <a:off x="5062538" y="1558925"/>
            <a:ext cx="549275" cy="282575"/>
            <a:chOff x="3102" y="859"/>
            <a:chExt cx="346" cy="178"/>
          </a:xfrm>
        </p:grpSpPr>
        <p:sp>
          <p:nvSpPr>
            <p:cNvPr id="75930" name="Freeform 270"/>
            <p:cNvSpPr>
              <a:spLocks/>
            </p:cNvSpPr>
            <p:nvPr/>
          </p:nvSpPr>
          <p:spPr bwMode="auto">
            <a:xfrm>
              <a:off x="3102" y="940"/>
              <a:ext cx="245" cy="97"/>
            </a:xfrm>
            <a:custGeom>
              <a:avLst/>
              <a:gdLst>
                <a:gd name="T0" fmla="*/ 38 w 624"/>
                <a:gd name="T1" fmla="*/ 13 h 240"/>
                <a:gd name="T2" fmla="*/ 38 w 624"/>
                <a:gd name="T3" fmla="*/ 6 h 240"/>
                <a:gd name="T4" fmla="*/ 0 w 624"/>
                <a:gd name="T5" fmla="*/ 0 h 240"/>
                <a:gd name="T6" fmla="*/ 0 w 624"/>
                <a:gd name="T7" fmla="*/ 13 h 240"/>
                <a:gd name="T8" fmla="*/ 6 w 624"/>
                <a:gd name="T9" fmla="*/ 13 h 240"/>
                <a:gd name="T10" fmla="*/ 6 w 624"/>
                <a:gd name="T11" fmla="*/ 16 h 240"/>
                <a:gd name="T12" fmla="*/ 32 w 624"/>
                <a:gd name="T13" fmla="*/ 16 h 240"/>
                <a:gd name="T14" fmla="*/ 32 w 624"/>
                <a:gd name="T15" fmla="*/ 13 h 240"/>
                <a:gd name="T16" fmla="*/ 38 w 624"/>
                <a:gd name="T17" fmla="*/ 13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4" h="240">
                  <a:moveTo>
                    <a:pt x="624" y="192"/>
                  </a:moveTo>
                  <a:lnTo>
                    <a:pt x="624" y="96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6" y="192"/>
                  </a:lnTo>
                  <a:lnTo>
                    <a:pt x="96" y="240"/>
                  </a:lnTo>
                  <a:lnTo>
                    <a:pt x="528" y="240"/>
                  </a:lnTo>
                  <a:lnTo>
                    <a:pt x="528" y="192"/>
                  </a:lnTo>
                  <a:lnTo>
                    <a:pt x="624" y="192"/>
                  </a:lnTo>
                  <a:close/>
                </a:path>
              </a:pathLst>
            </a:custGeom>
            <a:solidFill>
              <a:schemeClr val="bg2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3000000" rev="0"/>
              </a:camera>
              <a:lightRig rig="legacyFlat4" dir="b"/>
            </a:scene3d>
            <a:sp3d extrusionH="3540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sp>
          <p:nvSpPr>
            <p:cNvPr id="75931" name="Freeform 271"/>
            <p:cNvSpPr>
              <a:spLocks/>
            </p:cNvSpPr>
            <p:nvPr/>
          </p:nvSpPr>
          <p:spPr bwMode="auto">
            <a:xfrm>
              <a:off x="3279" y="859"/>
              <a:ext cx="169" cy="64"/>
            </a:xfrm>
            <a:custGeom>
              <a:avLst/>
              <a:gdLst>
                <a:gd name="T0" fmla="*/ 0 w 1001"/>
                <a:gd name="T1" fmla="*/ 1 h 341"/>
                <a:gd name="T2" fmla="*/ 2 w 1001"/>
                <a:gd name="T3" fmla="*/ 0 h 341"/>
                <a:gd name="T4" fmla="*/ 3 w 1001"/>
                <a:gd name="T5" fmla="*/ 0 h 341"/>
                <a:gd name="T6" fmla="*/ 5 w 1001"/>
                <a:gd name="T7" fmla="*/ 1 h 341"/>
                <a:gd name="T8" fmla="*/ 5 w 1001"/>
                <a:gd name="T9" fmla="*/ 1 h 341"/>
                <a:gd name="T10" fmla="*/ 5 w 1001"/>
                <a:gd name="T11" fmla="*/ 2 h 341"/>
                <a:gd name="T12" fmla="*/ 5 w 1001"/>
                <a:gd name="T13" fmla="*/ 2 h 341"/>
                <a:gd name="T14" fmla="*/ 4 w 1001"/>
                <a:gd name="T15" fmla="*/ 2 h 341"/>
                <a:gd name="T16" fmla="*/ 4 w 1001"/>
                <a:gd name="T17" fmla="*/ 2 h 341"/>
                <a:gd name="T18" fmla="*/ 4 w 1001"/>
                <a:gd name="T19" fmla="*/ 1 h 341"/>
                <a:gd name="T20" fmla="*/ 3 w 1001"/>
                <a:gd name="T21" fmla="*/ 1 h 341"/>
                <a:gd name="T22" fmla="*/ 2 w 1001"/>
                <a:gd name="T23" fmla="*/ 1 h 341"/>
                <a:gd name="T24" fmla="*/ 1 w 1001"/>
                <a:gd name="T25" fmla="*/ 1 h 341"/>
                <a:gd name="T26" fmla="*/ 1 w 1001"/>
                <a:gd name="T27" fmla="*/ 2 h 341"/>
                <a:gd name="T28" fmla="*/ 1 w 1001"/>
                <a:gd name="T29" fmla="*/ 2 h 341"/>
                <a:gd name="T30" fmla="*/ 0 w 1001"/>
                <a:gd name="T31" fmla="*/ 2 h 341"/>
                <a:gd name="T32" fmla="*/ 0 w 1001"/>
                <a:gd name="T33" fmla="*/ 1 h 341"/>
                <a:gd name="T34" fmla="*/ 0 w 1001"/>
                <a:gd name="T35" fmla="*/ 1 h 3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1" h="341">
                  <a:moveTo>
                    <a:pt x="72" y="112"/>
                  </a:moveTo>
                  <a:cubicBezTo>
                    <a:pt x="120" y="88"/>
                    <a:pt x="216" y="32"/>
                    <a:pt x="312" y="16"/>
                  </a:cubicBezTo>
                  <a:cubicBezTo>
                    <a:pt x="408" y="0"/>
                    <a:pt x="544" y="0"/>
                    <a:pt x="648" y="16"/>
                  </a:cubicBezTo>
                  <a:cubicBezTo>
                    <a:pt x="752" y="32"/>
                    <a:pt x="879" y="80"/>
                    <a:pt x="936" y="112"/>
                  </a:cubicBezTo>
                  <a:cubicBezTo>
                    <a:pt x="993" y="144"/>
                    <a:pt x="983" y="176"/>
                    <a:pt x="992" y="208"/>
                  </a:cubicBezTo>
                  <a:cubicBezTo>
                    <a:pt x="1001" y="240"/>
                    <a:pt x="1001" y="283"/>
                    <a:pt x="992" y="304"/>
                  </a:cubicBezTo>
                  <a:cubicBezTo>
                    <a:pt x="983" y="325"/>
                    <a:pt x="977" y="331"/>
                    <a:pt x="936" y="336"/>
                  </a:cubicBezTo>
                  <a:cubicBezTo>
                    <a:pt x="895" y="341"/>
                    <a:pt x="779" y="341"/>
                    <a:pt x="744" y="336"/>
                  </a:cubicBezTo>
                  <a:cubicBezTo>
                    <a:pt x="709" y="331"/>
                    <a:pt x="729" y="325"/>
                    <a:pt x="726" y="304"/>
                  </a:cubicBezTo>
                  <a:cubicBezTo>
                    <a:pt x="723" y="283"/>
                    <a:pt x="747" y="236"/>
                    <a:pt x="726" y="208"/>
                  </a:cubicBezTo>
                  <a:cubicBezTo>
                    <a:pt x="705" y="180"/>
                    <a:pt x="669" y="147"/>
                    <a:pt x="600" y="135"/>
                  </a:cubicBezTo>
                  <a:cubicBezTo>
                    <a:pt x="531" y="123"/>
                    <a:pt x="363" y="123"/>
                    <a:pt x="312" y="135"/>
                  </a:cubicBezTo>
                  <a:cubicBezTo>
                    <a:pt x="261" y="147"/>
                    <a:pt x="295" y="180"/>
                    <a:pt x="292" y="208"/>
                  </a:cubicBezTo>
                  <a:cubicBezTo>
                    <a:pt x="289" y="236"/>
                    <a:pt x="313" y="283"/>
                    <a:pt x="292" y="304"/>
                  </a:cubicBezTo>
                  <a:cubicBezTo>
                    <a:pt x="271" y="325"/>
                    <a:pt x="213" y="338"/>
                    <a:pt x="168" y="337"/>
                  </a:cubicBezTo>
                  <a:cubicBezTo>
                    <a:pt x="123" y="336"/>
                    <a:pt x="48" y="328"/>
                    <a:pt x="24" y="298"/>
                  </a:cubicBezTo>
                  <a:cubicBezTo>
                    <a:pt x="0" y="268"/>
                    <a:pt x="16" y="191"/>
                    <a:pt x="24" y="160"/>
                  </a:cubicBezTo>
                  <a:cubicBezTo>
                    <a:pt x="32" y="129"/>
                    <a:pt x="24" y="136"/>
                    <a:pt x="72" y="11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600000" lon="2100000" rev="0"/>
              </a:camera>
              <a:lightRig rig="legacyFlat3" dir="b"/>
            </a:scene3d>
            <a:sp3d extrusionH="111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grpSp>
          <p:nvGrpSpPr>
            <p:cNvPr id="75932" name="Group 272"/>
            <p:cNvGrpSpPr>
              <a:grpSpLocks/>
            </p:cNvGrpSpPr>
            <p:nvPr/>
          </p:nvGrpSpPr>
          <p:grpSpPr bwMode="auto">
            <a:xfrm>
              <a:off x="3216" y="900"/>
              <a:ext cx="158" cy="82"/>
              <a:chOff x="3138" y="2542"/>
              <a:chExt cx="397" cy="200"/>
            </a:xfrm>
          </p:grpSpPr>
          <p:sp>
            <p:nvSpPr>
              <p:cNvPr id="75933" name="Freeform 273"/>
              <p:cNvSpPr>
                <a:spLocks/>
              </p:cNvSpPr>
              <p:nvPr/>
            </p:nvSpPr>
            <p:spPr bwMode="auto">
              <a:xfrm>
                <a:off x="3138" y="2590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34" name="Freeform 274"/>
              <p:cNvSpPr>
                <a:spLocks/>
              </p:cNvSpPr>
              <p:nvPr/>
            </p:nvSpPr>
            <p:spPr bwMode="auto">
              <a:xfrm>
                <a:off x="3192" y="2632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35" name="Freeform 275"/>
              <p:cNvSpPr>
                <a:spLocks/>
              </p:cNvSpPr>
              <p:nvPr/>
            </p:nvSpPr>
            <p:spPr bwMode="auto">
              <a:xfrm>
                <a:off x="3249" y="2671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36" name="Freeform 276"/>
              <p:cNvSpPr>
                <a:spLocks/>
              </p:cNvSpPr>
              <p:nvPr/>
            </p:nvSpPr>
            <p:spPr bwMode="auto">
              <a:xfrm>
                <a:off x="3317" y="2649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37" name="Freeform 277"/>
              <p:cNvSpPr>
                <a:spLocks/>
              </p:cNvSpPr>
              <p:nvPr/>
            </p:nvSpPr>
            <p:spPr bwMode="auto">
              <a:xfrm>
                <a:off x="3255" y="2609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38" name="Freeform 278"/>
              <p:cNvSpPr>
                <a:spLocks/>
              </p:cNvSpPr>
              <p:nvPr/>
            </p:nvSpPr>
            <p:spPr bwMode="auto">
              <a:xfrm>
                <a:off x="3206" y="2567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39" name="Freeform 279"/>
              <p:cNvSpPr>
                <a:spLocks/>
              </p:cNvSpPr>
              <p:nvPr/>
            </p:nvSpPr>
            <p:spPr bwMode="auto">
              <a:xfrm>
                <a:off x="3269" y="2542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40" name="Freeform 280"/>
              <p:cNvSpPr>
                <a:spLocks/>
              </p:cNvSpPr>
              <p:nvPr/>
            </p:nvSpPr>
            <p:spPr bwMode="auto">
              <a:xfrm>
                <a:off x="3322" y="2587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41" name="Freeform 281"/>
              <p:cNvSpPr>
                <a:spLocks/>
              </p:cNvSpPr>
              <p:nvPr/>
            </p:nvSpPr>
            <p:spPr bwMode="auto">
              <a:xfrm>
                <a:off x="3382" y="2626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42" name="Freeform 282"/>
              <p:cNvSpPr>
                <a:spLocks/>
              </p:cNvSpPr>
              <p:nvPr/>
            </p:nvSpPr>
            <p:spPr bwMode="auto">
              <a:xfrm>
                <a:off x="3377" y="2688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43" name="Freeform 283"/>
              <p:cNvSpPr>
                <a:spLocks/>
              </p:cNvSpPr>
              <p:nvPr/>
            </p:nvSpPr>
            <p:spPr bwMode="auto">
              <a:xfrm>
                <a:off x="3446" y="2666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944" name="Freeform 284"/>
              <p:cNvSpPr>
                <a:spLocks/>
              </p:cNvSpPr>
              <p:nvPr/>
            </p:nvSpPr>
            <p:spPr bwMode="auto">
              <a:xfrm>
                <a:off x="3308" y="2713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</p:grpSp>
      </p:grpSp>
      <p:sp>
        <p:nvSpPr>
          <p:cNvPr id="75800" name="Text Box 285"/>
          <p:cNvSpPr txBox="1">
            <a:spLocks noChangeArrowheads="1"/>
          </p:cNvSpPr>
          <p:nvPr/>
        </p:nvSpPr>
        <p:spPr bwMode="auto">
          <a:xfrm>
            <a:off x="2173288" y="225583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200" b="1"/>
              <a:t>IP/PSTN Gateways</a:t>
            </a:r>
          </a:p>
        </p:txBody>
      </p:sp>
      <p:sp>
        <p:nvSpPr>
          <p:cNvPr id="75801" name="Text Box 286"/>
          <p:cNvSpPr txBox="1">
            <a:spLocks noChangeArrowheads="1"/>
          </p:cNvSpPr>
          <p:nvPr/>
        </p:nvSpPr>
        <p:spPr bwMode="auto">
          <a:xfrm>
            <a:off x="4324350" y="2255838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000"/>
              <a:t>PSTN</a:t>
            </a:r>
          </a:p>
        </p:txBody>
      </p:sp>
      <p:pic>
        <p:nvPicPr>
          <p:cNvPr id="75802" name="Picture 287" descr="gateway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073275" y="2713038"/>
            <a:ext cx="1127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803" name="Freeform 288"/>
          <p:cNvSpPr>
            <a:spLocks/>
          </p:cNvSpPr>
          <p:nvPr/>
        </p:nvSpPr>
        <p:spPr bwMode="auto">
          <a:xfrm>
            <a:off x="3128963" y="3613150"/>
            <a:ext cx="2306637" cy="1425575"/>
          </a:xfrm>
          <a:custGeom>
            <a:avLst/>
            <a:gdLst>
              <a:gd name="T0" fmla="*/ 2147483647 w 3602"/>
              <a:gd name="T1" fmla="*/ 2147483647 h 2048"/>
              <a:gd name="T2" fmla="*/ 2147483647 w 3602"/>
              <a:gd name="T3" fmla="*/ 2147483647 h 2048"/>
              <a:gd name="T4" fmla="*/ 2147483647 w 3602"/>
              <a:gd name="T5" fmla="*/ 2147483647 h 2048"/>
              <a:gd name="T6" fmla="*/ 2147483647 w 3602"/>
              <a:gd name="T7" fmla="*/ 2147483647 h 2048"/>
              <a:gd name="T8" fmla="*/ 2147483647 w 3602"/>
              <a:gd name="T9" fmla="*/ 2147483647 h 2048"/>
              <a:gd name="T10" fmla="*/ 2147483647 w 3602"/>
              <a:gd name="T11" fmla="*/ 2147483647 h 2048"/>
              <a:gd name="T12" fmla="*/ 2147483647 w 3602"/>
              <a:gd name="T13" fmla="*/ 2147483647 h 2048"/>
              <a:gd name="T14" fmla="*/ 2147483647 w 3602"/>
              <a:gd name="T15" fmla="*/ 2147483647 h 20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02" h="2048">
                <a:moveTo>
                  <a:pt x="502" y="989"/>
                </a:moveTo>
                <a:cubicBezTo>
                  <a:pt x="341" y="485"/>
                  <a:pt x="998" y="192"/>
                  <a:pt x="1241" y="583"/>
                </a:cubicBezTo>
                <a:cubicBezTo>
                  <a:pt x="1258" y="225"/>
                  <a:pt x="1864" y="0"/>
                  <a:pt x="2141" y="456"/>
                </a:cubicBezTo>
                <a:cubicBezTo>
                  <a:pt x="2331" y="75"/>
                  <a:pt x="3325" y="252"/>
                  <a:pt x="3139" y="808"/>
                </a:cubicBezTo>
                <a:cubicBezTo>
                  <a:pt x="3602" y="933"/>
                  <a:pt x="3289" y="1586"/>
                  <a:pt x="2891" y="1344"/>
                </a:cubicBezTo>
                <a:cubicBezTo>
                  <a:pt x="2903" y="1673"/>
                  <a:pt x="2366" y="2025"/>
                  <a:pt x="1795" y="1586"/>
                </a:cubicBezTo>
                <a:cubicBezTo>
                  <a:pt x="1749" y="1759"/>
                  <a:pt x="952" y="2048"/>
                  <a:pt x="782" y="1456"/>
                </a:cubicBezTo>
                <a:cubicBezTo>
                  <a:pt x="526" y="1736"/>
                  <a:pt x="0" y="1269"/>
                  <a:pt x="502" y="989"/>
                </a:cubicBezTo>
                <a:close/>
              </a:path>
            </a:pathLst>
          </a:custGeom>
          <a:gradFill rotWithShape="0">
            <a:gsLst>
              <a:gs pos="0">
                <a:srgbClr val="FCFCF8"/>
              </a:gs>
              <a:gs pos="100000">
                <a:srgbClr val="EDEAD3"/>
              </a:gs>
            </a:gsLst>
            <a:path path="rect">
              <a:fillToRect l="50000" t="50000" r="50000" b="50000"/>
            </a:path>
          </a:gradFill>
          <a:ln w="9525">
            <a:round/>
            <a:headEnd/>
            <a:tailEnd/>
          </a:ln>
          <a:effectLst/>
          <a:scene3d>
            <a:camera prst="legacyObliqueTopLeft"/>
            <a:lightRig rig="legacyFlat3" dir="l"/>
          </a:scene3d>
          <a:sp3d extrusionH="201600" prstMaterial="legacyMatte">
            <a:bevelT w="13500" h="13500" prst="angle"/>
            <a:bevelB w="13500" h="13500" prst="angle"/>
            <a:extrusionClr>
              <a:srgbClr val="EDEAD3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uk-UA"/>
          </a:p>
        </p:txBody>
      </p:sp>
      <p:sp>
        <p:nvSpPr>
          <p:cNvPr id="75804" name="Text Box 289"/>
          <p:cNvSpPr txBox="1">
            <a:spLocks noChangeArrowheads="1"/>
          </p:cNvSpPr>
          <p:nvPr/>
        </p:nvSpPr>
        <p:spPr bwMode="auto">
          <a:xfrm>
            <a:off x="3284538" y="4206875"/>
            <a:ext cx="213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200"/>
              <a:t>IP Network</a:t>
            </a:r>
          </a:p>
        </p:txBody>
      </p:sp>
      <p:sp>
        <p:nvSpPr>
          <p:cNvPr id="75805" name="Text Box 290"/>
          <p:cNvSpPr txBox="1">
            <a:spLocks noChangeArrowheads="1"/>
          </p:cNvSpPr>
          <p:nvPr/>
        </p:nvSpPr>
        <p:spPr bwMode="auto">
          <a:xfrm>
            <a:off x="1258888" y="5837238"/>
            <a:ext cx="114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 b="1"/>
              <a:t>Call Manager</a:t>
            </a:r>
            <a:endParaRPr lang="en-US" altLang="zh-TW" sz="1200"/>
          </a:p>
        </p:txBody>
      </p:sp>
      <p:grpSp>
        <p:nvGrpSpPr>
          <p:cNvPr id="75806" name="Group 291"/>
          <p:cNvGrpSpPr>
            <a:grpSpLocks/>
          </p:cNvGrpSpPr>
          <p:nvPr/>
        </p:nvGrpSpPr>
        <p:grpSpPr bwMode="auto">
          <a:xfrm>
            <a:off x="1335088" y="5380038"/>
            <a:ext cx="1016000" cy="495300"/>
            <a:chOff x="3444" y="3138"/>
            <a:chExt cx="978" cy="495"/>
          </a:xfrm>
        </p:grpSpPr>
        <p:pic>
          <p:nvPicPr>
            <p:cNvPr id="75927" name="Picture 292" descr="rack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" y="3288"/>
              <a:ext cx="841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928" name="Freeform 293"/>
            <p:cNvSpPr>
              <a:spLocks/>
            </p:cNvSpPr>
            <p:nvPr/>
          </p:nvSpPr>
          <p:spPr bwMode="gray">
            <a:xfrm>
              <a:off x="4272" y="3216"/>
              <a:ext cx="150" cy="372"/>
            </a:xfrm>
            <a:custGeom>
              <a:avLst/>
              <a:gdLst>
                <a:gd name="T0" fmla="*/ 0 w 150"/>
                <a:gd name="T1" fmla="*/ 372 h 372"/>
                <a:gd name="T2" fmla="*/ 0 w 150"/>
                <a:gd name="T3" fmla="*/ 102 h 372"/>
                <a:gd name="T4" fmla="*/ 150 w 150"/>
                <a:gd name="T5" fmla="*/ 0 h 372"/>
                <a:gd name="T6" fmla="*/ 150 w 150"/>
                <a:gd name="T7" fmla="*/ 144 h 372"/>
                <a:gd name="T8" fmla="*/ 0 w 150"/>
                <a:gd name="T9" fmla="*/ 372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" h="372">
                  <a:moveTo>
                    <a:pt x="0" y="372"/>
                  </a:moveTo>
                  <a:lnTo>
                    <a:pt x="0" y="102"/>
                  </a:lnTo>
                  <a:lnTo>
                    <a:pt x="150" y="0"/>
                  </a:lnTo>
                  <a:lnTo>
                    <a:pt x="150" y="144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9D8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75929" name="Freeform 294"/>
            <p:cNvSpPr>
              <a:spLocks/>
            </p:cNvSpPr>
            <p:nvPr/>
          </p:nvSpPr>
          <p:spPr bwMode="gray">
            <a:xfrm>
              <a:off x="3462" y="3138"/>
              <a:ext cx="954" cy="306"/>
            </a:xfrm>
            <a:custGeom>
              <a:avLst/>
              <a:gdLst>
                <a:gd name="T0" fmla="*/ 0 w 954"/>
                <a:gd name="T1" fmla="*/ 204 h 306"/>
                <a:gd name="T2" fmla="*/ 198 w 954"/>
                <a:gd name="T3" fmla="*/ 0 h 306"/>
                <a:gd name="T4" fmla="*/ 954 w 954"/>
                <a:gd name="T5" fmla="*/ 84 h 306"/>
                <a:gd name="T6" fmla="*/ 798 w 954"/>
                <a:gd name="T7" fmla="*/ 306 h 306"/>
                <a:gd name="T8" fmla="*/ 0 w 954"/>
                <a:gd name="T9" fmla="*/ 204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4" h="306">
                  <a:moveTo>
                    <a:pt x="0" y="204"/>
                  </a:moveTo>
                  <a:lnTo>
                    <a:pt x="198" y="0"/>
                  </a:lnTo>
                  <a:lnTo>
                    <a:pt x="954" y="84"/>
                  </a:lnTo>
                  <a:lnTo>
                    <a:pt x="798" y="306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B5A9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grpSp>
        <p:nvGrpSpPr>
          <p:cNvPr id="75807" name="Group 295"/>
          <p:cNvGrpSpPr>
            <a:grpSpLocks/>
          </p:cNvGrpSpPr>
          <p:nvPr/>
        </p:nvGrpSpPr>
        <p:grpSpPr bwMode="auto">
          <a:xfrm>
            <a:off x="7794625" y="4618038"/>
            <a:ext cx="638175" cy="638175"/>
            <a:chOff x="4359" y="1488"/>
            <a:chExt cx="480" cy="480"/>
          </a:xfrm>
        </p:grpSpPr>
        <p:sp>
          <p:nvSpPr>
            <p:cNvPr id="75924" name="Rectangle 296"/>
            <p:cNvSpPr>
              <a:spLocks noChangeArrowheads="1"/>
            </p:cNvSpPr>
            <p:nvPr/>
          </p:nvSpPr>
          <p:spPr bwMode="auto">
            <a:xfrm>
              <a:off x="4416" y="1680"/>
              <a:ext cx="384" cy="288"/>
            </a:xfrm>
            <a:prstGeom prst="rect">
              <a:avLst/>
            </a:prstGeom>
            <a:solidFill>
              <a:srgbClr val="E2B492"/>
            </a:solidFill>
            <a:ln w="9525">
              <a:miter lim="800000"/>
              <a:headEnd/>
              <a:tailEnd/>
            </a:ln>
            <a:effectLst/>
            <a:scene3d>
              <a:camera prst="legacyPerspectiveTopRight">
                <a:rot lat="300000" lon="600000" rev="0"/>
              </a:camera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E2B49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sp>
          <p:nvSpPr>
            <p:cNvPr id="75925" name="Freeform 297"/>
            <p:cNvSpPr>
              <a:spLocks/>
            </p:cNvSpPr>
            <p:nvPr/>
          </p:nvSpPr>
          <p:spPr bwMode="auto">
            <a:xfrm>
              <a:off x="4359" y="1488"/>
              <a:ext cx="480" cy="240"/>
            </a:xfrm>
            <a:custGeom>
              <a:avLst/>
              <a:gdLst>
                <a:gd name="T0" fmla="*/ 0 w 480"/>
                <a:gd name="T1" fmla="*/ 240 h 240"/>
                <a:gd name="T2" fmla="*/ 240 w 480"/>
                <a:gd name="T3" fmla="*/ 0 h 240"/>
                <a:gd name="T4" fmla="*/ 480 w 480"/>
                <a:gd name="T5" fmla="*/ 240 h 240"/>
                <a:gd name="T6" fmla="*/ 0 w 480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40">
                  <a:moveTo>
                    <a:pt x="0" y="240"/>
                  </a:moveTo>
                  <a:lnTo>
                    <a:pt x="240" y="0"/>
                  </a:lnTo>
                  <a:lnTo>
                    <a:pt x="480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DBA277"/>
            </a:solidFill>
            <a:ln w="9525">
              <a:round/>
              <a:headEnd/>
              <a:tailEnd/>
            </a:ln>
            <a:effectLst/>
            <a:scene3d>
              <a:camera prst="legacyPerspectiveTopRight">
                <a:rot lat="300000" lon="600000" rev="0"/>
              </a:camera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DBA27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sp>
          <p:nvSpPr>
            <p:cNvPr id="75926" name="Rectangle 298"/>
            <p:cNvSpPr>
              <a:spLocks noChangeArrowheads="1"/>
            </p:cNvSpPr>
            <p:nvPr/>
          </p:nvSpPr>
          <p:spPr bwMode="auto">
            <a:xfrm>
              <a:off x="4608" y="1824"/>
              <a:ext cx="96" cy="144"/>
            </a:xfrm>
            <a:prstGeom prst="rect">
              <a:avLst/>
            </a:prstGeom>
            <a:solidFill>
              <a:srgbClr val="925C26"/>
            </a:solidFill>
            <a:ln w="12700">
              <a:solidFill>
                <a:srgbClr val="774B1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grpSp>
        <p:nvGrpSpPr>
          <p:cNvPr id="75808" name="Group 299"/>
          <p:cNvGrpSpPr>
            <a:grpSpLocks/>
          </p:cNvGrpSpPr>
          <p:nvPr/>
        </p:nvGrpSpPr>
        <p:grpSpPr bwMode="auto">
          <a:xfrm>
            <a:off x="7642225" y="3322638"/>
            <a:ext cx="638175" cy="638175"/>
            <a:chOff x="4359" y="1488"/>
            <a:chExt cx="480" cy="480"/>
          </a:xfrm>
        </p:grpSpPr>
        <p:sp>
          <p:nvSpPr>
            <p:cNvPr id="75921" name="Rectangle 300"/>
            <p:cNvSpPr>
              <a:spLocks noChangeArrowheads="1"/>
            </p:cNvSpPr>
            <p:nvPr/>
          </p:nvSpPr>
          <p:spPr bwMode="auto">
            <a:xfrm>
              <a:off x="4416" y="1680"/>
              <a:ext cx="384" cy="288"/>
            </a:xfrm>
            <a:prstGeom prst="rect">
              <a:avLst/>
            </a:prstGeom>
            <a:solidFill>
              <a:srgbClr val="E2B492"/>
            </a:solidFill>
            <a:ln w="9525">
              <a:miter lim="800000"/>
              <a:headEnd/>
              <a:tailEnd/>
            </a:ln>
            <a:effectLst/>
            <a:scene3d>
              <a:camera prst="legacyPerspectiveTopRight">
                <a:rot lat="300000" lon="600000" rev="0"/>
              </a:camera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E2B49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sp>
          <p:nvSpPr>
            <p:cNvPr id="75922" name="Freeform 301"/>
            <p:cNvSpPr>
              <a:spLocks/>
            </p:cNvSpPr>
            <p:nvPr/>
          </p:nvSpPr>
          <p:spPr bwMode="auto">
            <a:xfrm>
              <a:off x="4359" y="1488"/>
              <a:ext cx="480" cy="240"/>
            </a:xfrm>
            <a:custGeom>
              <a:avLst/>
              <a:gdLst>
                <a:gd name="T0" fmla="*/ 0 w 480"/>
                <a:gd name="T1" fmla="*/ 240 h 240"/>
                <a:gd name="T2" fmla="*/ 240 w 480"/>
                <a:gd name="T3" fmla="*/ 0 h 240"/>
                <a:gd name="T4" fmla="*/ 480 w 480"/>
                <a:gd name="T5" fmla="*/ 240 h 240"/>
                <a:gd name="T6" fmla="*/ 0 w 480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40">
                  <a:moveTo>
                    <a:pt x="0" y="240"/>
                  </a:moveTo>
                  <a:lnTo>
                    <a:pt x="240" y="0"/>
                  </a:lnTo>
                  <a:lnTo>
                    <a:pt x="480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DBA277"/>
            </a:solidFill>
            <a:ln w="9525">
              <a:round/>
              <a:headEnd/>
              <a:tailEnd/>
            </a:ln>
            <a:effectLst/>
            <a:scene3d>
              <a:camera prst="legacyPerspectiveTopRight">
                <a:rot lat="300000" lon="600000" rev="0"/>
              </a:camera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DBA27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sp>
          <p:nvSpPr>
            <p:cNvPr id="75923" name="Rectangle 302"/>
            <p:cNvSpPr>
              <a:spLocks noChangeArrowheads="1"/>
            </p:cNvSpPr>
            <p:nvPr/>
          </p:nvSpPr>
          <p:spPr bwMode="auto">
            <a:xfrm>
              <a:off x="4608" y="1824"/>
              <a:ext cx="96" cy="144"/>
            </a:xfrm>
            <a:prstGeom prst="rect">
              <a:avLst/>
            </a:prstGeom>
            <a:solidFill>
              <a:srgbClr val="925C26"/>
            </a:solidFill>
            <a:ln w="12700">
              <a:solidFill>
                <a:srgbClr val="774B1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grpSp>
        <p:nvGrpSpPr>
          <p:cNvPr id="75809" name="Group 303"/>
          <p:cNvGrpSpPr>
            <a:grpSpLocks/>
          </p:cNvGrpSpPr>
          <p:nvPr/>
        </p:nvGrpSpPr>
        <p:grpSpPr bwMode="auto">
          <a:xfrm>
            <a:off x="7032625" y="5837238"/>
            <a:ext cx="1371600" cy="914400"/>
            <a:chOff x="1989" y="2502"/>
            <a:chExt cx="501" cy="576"/>
          </a:xfrm>
        </p:grpSpPr>
        <p:sp>
          <p:nvSpPr>
            <p:cNvPr id="75844" name="Freeform 304"/>
            <p:cNvSpPr>
              <a:spLocks/>
            </p:cNvSpPr>
            <p:nvPr/>
          </p:nvSpPr>
          <p:spPr bwMode="auto">
            <a:xfrm>
              <a:off x="1989" y="3046"/>
              <a:ext cx="501" cy="32"/>
            </a:xfrm>
            <a:custGeom>
              <a:avLst/>
              <a:gdLst>
                <a:gd name="T0" fmla="*/ 3 w 2505"/>
                <a:gd name="T1" fmla="*/ 0 h 157"/>
                <a:gd name="T2" fmla="*/ 0 w 2505"/>
                <a:gd name="T3" fmla="*/ 0 h 157"/>
                <a:gd name="T4" fmla="*/ 9 w 2505"/>
                <a:gd name="T5" fmla="*/ 1 h 157"/>
                <a:gd name="T6" fmla="*/ 15 w 2505"/>
                <a:gd name="T7" fmla="*/ 1 h 157"/>
                <a:gd name="T8" fmla="*/ 20 w 2505"/>
                <a:gd name="T9" fmla="*/ 0 h 157"/>
                <a:gd name="T10" fmla="*/ 19 w 2505"/>
                <a:gd name="T11" fmla="*/ 0 h 157"/>
                <a:gd name="T12" fmla="*/ 10 w 2505"/>
                <a:gd name="T13" fmla="*/ 0 h 157"/>
                <a:gd name="T14" fmla="*/ 3 w 2505"/>
                <a:gd name="T15" fmla="*/ 0 h 1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05" h="157">
                  <a:moveTo>
                    <a:pt x="376" y="13"/>
                  </a:moveTo>
                  <a:lnTo>
                    <a:pt x="0" y="47"/>
                  </a:lnTo>
                  <a:lnTo>
                    <a:pt x="1168" y="157"/>
                  </a:lnTo>
                  <a:lnTo>
                    <a:pt x="1863" y="118"/>
                  </a:lnTo>
                  <a:lnTo>
                    <a:pt x="2505" y="21"/>
                  </a:lnTo>
                  <a:lnTo>
                    <a:pt x="2330" y="0"/>
                  </a:lnTo>
                  <a:lnTo>
                    <a:pt x="1251" y="61"/>
                  </a:lnTo>
                  <a:lnTo>
                    <a:pt x="376" y="13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grpSp>
          <p:nvGrpSpPr>
            <p:cNvPr id="75845" name="Group 305"/>
            <p:cNvGrpSpPr>
              <a:grpSpLocks/>
            </p:cNvGrpSpPr>
            <p:nvPr/>
          </p:nvGrpSpPr>
          <p:grpSpPr bwMode="auto">
            <a:xfrm>
              <a:off x="2335" y="2502"/>
              <a:ext cx="121" cy="560"/>
              <a:chOff x="2335" y="2502"/>
              <a:chExt cx="121" cy="560"/>
            </a:xfrm>
          </p:grpSpPr>
          <p:grpSp>
            <p:nvGrpSpPr>
              <p:cNvPr id="75885" name="Group 306"/>
              <p:cNvGrpSpPr>
                <a:grpSpLocks/>
              </p:cNvGrpSpPr>
              <p:nvPr/>
            </p:nvGrpSpPr>
            <p:grpSpPr bwMode="auto">
              <a:xfrm>
                <a:off x="2338" y="2503"/>
                <a:ext cx="118" cy="558"/>
                <a:chOff x="2338" y="2503"/>
                <a:chExt cx="118" cy="558"/>
              </a:xfrm>
            </p:grpSpPr>
            <p:sp>
              <p:nvSpPr>
                <p:cNvPr id="75918" name="Freeform 307"/>
                <p:cNvSpPr>
                  <a:spLocks/>
                </p:cNvSpPr>
                <p:nvPr/>
              </p:nvSpPr>
              <p:spPr bwMode="auto">
                <a:xfrm>
                  <a:off x="2338" y="2503"/>
                  <a:ext cx="118" cy="558"/>
                </a:xfrm>
                <a:custGeom>
                  <a:avLst/>
                  <a:gdLst>
                    <a:gd name="T0" fmla="*/ 0 w 588"/>
                    <a:gd name="T1" fmla="*/ 0 h 2792"/>
                    <a:gd name="T2" fmla="*/ 0 w 588"/>
                    <a:gd name="T3" fmla="*/ 0 h 2792"/>
                    <a:gd name="T4" fmla="*/ 0 w 588"/>
                    <a:gd name="T5" fmla="*/ 0 h 2792"/>
                    <a:gd name="T6" fmla="*/ 0 w 588"/>
                    <a:gd name="T7" fmla="*/ 0 h 2792"/>
                    <a:gd name="T8" fmla="*/ 0 w 588"/>
                    <a:gd name="T9" fmla="*/ 0 h 2792"/>
                    <a:gd name="T10" fmla="*/ 1 w 588"/>
                    <a:gd name="T11" fmla="*/ 0 h 2792"/>
                    <a:gd name="T12" fmla="*/ 1 w 588"/>
                    <a:gd name="T13" fmla="*/ 0 h 2792"/>
                    <a:gd name="T14" fmla="*/ 1 w 588"/>
                    <a:gd name="T15" fmla="*/ 0 h 2792"/>
                    <a:gd name="T16" fmla="*/ 1 w 588"/>
                    <a:gd name="T17" fmla="*/ 0 h 2792"/>
                    <a:gd name="T18" fmla="*/ 1 w 588"/>
                    <a:gd name="T19" fmla="*/ 0 h 2792"/>
                    <a:gd name="T20" fmla="*/ 5 w 588"/>
                    <a:gd name="T21" fmla="*/ 4 h 2792"/>
                    <a:gd name="T22" fmla="*/ 5 w 588"/>
                    <a:gd name="T23" fmla="*/ 22 h 2792"/>
                    <a:gd name="T24" fmla="*/ 0 w 588"/>
                    <a:gd name="T25" fmla="*/ 22 h 2792"/>
                    <a:gd name="T26" fmla="*/ 0 w 588"/>
                    <a:gd name="T27" fmla="*/ 0 h 279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588" h="2792">
                      <a:moveTo>
                        <a:pt x="0" y="19"/>
                      </a:moveTo>
                      <a:lnTo>
                        <a:pt x="15" y="14"/>
                      </a:lnTo>
                      <a:lnTo>
                        <a:pt x="28" y="7"/>
                      </a:lnTo>
                      <a:lnTo>
                        <a:pt x="42" y="4"/>
                      </a:lnTo>
                      <a:lnTo>
                        <a:pt x="53" y="4"/>
                      </a:lnTo>
                      <a:lnTo>
                        <a:pt x="66" y="0"/>
                      </a:lnTo>
                      <a:lnTo>
                        <a:pt x="84" y="4"/>
                      </a:lnTo>
                      <a:lnTo>
                        <a:pt x="101" y="10"/>
                      </a:lnTo>
                      <a:lnTo>
                        <a:pt x="117" y="18"/>
                      </a:lnTo>
                      <a:lnTo>
                        <a:pt x="133" y="29"/>
                      </a:lnTo>
                      <a:lnTo>
                        <a:pt x="588" y="470"/>
                      </a:lnTo>
                      <a:lnTo>
                        <a:pt x="588" y="2721"/>
                      </a:lnTo>
                      <a:lnTo>
                        <a:pt x="0" y="2792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19" name="Line 308"/>
                <p:cNvSpPr>
                  <a:spLocks noChangeShapeType="1"/>
                </p:cNvSpPr>
                <p:nvPr/>
              </p:nvSpPr>
              <p:spPr bwMode="auto">
                <a:xfrm>
                  <a:off x="2384" y="2528"/>
                  <a:ext cx="1" cy="473"/>
                </a:xfrm>
                <a:prstGeom prst="line">
                  <a:avLst/>
                </a:prstGeom>
                <a:noFill/>
                <a:ln w="3175">
                  <a:solidFill>
                    <a:srgbClr val="A0A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20" name="Freeform 309"/>
                <p:cNvSpPr>
                  <a:spLocks/>
                </p:cNvSpPr>
                <p:nvPr/>
              </p:nvSpPr>
              <p:spPr bwMode="auto">
                <a:xfrm>
                  <a:off x="2349" y="3001"/>
                  <a:ext cx="107" cy="60"/>
                </a:xfrm>
                <a:custGeom>
                  <a:avLst/>
                  <a:gdLst>
                    <a:gd name="T0" fmla="*/ 0 w 535"/>
                    <a:gd name="T1" fmla="*/ 0 h 301"/>
                    <a:gd name="T2" fmla="*/ 4 w 535"/>
                    <a:gd name="T3" fmla="*/ 0 h 301"/>
                    <a:gd name="T4" fmla="*/ 4 w 535"/>
                    <a:gd name="T5" fmla="*/ 2 h 301"/>
                    <a:gd name="T6" fmla="*/ 0 w 535"/>
                    <a:gd name="T7" fmla="*/ 2 h 301"/>
                    <a:gd name="T8" fmla="*/ 0 w 535"/>
                    <a:gd name="T9" fmla="*/ 0 h 3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35" h="301">
                      <a:moveTo>
                        <a:pt x="1" y="8"/>
                      </a:moveTo>
                      <a:lnTo>
                        <a:pt x="535" y="0"/>
                      </a:lnTo>
                      <a:lnTo>
                        <a:pt x="535" y="232"/>
                      </a:lnTo>
                      <a:lnTo>
                        <a:pt x="0" y="301"/>
                      </a:lnTo>
                      <a:lnTo>
                        <a:pt x="1" y="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</p:grpSp>
          <p:grpSp>
            <p:nvGrpSpPr>
              <p:cNvPr id="75886" name="Group 310"/>
              <p:cNvGrpSpPr>
                <a:grpSpLocks/>
              </p:cNvGrpSpPr>
              <p:nvPr/>
            </p:nvGrpSpPr>
            <p:grpSpPr bwMode="auto">
              <a:xfrm>
                <a:off x="2395" y="2560"/>
                <a:ext cx="55" cy="436"/>
                <a:chOff x="2395" y="2560"/>
                <a:chExt cx="55" cy="436"/>
              </a:xfrm>
            </p:grpSpPr>
            <p:sp>
              <p:nvSpPr>
                <p:cNvPr id="75905" name="Freeform 311"/>
                <p:cNvSpPr>
                  <a:spLocks/>
                </p:cNvSpPr>
                <p:nvPr/>
              </p:nvSpPr>
              <p:spPr bwMode="auto">
                <a:xfrm>
                  <a:off x="2395" y="2560"/>
                  <a:ext cx="55" cy="69"/>
                </a:xfrm>
                <a:custGeom>
                  <a:avLst/>
                  <a:gdLst>
                    <a:gd name="T0" fmla="*/ 0 w 277"/>
                    <a:gd name="T1" fmla="*/ 0 h 348"/>
                    <a:gd name="T2" fmla="*/ 2 w 277"/>
                    <a:gd name="T3" fmla="*/ 2 h 348"/>
                    <a:gd name="T4" fmla="*/ 2 w 277"/>
                    <a:gd name="T5" fmla="*/ 3 h 348"/>
                    <a:gd name="T6" fmla="*/ 0 w 277"/>
                    <a:gd name="T7" fmla="*/ 1 h 348"/>
                    <a:gd name="T8" fmla="*/ 0 w 277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7" h="348">
                      <a:moveTo>
                        <a:pt x="0" y="0"/>
                      </a:moveTo>
                      <a:lnTo>
                        <a:pt x="277" y="257"/>
                      </a:lnTo>
                      <a:lnTo>
                        <a:pt x="277" y="348"/>
                      </a:lnTo>
                      <a:lnTo>
                        <a:pt x="0" y="1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06" name="Freeform 312"/>
                <p:cNvSpPr>
                  <a:spLocks/>
                </p:cNvSpPr>
                <p:nvPr/>
              </p:nvSpPr>
              <p:spPr bwMode="auto">
                <a:xfrm>
                  <a:off x="2395" y="2601"/>
                  <a:ext cx="55" cy="65"/>
                </a:xfrm>
                <a:custGeom>
                  <a:avLst/>
                  <a:gdLst>
                    <a:gd name="T0" fmla="*/ 0 w 277"/>
                    <a:gd name="T1" fmla="*/ 0 h 326"/>
                    <a:gd name="T2" fmla="*/ 2 w 277"/>
                    <a:gd name="T3" fmla="*/ 2 h 326"/>
                    <a:gd name="T4" fmla="*/ 2 w 277"/>
                    <a:gd name="T5" fmla="*/ 3 h 326"/>
                    <a:gd name="T6" fmla="*/ 0 w 277"/>
                    <a:gd name="T7" fmla="*/ 1 h 326"/>
                    <a:gd name="T8" fmla="*/ 0 w 277"/>
                    <a:gd name="T9" fmla="*/ 0 h 3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7" h="326">
                      <a:moveTo>
                        <a:pt x="0" y="0"/>
                      </a:moveTo>
                      <a:lnTo>
                        <a:pt x="277" y="233"/>
                      </a:lnTo>
                      <a:lnTo>
                        <a:pt x="277" y="326"/>
                      </a:lnTo>
                      <a:lnTo>
                        <a:pt x="0" y="1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07" name="Freeform 313"/>
                <p:cNvSpPr>
                  <a:spLocks/>
                </p:cNvSpPr>
                <p:nvPr/>
              </p:nvSpPr>
              <p:spPr bwMode="auto">
                <a:xfrm>
                  <a:off x="2395" y="2641"/>
                  <a:ext cx="55" cy="61"/>
                </a:xfrm>
                <a:custGeom>
                  <a:avLst/>
                  <a:gdLst>
                    <a:gd name="T0" fmla="*/ 0 w 277"/>
                    <a:gd name="T1" fmla="*/ 0 h 305"/>
                    <a:gd name="T2" fmla="*/ 2 w 277"/>
                    <a:gd name="T3" fmla="*/ 2 h 305"/>
                    <a:gd name="T4" fmla="*/ 2 w 277"/>
                    <a:gd name="T5" fmla="*/ 2 h 305"/>
                    <a:gd name="T6" fmla="*/ 0 w 277"/>
                    <a:gd name="T7" fmla="*/ 1 h 305"/>
                    <a:gd name="T8" fmla="*/ 0 w 277"/>
                    <a:gd name="T9" fmla="*/ 0 h 3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7" h="305">
                      <a:moveTo>
                        <a:pt x="0" y="0"/>
                      </a:moveTo>
                      <a:lnTo>
                        <a:pt x="277" y="214"/>
                      </a:lnTo>
                      <a:lnTo>
                        <a:pt x="277" y="305"/>
                      </a:lnTo>
                      <a:lnTo>
                        <a:pt x="0" y="1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08" name="Freeform 314"/>
                <p:cNvSpPr>
                  <a:spLocks/>
                </p:cNvSpPr>
                <p:nvPr/>
              </p:nvSpPr>
              <p:spPr bwMode="auto">
                <a:xfrm>
                  <a:off x="2395" y="2682"/>
                  <a:ext cx="55" cy="56"/>
                </a:xfrm>
                <a:custGeom>
                  <a:avLst/>
                  <a:gdLst>
                    <a:gd name="T0" fmla="*/ 0 w 277"/>
                    <a:gd name="T1" fmla="*/ 0 h 282"/>
                    <a:gd name="T2" fmla="*/ 2 w 277"/>
                    <a:gd name="T3" fmla="*/ 2 h 282"/>
                    <a:gd name="T4" fmla="*/ 2 w 277"/>
                    <a:gd name="T5" fmla="*/ 2 h 282"/>
                    <a:gd name="T6" fmla="*/ 0 w 277"/>
                    <a:gd name="T7" fmla="*/ 1 h 282"/>
                    <a:gd name="T8" fmla="*/ 0 w 277"/>
                    <a:gd name="T9" fmla="*/ 0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7" h="282">
                      <a:moveTo>
                        <a:pt x="0" y="0"/>
                      </a:moveTo>
                      <a:lnTo>
                        <a:pt x="277" y="193"/>
                      </a:lnTo>
                      <a:lnTo>
                        <a:pt x="277" y="282"/>
                      </a:lnTo>
                      <a:lnTo>
                        <a:pt x="0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09" name="Freeform 315"/>
                <p:cNvSpPr>
                  <a:spLocks/>
                </p:cNvSpPr>
                <p:nvPr/>
              </p:nvSpPr>
              <p:spPr bwMode="auto">
                <a:xfrm>
                  <a:off x="2395" y="2723"/>
                  <a:ext cx="55" cy="52"/>
                </a:xfrm>
                <a:custGeom>
                  <a:avLst/>
                  <a:gdLst>
                    <a:gd name="T0" fmla="*/ 0 w 277"/>
                    <a:gd name="T1" fmla="*/ 0 h 260"/>
                    <a:gd name="T2" fmla="*/ 2 w 277"/>
                    <a:gd name="T3" fmla="*/ 1 h 260"/>
                    <a:gd name="T4" fmla="*/ 2 w 277"/>
                    <a:gd name="T5" fmla="*/ 2 h 260"/>
                    <a:gd name="T6" fmla="*/ 0 w 277"/>
                    <a:gd name="T7" fmla="*/ 1 h 260"/>
                    <a:gd name="T8" fmla="*/ 0 w 277"/>
                    <a:gd name="T9" fmla="*/ 0 h 2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7" h="260">
                      <a:moveTo>
                        <a:pt x="0" y="0"/>
                      </a:moveTo>
                      <a:lnTo>
                        <a:pt x="277" y="170"/>
                      </a:lnTo>
                      <a:lnTo>
                        <a:pt x="277" y="260"/>
                      </a:lnTo>
                      <a:lnTo>
                        <a:pt x="0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10" name="Freeform 316"/>
                <p:cNvSpPr>
                  <a:spLocks/>
                </p:cNvSpPr>
                <p:nvPr/>
              </p:nvSpPr>
              <p:spPr bwMode="auto">
                <a:xfrm>
                  <a:off x="2395" y="2764"/>
                  <a:ext cx="55" cy="48"/>
                </a:xfrm>
                <a:custGeom>
                  <a:avLst/>
                  <a:gdLst>
                    <a:gd name="T0" fmla="*/ 0 w 277"/>
                    <a:gd name="T1" fmla="*/ 0 h 239"/>
                    <a:gd name="T2" fmla="*/ 2 w 277"/>
                    <a:gd name="T3" fmla="*/ 1 h 239"/>
                    <a:gd name="T4" fmla="*/ 2 w 277"/>
                    <a:gd name="T5" fmla="*/ 2 h 239"/>
                    <a:gd name="T6" fmla="*/ 0 w 277"/>
                    <a:gd name="T7" fmla="*/ 1 h 239"/>
                    <a:gd name="T8" fmla="*/ 0 w 277"/>
                    <a:gd name="T9" fmla="*/ 0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7" h="239">
                      <a:moveTo>
                        <a:pt x="0" y="0"/>
                      </a:moveTo>
                      <a:lnTo>
                        <a:pt x="277" y="148"/>
                      </a:lnTo>
                      <a:lnTo>
                        <a:pt x="277" y="239"/>
                      </a:lnTo>
                      <a:lnTo>
                        <a:pt x="0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11" name="Freeform 317"/>
                <p:cNvSpPr>
                  <a:spLocks/>
                </p:cNvSpPr>
                <p:nvPr/>
              </p:nvSpPr>
              <p:spPr bwMode="auto">
                <a:xfrm>
                  <a:off x="2395" y="2804"/>
                  <a:ext cx="55" cy="44"/>
                </a:xfrm>
                <a:custGeom>
                  <a:avLst/>
                  <a:gdLst>
                    <a:gd name="T0" fmla="*/ 0 w 277"/>
                    <a:gd name="T1" fmla="*/ 0 h 217"/>
                    <a:gd name="T2" fmla="*/ 2 w 277"/>
                    <a:gd name="T3" fmla="*/ 1 h 217"/>
                    <a:gd name="T4" fmla="*/ 2 w 277"/>
                    <a:gd name="T5" fmla="*/ 2 h 217"/>
                    <a:gd name="T6" fmla="*/ 0 w 277"/>
                    <a:gd name="T7" fmla="*/ 1 h 217"/>
                    <a:gd name="T8" fmla="*/ 0 w 277"/>
                    <a:gd name="T9" fmla="*/ 0 h 2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7" h="217">
                      <a:moveTo>
                        <a:pt x="0" y="0"/>
                      </a:moveTo>
                      <a:lnTo>
                        <a:pt x="277" y="127"/>
                      </a:lnTo>
                      <a:lnTo>
                        <a:pt x="277" y="217"/>
                      </a:lnTo>
                      <a:lnTo>
                        <a:pt x="0" y="1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12" name="Freeform 318"/>
                <p:cNvSpPr>
                  <a:spLocks/>
                </p:cNvSpPr>
                <p:nvPr/>
              </p:nvSpPr>
              <p:spPr bwMode="auto">
                <a:xfrm>
                  <a:off x="2395" y="2845"/>
                  <a:ext cx="55" cy="39"/>
                </a:xfrm>
                <a:custGeom>
                  <a:avLst/>
                  <a:gdLst>
                    <a:gd name="T0" fmla="*/ 0 w 277"/>
                    <a:gd name="T1" fmla="*/ 0 h 195"/>
                    <a:gd name="T2" fmla="*/ 2 w 277"/>
                    <a:gd name="T3" fmla="*/ 1 h 195"/>
                    <a:gd name="T4" fmla="*/ 2 w 277"/>
                    <a:gd name="T5" fmla="*/ 2 h 195"/>
                    <a:gd name="T6" fmla="*/ 0 w 277"/>
                    <a:gd name="T7" fmla="*/ 1 h 195"/>
                    <a:gd name="T8" fmla="*/ 0 w 277"/>
                    <a:gd name="T9" fmla="*/ 0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7" h="195">
                      <a:moveTo>
                        <a:pt x="0" y="0"/>
                      </a:moveTo>
                      <a:lnTo>
                        <a:pt x="277" y="105"/>
                      </a:lnTo>
                      <a:lnTo>
                        <a:pt x="277" y="195"/>
                      </a:lnTo>
                      <a:lnTo>
                        <a:pt x="0" y="1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13" name="Freeform 319"/>
                <p:cNvSpPr>
                  <a:spLocks/>
                </p:cNvSpPr>
                <p:nvPr/>
              </p:nvSpPr>
              <p:spPr bwMode="auto">
                <a:xfrm>
                  <a:off x="2395" y="2886"/>
                  <a:ext cx="55" cy="35"/>
                </a:xfrm>
                <a:custGeom>
                  <a:avLst/>
                  <a:gdLst>
                    <a:gd name="T0" fmla="*/ 0 w 277"/>
                    <a:gd name="T1" fmla="*/ 0 h 174"/>
                    <a:gd name="T2" fmla="*/ 2 w 277"/>
                    <a:gd name="T3" fmla="*/ 1 h 174"/>
                    <a:gd name="T4" fmla="*/ 2 w 277"/>
                    <a:gd name="T5" fmla="*/ 1 h 174"/>
                    <a:gd name="T6" fmla="*/ 0 w 277"/>
                    <a:gd name="T7" fmla="*/ 1 h 174"/>
                    <a:gd name="T8" fmla="*/ 0 w 277"/>
                    <a:gd name="T9" fmla="*/ 0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7" h="174">
                      <a:moveTo>
                        <a:pt x="0" y="0"/>
                      </a:moveTo>
                      <a:lnTo>
                        <a:pt x="277" y="83"/>
                      </a:lnTo>
                      <a:lnTo>
                        <a:pt x="277" y="174"/>
                      </a:lnTo>
                      <a:lnTo>
                        <a:pt x="0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14" name="Freeform 320"/>
                <p:cNvSpPr>
                  <a:spLocks/>
                </p:cNvSpPr>
                <p:nvPr/>
              </p:nvSpPr>
              <p:spPr bwMode="auto">
                <a:xfrm>
                  <a:off x="2395" y="2927"/>
                  <a:ext cx="55" cy="30"/>
                </a:xfrm>
                <a:custGeom>
                  <a:avLst/>
                  <a:gdLst>
                    <a:gd name="T0" fmla="*/ 0 w 277"/>
                    <a:gd name="T1" fmla="*/ 0 h 151"/>
                    <a:gd name="T2" fmla="*/ 2 w 277"/>
                    <a:gd name="T3" fmla="*/ 0 h 151"/>
                    <a:gd name="T4" fmla="*/ 2 w 277"/>
                    <a:gd name="T5" fmla="*/ 1 h 151"/>
                    <a:gd name="T6" fmla="*/ 0 w 277"/>
                    <a:gd name="T7" fmla="*/ 1 h 151"/>
                    <a:gd name="T8" fmla="*/ 0 w 277"/>
                    <a:gd name="T9" fmla="*/ 0 h 1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7" h="151">
                      <a:moveTo>
                        <a:pt x="0" y="0"/>
                      </a:moveTo>
                      <a:lnTo>
                        <a:pt x="277" y="60"/>
                      </a:lnTo>
                      <a:lnTo>
                        <a:pt x="277" y="151"/>
                      </a:lnTo>
                      <a:lnTo>
                        <a:pt x="0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15" name="Freeform 321"/>
                <p:cNvSpPr>
                  <a:spLocks/>
                </p:cNvSpPr>
                <p:nvPr/>
              </p:nvSpPr>
              <p:spPr bwMode="auto">
                <a:xfrm>
                  <a:off x="2395" y="2968"/>
                  <a:ext cx="55" cy="26"/>
                </a:xfrm>
                <a:custGeom>
                  <a:avLst/>
                  <a:gdLst>
                    <a:gd name="T0" fmla="*/ 0 w 277"/>
                    <a:gd name="T1" fmla="*/ 0 h 130"/>
                    <a:gd name="T2" fmla="*/ 2 w 277"/>
                    <a:gd name="T3" fmla="*/ 0 h 130"/>
                    <a:gd name="T4" fmla="*/ 2 w 277"/>
                    <a:gd name="T5" fmla="*/ 1 h 130"/>
                    <a:gd name="T6" fmla="*/ 0 w 277"/>
                    <a:gd name="T7" fmla="*/ 1 h 130"/>
                    <a:gd name="T8" fmla="*/ 0 w 277"/>
                    <a:gd name="T9" fmla="*/ 0 h 1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7" h="130">
                      <a:moveTo>
                        <a:pt x="0" y="0"/>
                      </a:moveTo>
                      <a:lnTo>
                        <a:pt x="277" y="37"/>
                      </a:lnTo>
                      <a:lnTo>
                        <a:pt x="277" y="130"/>
                      </a:lnTo>
                      <a:lnTo>
                        <a:pt x="0" y="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16" name="Line 322"/>
                <p:cNvSpPr>
                  <a:spLocks noChangeShapeType="1"/>
                </p:cNvSpPr>
                <p:nvPr/>
              </p:nvSpPr>
              <p:spPr bwMode="auto">
                <a:xfrm>
                  <a:off x="2415" y="2573"/>
                  <a:ext cx="1" cy="420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17" name="Line 323"/>
                <p:cNvSpPr>
                  <a:spLocks noChangeShapeType="1"/>
                </p:cNvSpPr>
                <p:nvPr/>
              </p:nvSpPr>
              <p:spPr bwMode="auto">
                <a:xfrm>
                  <a:off x="2435" y="2592"/>
                  <a:ext cx="1" cy="404"/>
                </a:xfrm>
                <a:prstGeom prst="line">
                  <a:avLst/>
                </a:prstGeom>
                <a:noFill/>
                <a:ln w="1270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</p:grpSp>
          <p:grpSp>
            <p:nvGrpSpPr>
              <p:cNvPr id="75887" name="Group 324"/>
              <p:cNvGrpSpPr>
                <a:grpSpLocks/>
              </p:cNvGrpSpPr>
              <p:nvPr/>
            </p:nvGrpSpPr>
            <p:grpSpPr bwMode="auto">
              <a:xfrm>
                <a:off x="2335" y="2502"/>
                <a:ext cx="30" cy="560"/>
                <a:chOff x="2335" y="2502"/>
                <a:chExt cx="30" cy="560"/>
              </a:xfrm>
            </p:grpSpPr>
            <p:sp>
              <p:nvSpPr>
                <p:cNvPr id="75888" name="Line 325"/>
                <p:cNvSpPr>
                  <a:spLocks noChangeShapeType="1"/>
                </p:cNvSpPr>
                <p:nvPr/>
              </p:nvSpPr>
              <p:spPr bwMode="auto">
                <a:xfrm>
                  <a:off x="2338" y="2509"/>
                  <a:ext cx="1" cy="553"/>
                </a:xfrm>
                <a:prstGeom prst="line">
                  <a:avLst/>
                </a:prstGeom>
                <a:noFill/>
                <a:ln w="635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89" name="Line 326"/>
                <p:cNvSpPr>
                  <a:spLocks noChangeShapeType="1"/>
                </p:cNvSpPr>
                <p:nvPr/>
              </p:nvSpPr>
              <p:spPr bwMode="auto">
                <a:xfrm>
                  <a:off x="2345" y="2508"/>
                  <a:ext cx="1" cy="552"/>
                </a:xfrm>
                <a:prstGeom prst="line">
                  <a:avLst/>
                </a:prstGeom>
                <a:noFill/>
                <a:ln w="6350">
                  <a:solidFill>
                    <a:srgbClr val="C0C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90" name="Line 327"/>
                <p:cNvSpPr>
                  <a:spLocks noChangeShapeType="1"/>
                </p:cNvSpPr>
                <p:nvPr/>
              </p:nvSpPr>
              <p:spPr bwMode="auto">
                <a:xfrm>
                  <a:off x="2346" y="2506"/>
                  <a:ext cx="1" cy="555"/>
                </a:xfrm>
                <a:prstGeom prst="line">
                  <a:avLst/>
                </a:prstGeom>
                <a:noFill/>
                <a:ln w="6350">
                  <a:solidFill>
                    <a:srgbClr val="E0E0E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91" name="Line 328"/>
                <p:cNvSpPr>
                  <a:spLocks noChangeShapeType="1"/>
                </p:cNvSpPr>
                <p:nvPr/>
              </p:nvSpPr>
              <p:spPr bwMode="auto">
                <a:xfrm>
                  <a:off x="2351" y="2506"/>
                  <a:ext cx="1" cy="555"/>
                </a:xfrm>
                <a:prstGeom prst="line">
                  <a:avLst/>
                </a:prstGeom>
                <a:noFill/>
                <a:ln w="635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92" name="Line 329"/>
                <p:cNvSpPr>
                  <a:spLocks noChangeShapeType="1"/>
                </p:cNvSpPr>
                <p:nvPr/>
              </p:nvSpPr>
              <p:spPr bwMode="auto">
                <a:xfrm>
                  <a:off x="2362" y="2509"/>
                  <a:ext cx="1" cy="551"/>
                </a:xfrm>
                <a:prstGeom prst="line">
                  <a:avLst/>
                </a:prstGeom>
                <a:noFill/>
                <a:ln w="6350">
                  <a:solidFill>
                    <a:srgbClr val="E0E0E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93" name="Freeform 330"/>
                <p:cNvSpPr>
                  <a:spLocks/>
                </p:cNvSpPr>
                <p:nvPr/>
              </p:nvSpPr>
              <p:spPr bwMode="auto">
                <a:xfrm>
                  <a:off x="2335" y="2535"/>
                  <a:ext cx="30" cy="26"/>
                </a:xfrm>
                <a:custGeom>
                  <a:avLst/>
                  <a:gdLst>
                    <a:gd name="T0" fmla="*/ 0 w 151"/>
                    <a:gd name="T1" fmla="*/ 0 h 129"/>
                    <a:gd name="T2" fmla="*/ 0 w 151"/>
                    <a:gd name="T3" fmla="*/ 0 h 129"/>
                    <a:gd name="T4" fmla="*/ 0 w 151"/>
                    <a:gd name="T5" fmla="*/ 0 h 129"/>
                    <a:gd name="T6" fmla="*/ 0 w 151"/>
                    <a:gd name="T7" fmla="*/ 0 h 129"/>
                    <a:gd name="T8" fmla="*/ 1 w 151"/>
                    <a:gd name="T9" fmla="*/ 0 h 129"/>
                    <a:gd name="T10" fmla="*/ 1 w 151"/>
                    <a:gd name="T11" fmla="*/ 0 h 129"/>
                    <a:gd name="T12" fmla="*/ 1 w 151"/>
                    <a:gd name="T13" fmla="*/ 0 h 129"/>
                    <a:gd name="T14" fmla="*/ 1 w 151"/>
                    <a:gd name="T15" fmla="*/ 0 h 129"/>
                    <a:gd name="T16" fmla="*/ 1 w 151"/>
                    <a:gd name="T17" fmla="*/ 0 h 129"/>
                    <a:gd name="T18" fmla="*/ 1 w 151"/>
                    <a:gd name="T19" fmla="*/ 0 h 129"/>
                    <a:gd name="T20" fmla="*/ 1 w 151"/>
                    <a:gd name="T21" fmla="*/ 1 h 129"/>
                    <a:gd name="T22" fmla="*/ 1 w 151"/>
                    <a:gd name="T23" fmla="*/ 1 h 129"/>
                    <a:gd name="T24" fmla="*/ 1 w 151"/>
                    <a:gd name="T25" fmla="*/ 1 h 129"/>
                    <a:gd name="T26" fmla="*/ 1 w 151"/>
                    <a:gd name="T27" fmla="*/ 1 h 129"/>
                    <a:gd name="T28" fmla="*/ 1 w 151"/>
                    <a:gd name="T29" fmla="*/ 1 h 129"/>
                    <a:gd name="T30" fmla="*/ 1 w 151"/>
                    <a:gd name="T31" fmla="*/ 1 h 129"/>
                    <a:gd name="T32" fmla="*/ 0 w 151"/>
                    <a:gd name="T33" fmla="*/ 1 h 129"/>
                    <a:gd name="T34" fmla="*/ 0 w 151"/>
                    <a:gd name="T35" fmla="*/ 1 h 129"/>
                    <a:gd name="T36" fmla="*/ 0 w 151"/>
                    <a:gd name="T37" fmla="*/ 1 h 129"/>
                    <a:gd name="T38" fmla="*/ 0 w 151"/>
                    <a:gd name="T39" fmla="*/ 1 h 129"/>
                    <a:gd name="T40" fmla="*/ 0 w 151"/>
                    <a:gd name="T41" fmla="*/ 0 h 129"/>
                    <a:gd name="T42" fmla="*/ 0 w 151"/>
                    <a:gd name="T43" fmla="*/ 0 h 12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51" h="129">
                      <a:moveTo>
                        <a:pt x="17" y="18"/>
                      </a:moveTo>
                      <a:lnTo>
                        <a:pt x="32" y="12"/>
                      </a:lnTo>
                      <a:lnTo>
                        <a:pt x="44" y="6"/>
                      </a:lnTo>
                      <a:lnTo>
                        <a:pt x="59" y="3"/>
                      </a:lnTo>
                      <a:lnTo>
                        <a:pt x="70" y="0"/>
                      </a:lnTo>
                      <a:lnTo>
                        <a:pt x="83" y="0"/>
                      </a:lnTo>
                      <a:lnTo>
                        <a:pt x="101" y="3"/>
                      </a:lnTo>
                      <a:lnTo>
                        <a:pt x="120" y="7"/>
                      </a:lnTo>
                      <a:lnTo>
                        <a:pt x="134" y="17"/>
                      </a:lnTo>
                      <a:lnTo>
                        <a:pt x="151" y="28"/>
                      </a:lnTo>
                      <a:lnTo>
                        <a:pt x="151" y="129"/>
                      </a:lnTo>
                      <a:lnTo>
                        <a:pt x="134" y="118"/>
                      </a:lnTo>
                      <a:lnTo>
                        <a:pt x="120" y="111"/>
                      </a:lnTo>
                      <a:lnTo>
                        <a:pt x="101" y="106"/>
                      </a:lnTo>
                      <a:lnTo>
                        <a:pt x="83" y="103"/>
                      </a:lnTo>
                      <a:lnTo>
                        <a:pt x="70" y="105"/>
                      </a:lnTo>
                      <a:lnTo>
                        <a:pt x="59" y="106"/>
                      </a:lnTo>
                      <a:lnTo>
                        <a:pt x="44" y="111"/>
                      </a:lnTo>
                      <a:lnTo>
                        <a:pt x="17" y="122"/>
                      </a:lnTo>
                      <a:lnTo>
                        <a:pt x="0" y="125"/>
                      </a:lnTo>
                      <a:lnTo>
                        <a:pt x="0" y="2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94" name="Freeform 331"/>
                <p:cNvSpPr>
                  <a:spLocks/>
                </p:cNvSpPr>
                <p:nvPr/>
              </p:nvSpPr>
              <p:spPr bwMode="auto">
                <a:xfrm>
                  <a:off x="2335" y="2577"/>
                  <a:ext cx="30" cy="25"/>
                </a:xfrm>
                <a:custGeom>
                  <a:avLst/>
                  <a:gdLst>
                    <a:gd name="T0" fmla="*/ 0 w 151"/>
                    <a:gd name="T1" fmla="*/ 0 h 128"/>
                    <a:gd name="T2" fmla="*/ 0 w 151"/>
                    <a:gd name="T3" fmla="*/ 0 h 128"/>
                    <a:gd name="T4" fmla="*/ 0 w 151"/>
                    <a:gd name="T5" fmla="*/ 0 h 128"/>
                    <a:gd name="T6" fmla="*/ 0 w 151"/>
                    <a:gd name="T7" fmla="*/ 0 h 128"/>
                    <a:gd name="T8" fmla="*/ 1 w 151"/>
                    <a:gd name="T9" fmla="*/ 0 h 128"/>
                    <a:gd name="T10" fmla="*/ 1 w 151"/>
                    <a:gd name="T11" fmla="*/ 0 h 128"/>
                    <a:gd name="T12" fmla="*/ 1 w 151"/>
                    <a:gd name="T13" fmla="*/ 0 h 128"/>
                    <a:gd name="T14" fmla="*/ 1 w 151"/>
                    <a:gd name="T15" fmla="*/ 0 h 128"/>
                    <a:gd name="T16" fmla="*/ 1 w 151"/>
                    <a:gd name="T17" fmla="*/ 0 h 128"/>
                    <a:gd name="T18" fmla="*/ 1 w 151"/>
                    <a:gd name="T19" fmla="*/ 0 h 128"/>
                    <a:gd name="T20" fmla="*/ 1 w 151"/>
                    <a:gd name="T21" fmla="*/ 1 h 128"/>
                    <a:gd name="T22" fmla="*/ 1 w 151"/>
                    <a:gd name="T23" fmla="*/ 1 h 128"/>
                    <a:gd name="T24" fmla="*/ 1 w 151"/>
                    <a:gd name="T25" fmla="*/ 1 h 128"/>
                    <a:gd name="T26" fmla="*/ 1 w 151"/>
                    <a:gd name="T27" fmla="*/ 1 h 128"/>
                    <a:gd name="T28" fmla="*/ 1 w 151"/>
                    <a:gd name="T29" fmla="*/ 1 h 128"/>
                    <a:gd name="T30" fmla="*/ 1 w 151"/>
                    <a:gd name="T31" fmla="*/ 1 h 128"/>
                    <a:gd name="T32" fmla="*/ 0 w 151"/>
                    <a:gd name="T33" fmla="*/ 1 h 128"/>
                    <a:gd name="T34" fmla="*/ 0 w 151"/>
                    <a:gd name="T35" fmla="*/ 1 h 128"/>
                    <a:gd name="T36" fmla="*/ 0 w 151"/>
                    <a:gd name="T37" fmla="*/ 1 h 128"/>
                    <a:gd name="T38" fmla="*/ 0 w 151"/>
                    <a:gd name="T39" fmla="*/ 1 h 128"/>
                    <a:gd name="T40" fmla="*/ 0 w 151"/>
                    <a:gd name="T41" fmla="*/ 0 h 128"/>
                    <a:gd name="T42" fmla="*/ 0 w 151"/>
                    <a:gd name="T43" fmla="*/ 0 h 12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51" h="128">
                      <a:moveTo>
                        <a:pt x="17" y="17"/>
                      </a:moveTo>
                      <a:lnTo>
                        <a:pt x="32" y="13"/>
                      </a:lnTo>
                      <a:lnTo>
                        <a:pt x="44" y="8"/>
                      </a:lnTo>
                      <a:lnTo>
                        <a:pt x="59" y="4"/>
                      </a:lnTo>
                      <a:lnTo>
                        <a:pt x="70" y="2"/>
                      </a:lnTo>
                      <a:lnTo>
                        <a:pt x="83" y="0"/>
                      </a:lnTo>
                      <a:lnTo>
                        <a:pt x="101" y="4"/>
                      </a:lnTo>
                      <a:lnTo>
                        <a:pt x="120" y="8"/>
                      </a:lnTo>
                      <a:lnTo>
                        <a:pt x="134" y="17"/>
                      </a:lnTo>
                      <a:lnTo>
                        <a:pt x="151" y="26"/>
                      </a:lnTo>
                      <a:lnTo>
                        <a:pt x="151" y="128"/>
                      </a:lnTo>
                      <a:lnTo>
                        <a:pt x="134" y="117"/>
                      </a:lnTo>
                      <a:lnTo>
                        <a:pt x="120" y="109"/>
                      </a:lnTo>
                      <a:lnTo>
                        <a:pt x="101" y="104"/>
                      </a:lnTo>
                      <a:lnTo>
                        <a:pt x="83" y="103"/>
                      </a:lnTo>
                      <a:lnTo>
                        <a:pt x="70" y="103"/>
                      </a:lnTo>
                      <a:lnTo>
                        <a:pt x="59" y="104"/>
                      </a:lnTo>
                      <a:lnTo>
                        <a:pt x="44" y="109"/>
                      </a:lnTo>
                      <a:lnTo>
                        <a:pt x="17" y="120"/>
                      </a:lnTo>
                      <a:lnTo>
                        <a:pt x="0" y="126"/>
                      </a:lnTo>
                      <a:lnTo>
                        <a:pt x="0" y="2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95" name="Freeform 332"/>
                <p:cNvSpPr>
                  <a:spLocks/>
                </p:cNvSpPr>
                <p:nvPr/>
              </p:nvSpPr>
              <p:spPr bwMode="auto">
                <a:xfrm>
                  <a:off x="2335" y="2618"/>
                  <a:ext cx="30" cy="26"/>
                </a:xfrm>
                <a:custGeom>
                  <a:avLst/>
                  <a:gdLst>
                    <a:gd name="T0" fmla="*/ 0 w 151"/>
                    <a:gd name="T1" fmla="*/ 0 h 129"/>
                    <a:gd name="T2" fmla="*/ 0 w 151"/>
                    <a:gd name="T3" fmla="*/ 0 h 129"/>
                    <a:gd name="T4" fmla="*/ 0 w 151"/>
                    <a:gd name="T5" fmla="*/ 0 h 129"/>
                    <a:gd name="T6" fmla="*/ 0 w 151"/>
                    <a:gd name="T7" fmla="*/ 0 h 129"/>
                    <a:gd name="T8" fmla="*/ 1 w 151"/>
                    <a:gd name="T9" fmla="*/ 0 h 129"/>
                    <a:gd name="T10" fmla="*/ 1 w 151"/>
                    <a:gd name="T11" fmla="*/ 0 h 129"/>
                    <a:gd name="T12" fmla="*/ 1 w 151"/>
                    <a:gd name="T13" fmla="*/ 0 h 129"/>
                    <a:gd name="T14" fmla="*/ 1 w 151"/>
                    <a:gd name="T15" fmla="*/ 0 h 129"/>
                    <a:gd name="T16" fmla="*/ 1 w 151"/>
                    <a:gd name="T17" fmla="*/ 0 h 129"/>
                    <a:gd name="T18" fmla="*/ 1 w 151"/>
                    <a:gd name="T19" fmla="*/ 0 h 129"/>
                    <a:gd name="T20" fmla="*/ 1 w 151"/>
                    <a:gd name="T21" fmla="*/ 1 h 129"/>
                    <a:gd name="T22" fmla="*/ 1 w 151"/>
                    <a:gd name="T23" fmla="*/ 1 h 129"/>
                    <a:gd name="T24" fmla="*/ 1 w 151"/>
                    <a:gd name="T25" fmla="*/ 1 h 129"/>
                    <a:gd name="T26" fmla="*/ 1 w 151"/>
                    <a:gd name="T27" fmla="*/ 1 h 129"/>
                    <a:gd name="T28" fmla="*/ 1 w 151"/>
                    <a:gd name="T29" fmla="*/ 1 h 129"/>
                    <a:gd name="T30" fmla="*/ 1 w 151"/>
                    <a:gd name="T31" fmla="*/ 1 h 129"/>
                    <a:gd name="T32" fmla="*/ 0 w 151"/>
                    <a:gd name="T33" fmla="*/ 1 h 129"/>
                    <a:gd name="T34" fmla="*/ 0 w 151"/>
                    <a:gd name="T35" fmla="*/ 1 h 129"/>
                    <a:gd name="T36" fmla="*/ 0 w 151"/>
                    <a:gd name="T37" fmla="*/ 1 h 129"/>
                    <a:gd name="T38" fmla="*/ 0 w 151"/>
                    <a:gd name="T39" fmla="*/ 1 h 129"/>
                    <a:gd name="T40" fmla="*/ 0 w 151"/>
                    <a:gd name="T41" fmla="*/ 0 h 129"/>
                    <a:gd name="T42" fmla="*/ 0 w 151"/>
                    <a:gd name="T43" fmla="*/ 0 h 12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51" h="129">
                      <a:moveTo>
                        <a:pt x="17" y="17"/>
                      </a:moveTo>
                      <a:lnTo>
                        <a:pt x="32" y="12"/>
                      </a:lnTo>
                      <a:lnTo>
                        <a:pt x="44" y="6"/>
                      </a:lnTo>
                      <a:lnTo>
                        <a:pt x="59" y="3"/>
                      </a:lnTo>
                      <a:lnTo>
                        <a:pt x="70" y="0"/>
                      </a:lnTo>
                      <a:lnTo>
                        <a:pt x="83" y="0"/>
                      </a:lnTo>
                      <a:lnTo>
                        <a:pt x="101" y="3"/>
                      </a:lnTo>
                      <a:lnTo>
                        <a:pt x="120" y="7"/>
                      </a:lnTo>
                      <a:lnTo>
                        <a:pt x="134" y="17"/>
                      </a:lnTo>
                      <a:lnTo>
                        <a:pt x="151" y="25"/>
                      </a:lnTo>
                      <a:lnTo>
                        <a:pt x="151" y="129"/>
                      </a:lnTo>
                      <a:lnTo>
                        <a:pt x="134" y="118"/>
                      </a:lnTo>
                      <a:lnTo>
                        <a:pt x="120" y="111"/>
                      </a:lnTo>
                      <a:lnTo>
                        <a:pt x="101" y="105"/>
                      </a:lnTo>
                      <a:lnTo>
                        <a:pt x="83" y="104"/>
                      </a:lnTo>
                      <a:lnTo>
                        <a:pt x="70" y="104"/>
                      </a:lnTo>
                      <a:lnTo>
                        <a:pt x="59" y="105"/>
                      </a:lnTo>
                      <a:lnTo>
                        <a:pt x="44" y="111"/>
                      </a:lnTo>
                      <a:lnTo>
                        <a:pt x="17" y="119"/>
                      </a:lnTo>
                      <a:lnTo>
                        <a:pt x="0" y="126"/>
                      </a:lnTo>
                      <a:lnTo>
                        <a:pt x="0" y="2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96" name="Freeform 333"/>
                <p:cNvSpPr>
                  <a:spLocks/>
                </p:cNvSpPr>
                <p:nvPr/>
              </p:nvSpPr>
              <p:spPr bwMode="auto">
                <a:xfrm>
                  <a:off x="2335" y="2660"/>
                  <a:ext cx="30" cy="26"/>
                </a:xfrm>
                <a:custGeom>
                  <a:avLst/>
                  <a:gdLst>
                    <a:gd name="T0" fmla="*/ 0 w 151"/>
                    <a:gd name="T1" fmla="*/ 0 h 131"/>
                    <a:gd name="T2" fmla="*/ 0 w 151"/>
                    <a:gd name="T3" fmla="*/ 0 h 131"/>
                    <a:gd name="T4" fmla="*/ 0 w 151"/>
                    <a:gd name="T5" fmla="*/ 0 h 131"/>
                    <a:gd name="T6" fmla="*/ 0 w 151"/>
                    <a:gd name="T7" fmla="*/ 0 h 131"/>
                    <a:gd name="T8" fmla="*/ 1 w 151"/>
                    <a:gd name="T9" fmla="*/ 0 h 131"/>
                    <a:gd name="T10" fmla="*/ 1 w 151"/>
                    <a:gd name="T11" fmla="*/ 0 h 131"/>
                    <a:gd name="T12" fmla="*/ 1 w 151"/>
                    <a:gd name="T13" fmla="*/ 0 h 131"/>
                    <a:gd name="T14" fmla="*/ 1 w 151"/>
                    <a:gd name="T15" fmla="*/ 0 h 131"/>
                    <a:gd name="T16" fmla="*/ 1 w 151"/>
                    <a:gd name="T17" fmla="*/ 0 h 131"/>
                    <a:gd name="T18" fmla="*/ 1 w 151"/>
                    <a:gd name="T19" fmla="*/ 0 h 131"/>
                    <a:gd name="T20" fmla="*/ 1 w 151"/>
                    <a:gd name="T21" fmla="*/ 1 h 131"/>
                    <a:gd name="T22" fmla="*/ 1 w 151"/>
                    <a:gd name="T23" fmla="*/ 1 h 131"/>
                    <a:gd name="T24" fmla="*/ 1 w 151"/>
                    <a:gd name="T25" fmla="*/ 1 h 131"/>
                    <a:gd name="T26" fmla="*/ 1 w 151"/>
                    <a:gd name="T27" fmla="*/ 1 h 131"/>
                    <a:gd name="T28" fmla="*/ 1 w 151"/>
                    <a:gd name="T29" fmla="*/ 1 h 131"/>
                    <a:gd name="T30" fmla="*/ 1 w 151"/>
                    <a:gd name="T31" fmla="*/ 1 h 131"/>
                    <a:gd name="T32" fmla="*/ 0 w 151"/>
                    <a:gd name="T33" fmla="*/ 1 h 131"/>
                    <a:gd name="T34" fmla="*/ 0 w 151"/>
                    <a:gd name="T35" fmla="*/ 1 h 131"/>
                    <a:gd name="T36" fmla="*/ 0 w 151"/>
                    <a:gd name="T37" fmla="*/ 1 h 131"/>
                    <a:gd name="T38" fmla="*/ 0 w 151"/>
                    <a:gd name="T39" fmla="*/ 1 h 131"/>
                    <a:gd name="T40" fmla="*/ 0 w 151"/>
                    <a:gd name="T41" fmla="*/ 0 h 131"/>
                    <a:gd name="T42" fmla="*/ 0 w 151"/>
                    <a:gd name="T43" fmla="*/ 0 h 13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51" h="131">
                      <a:moveTo>
                        <a:pt x="17" y="17"/>
                      </a:moveTo>
                      <a:lnTo>
                        <a:pt x="32" y="11"/>
                      </a:lnTo>
                      <a:lnTo>
                        <a:pt x="44" y="8"/>
                      </a:lnTo>
                      <a:lnTo>
                        <a:pt x="59" y="4"/>
                      </a:lnTo>
                      <a:lnTo>
                        <a:pt x="70" y="2"/>
                      </a:lnTo>
                      <a:lnTo>
                        <a:pt x="83" y="0"/>
                      </a:lnTo>
                      <a:lnTo>
                        <a:pt x="101" y="2"/>
                      </a:lnTo>
                      <a:lnTo>
                        <a:pt x="120" y="8"/>
                      </a:lnTo>
                      <a:lnTo>
                        <a:pt x="134" y="16"/>
                      </a:lnTo>
                      <a:lnTo>
                        <a:pt x="151" y="27"/>
                      </a:lnTo>
                      <a:lnTo>
                        <a:pt x="151" y="131"/>
                      </a:lnTo>
                      <a:lnTo>
                        <a:pt x="134" y="120"/>
                      </a:lnTo>
                      <a:lnTo>
                        <a:pt x="120" y="110"/>
                      </a:lnTo>
                      <a:lnTo>
                        <a:pt x="101" y="106"/>
                      </a:lnTo>
                      <a:lnTo>
                        <a:pt x="83" y="103"/>
                      </a:lnTo>
                      <a:lnTo>
                        <a:pt x="70" y="104"/>
                      </a:lnTo>
                      <a:lnTo>
                        <a:pt x="59" y="106"/>
                      </a:lnTo>
                      <a:lnTo>
                        <a:pt x="44" y="110"/>
                      </a:lnTo>
                      <a:lnTo>
                        <a:pt x="17" y="121"/>
                      </a:lnTo>
                      <a:lnTo>
                        <a:pt x="0" y="126"/>
                      </a:lnTo>
                      <a:lnTo>
                        <a:pt x="0" y="27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97" name="Freeform 334"/>
                <p:cNvSpPr>
                  <a:spLocks/>
                </p:cNvSpPr>
                <p:nvPr/>
              </p:nvSpPr>
              <p:spPr bwMode="auto">
                <a:xfrm>
                  <a:off x="2335" y="2701"/>
                  <a:ext cx="30" cy="26"/>
                </a:xfrm>
                <a:custGeom>
                  <a:avLst/>
                  <a:gdLst>
                    <a:gd name="T0" fmla="*/ 0 w 151"/>
                    <a:gd name="T1" fmla="*/ 0 h 129"/>
                    <a:gd name="T2" fmla="*/ 0 w 151"/>
                    <a:gd name="T3" fmla="*/ 0 h 129"/>
                    <a:gd name="T4" fmla="*/ 0 w 151"/>
                    <a:gd name="T5" fmla="*/ 0 h 129"/>
                    <a:gd name="T6" fmla="*/ 0 w 151"/>
                    <a:gd name="T7" fmla="*/ 0 h 129"/>
                    <a:gd name="T8" fmla="*/ 1 w 151"/>
                    <a:gd name="T9" fmla="*/ 0 h 129"/>
                    <a:gd name="T10" fmla="*/ 1 w 151"/>
                    <a:gd name="T11" fmla="*/ 0 h 129"/>
                    <a:gd name="T12" fmla="*/ 1 w 151"/>
                    <a:gd name="T13" fmla="*/ 0 h 129"/>
                    <a:gd name="T14" fmla="*/ 1 w 151"/>
                    <a:gd name="T15" fmla="*/ 0 h 129"/>
                    <a:gd name="T16" fmla="*/ 1 w 151"/>
                    <a:gd name="T17" fmla="*/ 0 h 129"/>
                    <a:gd name="T18" fmla="*/ 1 w 151"/>
                    <a:gd name="T19" fmla="*/ 0 h 129"/>
                    <a:gd name="T20" fmla="*/ 1 w 151"/>
                    <a:gd name="T21" fmla="*/ 1 h 129"/>
                    <a:gd name="T22" fmla="*/ 1 w 151"/>
                    <a:gd name="T23" fmla="*/ 1 h 129"/>
                    <a:gd name="T24" fmla="*/ 1 w 151"/>
                    <a:gd name="T25" fmla="*/ 1 h 129"/>
                    <a:gd name="T26" fmla="*/ 1 w 151"/>
                    <a:gd name="T27" fmla="*/ 1 h 129"/>
                    <a:gd name="T28" fmla="*/ 1 w 151"/>
                    <a:gd name="T29" fmla="*/ 1 h 129"/>
                    <a:gd name="T30" fmla="*/ 1 w 151"/>
                    <a:gd name="T31" fmla="*/ 1 h 129"/>
                    <a:gd name="T32" fmla="*/ 0 w 151"/>
                    <a:gd name="T33" fmla="*/ 1 h 129"/>
                    <a:gd name="T34" fmla="*/ 0 w 151"/>
                    <a:gd name="T35" fmla="*/ 1 h 129"/>
                    <a:gd name="T36" fmla="*/ 0 w 151"/>
                    <a:gd name="T37" fmla="*/ 1 h 129"/>
                    <a:gd name="T38" fmla="*/ 0 w 151"/>
                    <a:gd name="T39" fmla="*/ 1 h 129"/>
                    <a:gd name="T40" fmla="*/ 0 w 151"/>
                    <a:gd name="T41" fmla="*/ 0 h 129"/>
                    <a:gd name="T42" fmla="*/ 0 w 151"/>
                    <a:gd name="T43" fmla="*/ 0 h 12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51" h="129">
                      <a:moveTo>
                        <a:pt x="17" y="18"/>
                      </a:moveTo>
                      <a:lnTo>
                        <a:pt x="32" y="12"/>
                      </a:lnTo>
                      <a:lnTo>
                        <a:pt x="44" y="7"/>
                      </a:lnTo>
                      <a:lnTo>
                        <a:pt x="59" y="5"/>
                      </a:lnTo>
                      <a:lnTo>
                        <a:pt x="70" y="3"/>
                      </a:lnTo>
                      <a:lnTo>
                        <a:pt x="83" y="0"/>
                      </a:lnTo>
                      <a:lnTo>
                        <a:pt x="101" y="5"/>
                      </a:lnTo>
                      <a:lnTo>
                        <a:pt x="120" y="7"/>
                      </a:lnTo>
                      <a:lnTo>
                        <a:pt x="134" y="17"/>
                      </a:lnTo>
                      <a:lnTo>
                        <a:pt x="151" y="28"/>
                      </a:lnTo>
                      <a:lnTo>
                        <a:pt x="151" y="129"/>
                      </a:lnTo>
                      <a:lnTo>
                        <a:pt x="134" y="119"/>
                      </a:lnTo>
                      <a:lnTo>
                        <a:pt x="120" y="111"/>
                      </a:lnTo>
                      <a:lnTo>
                        <a:pt x="101" y="105"/>
                      </a:lnTo>
                      <a:lnTo>
                        <a:pt x="83" y="104"/>
                      </a:lnTo>
                      <a:lnTo>
                        <a:pt x="70" y="105"/>
                      </a:lnTo>
                      <a:lnTo>
                        <a:pt x="59" y="106"/>
                      </a:lnTo>
                      <a:lnTo>
                        <a:pt x="44" y="111"/>
                      </a:lnTo>
                      <a:lnTo>
                        <a:pt x="17" y="119"/>
                      </a:lnTo>
                      <a:lnTo>
                        <a:pt x="0" y="128"/>
                      </a:lnTo>
                      <a:lnTo>
                        <a:pt x="0" y="28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98" name="Freeform 335"/>
                <p:cNvSpPr>
                  <a:spLocks/>
                </p:cNvSpPr>
                <p:nvPr/>
              </p:nvSpPr>
              <p:spPr bwMode="auto">
                <a:xfrm>
                  <a:off x="2335" y="2743"/>
                  <a:ext cx="30" cy="26"/>
                </a:xfrm>
                <a:custGeom>
                  <a:avLst/>
                  <a:gdLst>
                    <a:gd name="T0" fmla="*/ 0 w 151"/>
                    <a:gd name="T1" fmla="*/ 0 h 129"/>
                    <a:gd name="T2" fmla="*/ 0 w 151"/>
                    <a:gd name="T3" fmla="*/ 0 h 129"/>
                    <a:gd name="T4" fmla="*/ 0 w 151"/>
                    <a:gd name="T5" fmla="*/ 0 h 129"/>
                    <a:gd name="T6" fmla="*/ 0 w 151"/>
                    <a:gd name="T7" fmla="*/ 0 h 129"/>
                    <a:gd name="T8" fmla="*/ 1 w 151"/>
                    <a:gd name="T9" fmla="*/ 0 h 129"/>
                    <a:gd name="T10" fmla="*/ 1 w 151"/>
                    <a:gd name="T11" fmla="*/ 0 h 129"/>
                    <a:gd name="T12" fmla="*/ 1 w 151"/>
                    <a:gd name="T13" fmla="*/ 0 h 129"/>
                    <a:gd name="T14" fmla="*/ 1 w 151"/>
                    <a:gd name="T15" fmla="*/ 0 h 129"/>
                    <a:gd name="T16" fmla="*/ 1 w 151"/>
                    <a:gd name="T17" fmla="*/ 0 h 129"/>
                    <a:gd name="T18" fmla="*/ 1 w 151"/>
                    <a:gd name="T19" fmla="*/ 0 h 129"/>
                    <a:gd name="T20" fmla="*/ 1 w 151"/>
                    <a:gd name="T21" fmla="*/ 1 h 129"/>
                    <a:gd name="T22" fmla="*/ 1 w 151"/>
                    <a:gd name="T23" fmla="*/ 1 h 129"/>
                    <a:gd name="T24" fmla="*/ 1 w 151"/>
                    <a:gd name="T25" fmla="*/ 1 h 129"/>
                    <a:gd name="T26" fmla="*/ 1 w 151"/>
                    <a:gd name="T27" fmla="*/ 1 h 129"/>
                    <a:gd name="T28" fmla="*/ 1 w 151"/>
                    <a:gd name="T29" fmla="*/ 1 h 129"/>
                    <a:gd name="T30" fmla="*/ 1 w 151"/>
                    <a:gd name="T31" fmla="*/ 1 h 129"/>
                    <a:gd name="T32" fmla="*/ 0 w 151"/>
                    <a:gd name="T33" fmla="*/ 1 h 129"/>
                    <a:gd name="T34" fmla="*/ 0 w 151"/>
                    <a:gd name="T35" fmla="*/ 1 h 129"/>
                    <a:gd name="T36" fmla="*/ 0 w 151"/>
                    <a:gd name="T37" fmla="*/ 1 h 129"/>
                    <a:gd name="T38" fmla="*/ 0 w 151"/>
                    <a:gd name="T39" fmla="*/ 1 h 129"/>
                    <a:gd name="T40" fmla="*/ 0 w 151"/>
                    <a:gd name="T41" fmla="*/ 0 h 129"/>
                    <a:gd name="T42" fmla="*/ 0 w 151"/>
                    <a:gd name="T43" fmla="*/ 0 h 12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51" h="129">
                      <a:moveTo>
                        <a:pt x="17" y="17"/>
                      </a:moveTo>
                      <a:lnTo>
                        <a:pt x="32" y="11"/>
                      </a:lnTo>
                      <a:lnTo>
                        <a:pt x="44" y="6"/>
                      </a:lnTo>
                      <a:lnTo>
                        <a:pt x="59" y="1"/>
                      </a:lnTo>
                      <a:lnTo>
                        <a:pt x="70" y="0"/>
                      </a:lnTo>
                      <a:lnTo>
                        <a:pt x="83" y="0"/>
                      </a:lnTo>
                      <a:lnTo>
                        <a:pt x="101" y="1"/>
                      </a:lnTo>
                      <a:lnTo>
                        <a:pt x="120" y="6"/>
                      </a:lnTo>
                      <a:lnTo>
                        <a:pt x="134" y="13"/>
                      </a:lnTo>
                      <a:lnTo>
                        <a:pt x="151" y="25"/>
                      </a:lnTo>
                      <a:lnTo>
                        <a:pt x="151" y="129"/>
                      </a:lnTo>
                      <a:lnTo>
                        <a:pt x="134" y="117"/>
                      </a:lnTo>
                      <a:lnTo>
                        <a:pt x="120" y="110"/>
                      </a:lnTo>
                      <a:lnTo>
                        <a:pt x="101" y="105"/>
                      </a:lnTo>
                      <a:lnTo>
                        <a:pt x="83" y="101"/>
                      </a:lnTo>
                      <a:lnTo>
                        <a:pt x="70" y="103"/>
                      </a:lnTo>
                      <a:lnTo>
                        <a:pt x="59" y="105"/>
                      </a:lnTo>
                      <a:lnTo>
                        <a:pt x="44" y="107"/>
                      </a:lnTo>
                      <a:lnTo>
                        <a:pt x="17" y="118"/>
                      </a:lnTo>
                      <a:lnTo>
                        <a:pt x="0" y="125"/>
                      </a:lnTo>
                      <a:lnTo>
                        <a:pt x="0" y="25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99" name="Freeform 336"/>
                <p:cNvSpPr>
                  <a:spLocks/>
                </p:cNvSpPr>
                <p:nvPr/>
              </p:nvSpPr>
              <p:spPr bwMode="auto">
                <a:xfrm>
                  <a:off x="2335" y="2785"/>
                  <a:ext cx="30" cy="25"/>
                </a:xfrm>
                <a:custGeom>
                  <a:avLst/>
                  <a:gdLst>
                    <a:gd name="T0" fmla="*/ 0 w 151"/>
                    <a:gd name="T1" fmla="*/ 0 h 129"/>
                    <a:gd name="T2" fmla="*/ 0 w 151"/>
                    <a:gd name="T3" fmla="*/ 0 h 129"/>
                    <a:gd name="T4" fmla="*/ 0 w 151"/>
                    <a:gd name="T5" fmla="*/ 0 h 129"/>
                    <a:gd name="T6" fmla="*/ 0 w 151"/>
                    <a:gd name="T7" fmla="*/ 0 h 129"/>
                    <a:gd name="T8" fmla="*/ 1 w 151"/>
                    <a:gd name="T9" fmla="*/ 0 h 129"/>
                    <a:gd name="T10" fmla="*/ 1 w 151"/>
                    <a:gd name="T11" fmla="*/ 0 h 129"/>
                    <a:gd name="T12" fmla="*/ 1 w 151"/>
                    <a:gd name="T13" fmla="*/ 0 h 129"/>
                    <a:gd name="T14" fmla="*/ 1 w 151"/>
                    <a:gd name="T15" fmla="*/ 0 h 129"/>
                    <a:gd name="T16" fmla="*/ 1 w 151"/>
                    <a:gd name="T17" fmla="*/ 0 h 129"/>
                    <a:gd name="T18" fmla="*/ 1 w 151"/>
                    <a:gd name="T19" fmla="*/ 0 h 129"/>
                    <a:gd name="T20" fmla="*/ 1 w 151"/>
                    <a:gd name="T21" fmla="*/ 1 h 129"/>
                    <a:gd name="T22" fmla="*/ 1 w 151"/>
                    <a:gd name="T23" fmla="*/ 1 h 129"/>
                    <a:gd name="T24" fmla="*/ 1 w 151"/>
                    <a:gd name="T25" fmla="*/ 1 h 129"/>
                    <a:gd name="T26" fmla="*/ 1 w 151"/>
                    <a:gd name="T27" fmla="*/ 1 h 129"/>
                    <a:gd name="T28" fmla="*/ 1 w 151"/>
                    <a:gd name="T29" fmla="*/ 1 h 129"/>
                    <a:gd name="T30" fmla="*/ 1 w 151"/>
                    <a:gd name="T31" fmla="*/ 1 h 129"/>
                    <a:gd name="T32" fmla="*/ 0 w 151"/>
                    <a:gd name="T33" fmla="*/ 1 h 129"/>
                    <a:gd name="T34" fmla="*/ 0 w 151"/>
                    <a:gd name="T35" fmla="*/ 1 h 129"/>
                    <a:gd name="T36" fmla="*/ 0 w 151"/>
                    <a:gd name="T37" fmla="*/ 1 h 129"/>
                    <a:gd name="T38" fmla="*/ 0 w 151"/>
                    <a:gd name="T39" fmla="*/ 1 h 129"/>
                    <a:gd name="T40" fmla="*/ 0 w 151"/>
                    <a:gd name="T41" fmla="*/ 0 h 129"/>
                    <a:gd name="T42" fmla="*/ 0 w 151"/>
                    <a:gd name="T43" fmla="*/ 0 h 12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51" h="129">
                      <a:moveTo>
                        <a:pt x="17" y="18"/>
                      </a:moveTo>
                      <a:lnTo>
                        <a:pt x="32" y="11"/>
                      </a:lnTo>
                      <a:lnTo>
                        <a:pt x="44" y="7"/>
                      </a:lnTo>
                      <a:lnTo>
                        <a:pt x="59" y="4"/>
                      </a:lnTo>
                      <a:lnTo>
                        <a:pt x="70" y="1"/>
                      </a:lnTo>
                      <a:lnTo>
                        <a:pt x="83" y="0"/>
                      </a:lnTo>
                      <a:lnTo>
                        <a:pt x="101" y="4"/>
                      </a:lnTo>
                      <a:lnTo>
                        <a:pt x="120" y="7"/>
                      </a:lnTo>
                      <a:lnTo>
                        <a:pt x="134" y="16"/>
                      </a:lnTo>
                      <a:lnTo>
                        <a:pt x="151" y="26"/>
                      </a:lnTo>
                      <a:lnTo>
                        <a:pt x="151" y="129"/>
                      </a:lnTo>
                      <a:lnTo>
                        <a:pt x="134" y="120"/>
                      </a:lnTo>
                      <a:lnTo>
                        <a:pt x="120" y="110"/>
                      </a:lnTo>
                      <a:lnTo>
                        <a:pt x="101" y="105"/>
                      </a:lnTo>
                      <a:lnTo>
                        <a:pt x="83" y="104"/>
                      </a:lnTo>
                      <a:lnTo>
                        <a:pt x="70" y="104"/>
                      </a:lnTo>
                      <a:lnTo>
                        <a:pt x="59" y="106"/>
                      </a:lnTo>
                      <a:lnTo>
                        <a:pt x="44" y="110"/>
                      </a:lnTo>
                      <a:lnTo>
                        <a:pt x="17" y="122"/>
                      </a:lnTo>
                      <a:lnTo>
                        <a:pt x="0" y="126"/>
                      </a:lnTo>
                      <a:lnTo>
                        <a:pt x="0" y="28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00" name="Freeform 337"/>
                <p:cNvSpPr>
                  <a:spLocks/>
                </p:cNvSpPr>
                <p:nvPr/>
              </p:nvSpPr>
              <p:spPr bwMode="auto">
                <a:xfrm>
                  <a:off x="2335" y="2826"/>
                  <a:ext cx="30" cy="26"/>
                </a:xfrm>
                <a:custGeom>
                  <a:avLst/>
                  <a:gdLst>
                    <a:gd name="T0" fmla="*/ 0 w 151"/>
                    <a:gd name="T1" fmla="*/ 0 h 128"/>
                    <a:gd name="T2" fmla="*/ 0 w 151"/>
                    <a:gd name="T3" fmla="*/ 0 h 128"/>
                    <a:gd name="T4" fmla="*/ 0 w 151"/>
                    <a:gd name="T5" fmla="*/ 0 h 128"/>
                    <a:gd name="T6" fmla="*/ 0 w 151"/>
                    <a:gd name="T7" fmla="*/ 0 h 128"/>
                    <a:gd name="T8" fmla="*/ 1 w 151"/>
                    <a:gd name="T9" fmla="*/ 0 h 128"/>
                    <a:gd name="T10" fmla="*/ 1 w 151"/>
                    <a:gd name="T11" fmla="*/ 0 h 128"/>
                    <a:gd name="T12" fmla="*/ 1 w 151"/>
                    <a:gd name="T13" fmla="*/ 0 h 128"/>
                    <a:gd name="T14" fmla="*/ 1 w 151"/>
                    <a:gd name="T15" fmla="*/ 0 h 128"/>
                    <a:gd name="T16" fmla="*/ 1 w 151"/>
                    <a:gd name="T17" fmla="*/ 0 h 128"/>
                    <a:gd name="T18" fmla="*/ 1 w 151"/>
                    <a:gd name="T19" fmla="*/ 0 h 128"/>
                    <a:gd name="T20" fmla="*/ 1 w 151"/>
                    <a:gd name="T21" fmla="*/ 1 h 128"/>
                    <a:gd name="T22" fmla="*/ 1 w 151"/>
                    <a:gd name="T23" fmla="*/ 1 h 128"/>
                    <a:gd name="T24" fmla="*/ 1 w 151"/>
                    <a:gd name="T25" fmla="*/ 1 h 128"/>
                    <a:gd name="T26" fmla="*/ 1 w 151"/>
                    <a:gd name="T27" fmla="*/ 1 h 128"/>
                    <a:gd name="T28" fmla="*/ 1 w 151"/>
                    <a:gd name="T29" fmla="*/ 1 h 128"/>
                    <a:gd name="T30" fmla="*/ 1 w 151"/>
                    <a:gd name="T31" fmla="*/ 1 h 128"/>
                    <a:gd name="T32" fmla="*/ 0 w 151"/>
                    <a:gd name="T33" fmla="*/ 1 h 128"/>
                    <a:gd name="T34" fmla="*/ 0 w 151"/>
                    <a:gd name="T35" fmla="*/ 1 h 128"/>
                    <a:gd name="T36" fmla="*/ 0 w 151"/>
                    <a:gd name="T37" fmla="*/ 1 h 128"/>
                    <a:gd name="T38" fmla="*/ 0 w 151"/>
                    <a:gd name="T39" fmla="*/ 1 h 128"/>
                    <a:gd name="T40" fmla="*/ 0 w 151"/>
                    <a:gd name="T41" fmla="*/ 0 h 128"/>
                    <a:gd name="T42" fmla="*/ 0 w 151"/>
                    <a:gd name="T43" fmla="*/ 0 h 12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51" h="128">
                      <a:moveTo>
                        <a:pt x="17" y="17"/>
                      </a:moveTo>
                      <a:lnTo>
                        <a:pt x="32" y="11"/>
                      </a:lnTo>
                      <a:lnTo>
                        <a:pt x="44" y="6"/>
                      </a:lnTo>
                      <a:lnTo>
                        <a:pt x="59" y="5"/>
                      </a:lnTo>
                      <a:lnTo>
                        <a:pt x="70" y="1"/>
                      </a:lnTo>
                      <a:lnTo>
                        <a:pt x="83" y="0"/>
                      </a:lnTo>
                      <a:lnTo>
                        <a:pt x="101" y="3"/>
                      </a:lnTo>
                      <a:lnTo>
                        <a:pt x="120" y="6"/>
                      </a:lnTo>
                      <a:lnTo>
                        <a:pt x="134" y="17"/>
                      </a:lnTo>
                      <a:lnTo>
                        <a:pt x="151" y="28"/>
                      </a:lnTo>
                      <a:lnTo>
                        <a:pt x="151" y="128"/>
                      </a:lnTo>
                      <a:lnTo>
                        <a:pt x="134" y="116"/>
                      </a:lnTo>
                      <a:lnTo>
                        <a:pt x="120" y="108"/>
                      </a:lnTo>
                      <a:lnTo>
                        <a:pt x="101" y="105"/>
                      </a:lnTo>
                      <a:lnTo>
                        <a:pt x="83" y="101"/>
                      </a:lnTo>
                      <a:lnTo>
                        <a:pt x="70" y="103"/>
                      </a:lnTo>
                      <a:lnTo>
                        <a:pt x="59" y="105"/>
                      </a:lnTo>
                      <a:lnTo>
                        <a:pt x="44" y="108"/>
                      </a:lnTo>
                      <a:lnTo>
                        <a:pt x="17" y="119"/>
                      </a:lnTo>
                      <a:lnTo>
                        <a:pt x="0" y="125"/>
                      </a:lnTo>
                      <a:lnTo>
                        <a:pt x="0" y="2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01" name="Freeform 338"/>
                <p:cNvSpPr>
                  <a:spLocks/>
                </p:cNvSpPr>
                <p:nvPr/>
              </p:nvSpPr>
              <p:spPr bwMode="auto">
                <a:xfrm>
                  <a:off x="2335" y="2868"/>
                  <a:ext cx="30" cy="26"/>
                </a:xfrm>
                <a:custGeom>
                  <a:avLst/>
                  <a:gdLst>
                    <a:gd name="T0" fmla="*/ 0 w 151"/>
                    <a:gd name="T1" fmla="*/ 0 h 131"/>
                    <a:gd name="T2" fmla="*/ 0 w 151"/>
                    <a:gd name="T3" fmla="*/ 0 h 131"/>
                    <a:gd name="T4" fmla="*/ 0 w 151"/>
                    <a:gd name="T5" fmla="*/ 0 h 131"/>
                    <a:gd name="T6" fmla="*/ 0 w 151"/>
                    <a:gd name="T7" fmla="*/ 0 h 131"/>
                    <a:gd name="T8" fmla="*/ 1 w 151"/>
                    <a:gd name="T9" fmla="*/ 0 h 131"/>
                    <a:gd name="T10" fmla="*/ 1 w 151"/>
                    <a:gd name="T11" fmla="*/ 0 h 131"/>
                    <a:gd name="T12" fmla="*/ 1 w 151"/>
                    <a:gd name="T13" fmla="*/ 0 h 131"/>
                    <a:gd name="T14" fmla="*/ 1 w 151"/>
                    <a:gd name="T15" fmla="*/ 0 h 131"/>
                    <a:gd name="T16" fmla="*/ 1 w 151"/>
                    <a:gd name="T17" fmla="*/ 0 h 131"/>
                    <a:gd name="T18" fmla="*/ 1 w 151"/>
                    <a:gd name="T19" fmla="*/ 0 h 131"/>
                    <a:gd name="T20" fmla="*/ 1 w 151"/>
                    <a:gd name="T21" fmla="*/ 1 h 131"/>
                    <a:gd name="T22" fmla="*/ 1 w 151"/>
                    <a:gd name="T23" fmla="*/ 1 h 131"/>
                    <a:gd name="T24" fmla="*/ 1 w 151"/>
                    <a:gd name="T25" fmla="*/ 1 h 131"/>
                    <a:gd name="T26" fmla="*/ 1 w 151"/>
                    <a:gd name="T27" fmla="*/ 1 h 131"/>
                    <a:gd name="T28" fmla="*/ 1 w 151"/>
                    <a:gd name="T29" fmla="*/ 1 h 131"/>
                    <a:gd name="T30" fmla="*/ 1 w 151"/>
                    <a:gd name="T31" fmla="*/ 1 h 131"/>
                    <a:gd name="T32" fmla="*/ 0 w 151"/>
                    <a:gd name="T33" fmla="*/ 1 h 131"/>
                    <a:gd name="T34" fmla="*/ 0 w 151"/>
                    <a:gd name="T35" fmla="*/ 1 h 131"/>
                    <a:gd name="T36" fmla="*/ 0 w 151"/>
                    <a:gd name="T37" fmla="*/ 1 h 131"/>
                    <a:gd name="T38" fmla="*/ 0 w 151"/>
                    <a:gd name="T39" fmla="*/ 1 h 131"/>
                    <a:gd name="T40" fmla="*/ 0 w 151"/>
                    <a:gd name="T41" fmla="*/ 0 h 131"/>
                    <a:gd name="T42" fmla="*/ 0 w 151"/>
                    <a:gd name="T43" fmla="*/ 0 h 13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51" h="131">
                      <a:moveTo>
                        <a:pt x="17" y="17"/>
                      </a:moveTo>
                      <a:lnTo>
                        <a:pt x="32" y="12"/>
                      </a:lnTo>
                      <a:lnTo>
                        <a:pt x="44" y="6"/>
                      </a:lnTo>
                      <a:lnTo>
                        <a:pt x="59" y="1"/>
                      </a:lnTo>
                      <a:lnTo>
                        <a:pt x="70" y="1"/>
                      </a:lnTo>
                      <a:lnTo>
                        <a:pt x="83" y="0"/>
                      </a:lnTo>
                      <a:lnTo>
                        <a:pt x="101" y="1"/>
                      </a:lnTo>
                      <a:lnTo>
                        <a:pt x="120" y="8"/>
                      </a:lnTo>
                      <a:lnTo>
                        <a:pt x="134" y="16"/>
                      </a:lnTo>
                      <a:lnTo>
                        <a:pt x="151" y="25"/>
                      </a:lnTo>
                      <a:lnTo>
                        <a:pt x="151" y="131"/>
                      </a:lnTo>
                      <a:lnTo>
                        <a:pt x="134" y="120"/>
                      </a:lnTo>
                      <a:lnTo>
                        <a:pt x="120" y="110"/>
                      </a:lnTo>
                      <a:lnTo>
                        <a:pt x="101" y="106"/>
                      </a:lnTo>
                      <a:lnTo>
                        <a:pt x="83" y="103"/>
                      </a:lnTo>
                      <a:lnTo>
                        <a:pt x="70" y="103"/>
                      </a:lnTo>
                      <a:lnTo>
                        <a:pt x="59" y="108"/>
                      </a:lnTo>
                      <a:lnTo>
                        <a:pt x="44" y="110"/>
                      </a:lnTo>
                      <a:lnTo>
                        <a:pt x="17" y="121"/>
                      </a:lnTo>
                      <a:lnTo>
                        <a:pt x="0" y="126"/>
                      </a:lnTo>
                      <a:lnTo>
                        <a:pt x="0" y="2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02" name="Freeform 339"/>
                <p:cNvSpPr>
                  <a:spLocks/>
                </p:cNvSpPr>
                <p:nvPr/>
              </p:nvSpPr>
              <p:spPr bwMode="auto">
                <a:xfrm>
                  <a:off x="2335" y="2910"/>
                  <a:ext cx="30" cy="25"/>
                </a:xfrm>
                <a:custGeom>
                  <a:avLst/>
                  <a:gdLst>
                    <a:gd name="T0" fmla="*/ 0 w 151"/>
                    <a:gd name="T1" fmla="*/ 0 h 127"/>
                    <a:gd name="T2" fmla="*/ 0 w 151"/>
                    <a:gd name="T3" fmla="*/ 0 h 127"/>
                    <a:gd name="T4" fmla="*/ 0 w 151"/>
                    <a:gd name="T5" fmla="*/ 0 h 127"/>
                    <a:gd name="T6" fmla="*/ 0 w 151"/>
                    <a:gd name="T7" fmla="*/ 0 h 127"/>
                    <a:gd name="T8" fmla="*/ 1 w 151"/>
                    <a:gd name="T9" fmla="*/ 0 h 127"/>
                    <a:gd name="T10" fmla="*/ 1 w 151"/>
                    <a:gd name="T11" fmla="*/ 0 h 127"/>
                    <a:gd name="T12" fmla="*/ 1 w 151"/>
                    <a:gd name="T13" fmla="*/ 0 h 127"/>
                    <a:gd name="T14" fmla="*/ 1 w 151"/>
                    <a:gd name="T15" fmla="*/ 0 h 127"/>
                    <a:gd name="T16" fmla="*/ 1 w 151"/>
                    <a:gd name="T17" fmla="*/ 0 h 127"/>
                    <a:gd name="T18" fmla="*/ 1 w 151"/>
                    <a:gd name="T19" fmla="*/ 0 h 127"/>
                    <a:gd name="T20" fmla="*/ 1 w 151"/>
                    <a:gd name="T21" fmla="*/ 1 h 127"/>
                    <a:gd name="T22" fmla="*/ 1 w 151"/>
                    <a:gd name="T23" fmla="*/ 1 h 127"/>
                    <a:gd name="T24" fmla="*/ 1 w 151"/>
                    <a:gd name="T25" fmla="*/ 1 h 127"/>
                    <a:gd name="T26" fmla="*/ 1 w 151"/>
                    <a:gd name="T27" fmla="*/ 1 h 127"/>
                    <a:gd name="T28" fmla="*/ 1 w 151"/>
                    <a:gd name="T29" fmla="*/ 1 h 127"/>
                    <a:gd name="T30" fmla="*/ 1 w 151"/>
                    <a:gd name="T31" fmla="*/ 1 h 127"/>
                    <a:gd name="T32" fmla="*/ 0 w 151"/>
                    <a:gd name="T33" fmla="*/ 1 h 127"/>
                    <a:gd name="T34" fmla="*/ 0 w 151"/>
                    <a:gd name="T35" fmla="*/ 1 h 127"/>
                    <a:gd name="T36" fmla="*/ 0 w 151"/>
                    <a:gd name="T37" fmla="*/ 1 h 127"/>
                    <a:gd name="T38" fmla="*/ 0 w 151"/>
                    <a:gd name="T39" fmla="*/ 1 h 127"/>
                    <a:gd name="T40" fmla="*/ 0 w 151"/>
                    <a:gd name="T41" fmla="*/ 0 h 127"/>
                    <a:gd name="T42" fmla="*/ 0 w 151"/>
                    <a:gd name="T43" fmla="*/ 0 h 12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51" h="127">
                      <a:moveTo>
                        <a:pt x="17" y="17"/>
                      </a:moveTo>
                      <a:lnTo>
                        <a:pt x="32" y="11"/>
                      </a:lnTo>
                      <a:lnTo>
                        <a:pt x="44" y="6"/>
                      </a:lnTo>
                      <a:lnTo>
                        <a:pt x="59" y="4"/>
                      </a:lnTo>
                      <a:lnTo>
                        <a:pt x="70" y="0"/>
                      </a:lnTo>
                      <a:lnTo>
                        <a:pt x="83" y="0"/>
                      </a:lnTo>
                      <a:lnTo>
                        <a:pt x="101" y="1"/>
                      </a:lnTo>
                      <a:lnTo>
                        <a:pt x="120" y="6"/>
                      </a:lnTo>
                      <a:lnTo>
                        <a:pt x="134" y="16"/>
                      </a:lnTo>
                      <a:lnTo>
                        <a:pt x="151" y="26"/>
                      </a:lnTo>
                      <a:lnTo>
                        <a:pt x="151" y="127"/>
                      </a:lnTo>
                      <a:lnTo>
                        <a:pt x="134" y="116"/>
                      </a:lnTo>
                      <a:lnTo>
                        <a:pt x="120" y="109"/>
                      </a:lnTo>
                      <a:lnTo>
                        <a:pt x="101" y="104"/>
                      </a:lnTo>
                      <a:lnTo>
                        <a:pt x="83" y="101"/>
                      </a:lnTo>
                      <a:lnTo>
                        <a:pt x="70" y="102"/>
                      </a:lnTo>
                      <a:lnTo>
                        <a:pt x="59" y="104"/>
                      </a:lnTo>
                      <a:lnTo>
                        <a:pt x="44" y="109"/>
                      </a:lnTo>
                      <a:lnTo>
                        <a:pt x="17" y="120"/>
                      </a:lnTo>
                      <a:lnTo>
                        <a:pt x="0" y="126"/>
                      </a:lnTo>
                      <a:lnTo>
                        <a:pt x="0" y="2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03" name="Freeform 340"/>
                <p:cNvSpPr>
                  <a:spLocks/>
                </p:cNvSpPr>
                <p:nvPr/>
              </p:nvSpPr>
              <p:spPr bwMode="auto">
                <a:xfrm>
                  <a:off x="2335" y="2951"/>
                  <a:ext cx="30" cy="26"/>
                </a:xfrm>
                <a:custGeom>
                  <a:avLst/>
                  <a:gdLst>
                    <a:gd name="T0" fmla="*/ 0 w 151"/>
                    <a:gd name="T1" fmla="*/ 0 h 128"/>
                    <a:gd name="T2" fmla="*/ 0 w 151"/>
                    <a:gd name="T3" fmla="*/ 0 h 128"/>
                    <a:gd name="T4" fmla="*/ 0 w 151"/>
                    <a:gd name="T5" fmla="*/ 0 h 128"/>
                    <a:gd name="T6" fmla="*/ 0 w 151"/>
                    <a:gd name="T7" fmla="*/ 0 h 128"/>
                    <a:gd name="T8" fmla="*/ 1 w 151"/>
                    <a:gd name="T9" fmla="*/ 0 h 128"/>
                    <a:gd name="T10" fmla="*/ 1 w 151"/>
                    <a:gd name="T11" fmla="*/ 0 h 128"/>
                    <a:gd name="T12" fmla="*/ 1 w 151"/>
                    <a:gd name="T13" fmla="*/ 0 h 128"/>
                    <a:gd name="T14" fmla="*/ 1 w 151"/>
                    <a:gd name="T15" fmla="*/ 0 h 128"/>
                    <a:gd name="T16" fmla="*/ 1 w 151"/>
                    <a:gd name="T17" fmla="*/ 0 h 128"/>
                    <a:gd name="T18" fmla="*/ 1 w 151"/>
                    <a:gd name="T19" fmla="*/ 0 h 128"/>
                    <a:gd name="T20" fmla="*/ 1 w 151"/>
                    <a:gd name="T21" fmla="*/ 1 h 128"/>
                    <a:gd name="T22" fmla="*/ 1 w 151"/>
                    <a:gd name="T23" fmla="*/ 1 h 128"/>
                    <a:gd name="T24" fmla="*/ 1 w 151"/>
                    <a:gd name="T25" fmla="*/ 1 h 128"/>
                    <a:gd name="T26" fmla="*/ 1 w 151"/>
                    <a:gd name="T27" fmla="*/ 1 h 128"/>
                    <a:gd name="T28" fmla="*/ 1 w 151"/>
                    <a:gd name="T29" fmla="*/ 1 h 128"/>
                    <a:gd name="T30" fmla="*/ 1 w 151"/>
                    <a:gd name="T31" fmla="*/ 1 h 128"/>
                    <a:gd name="T32" fmla="*/ 0 w 151"/>
                    <a:gd name="T33" fmla="*/ 1 h 128"/>
                    <a:gd name="T34" fmla="*/ 0 w 151"/>
                    <a:gd name="T35" fmla="*/ 1 h 128"/>
                    <a:gd name="T36" fmla="*/ 0 w 151"/>
                    <a:gd name="T37" fmla="*/ 1 h 128"/>
                    <a:gd name="T38" fmla="*/ 0 w 151"/>
                    <a:gd name="T39" fmla="*/ 1 h 128"/>
                    <a:gd name="T40" fmla="*/ 0 w 151"/>
                    <a:gd name="T41" fmla="*/ 0 h 128"/>
                    <a:gd name="T42" fmla="*/ 0 w 151"/>
                    <a:gd name="T43" fmla="*/ 0 h 12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51" h="128">
                      <a:moveTo>
                        <a:pt x="17" y="18"/>
                      </a:moveTo>
                      <a:lnTo>
                        <a:pt x="32" y="11"/>
                      </a:lnTo>
                      <a:lnTo>
                        <a:pt x="44" y="6"/>
                      </a:lnTo>
                      <a:lnTo>
                        <a:pt x="59" y="3"/>
                      </a:lnTo>
                      <a:lnTo>
                        <a:pt x="70" y="0"/>
                      </a:lnTo>
                      <a:lnTo>
                        <a:pt x="83" y="0"/>
                      </a:lnTo>
                      <a:lnTo>
                        <a:pt x="101" y="1"/>
                      </a:lnTo>
                      <a:lnTo>
                        <a:pt x="120" y="6"/>
                      </a:lnTo>
                      <a:lnTo>
                        <a:pt x="134" y="15"/>
                      </a:lnTo>
                      <a:lnTo>
                        <a:pt x="151" y="25"/>
                      </a:lnTo>
                      <a:lnTo>
                        <a:pt x="151" y="128"/>
                      </a:lnTo>
                      <a:lnTo>
                        <a:pt x="134" y="117"/>
                      </a:lnTo>
                      <a:lnTo>
                        <a:pt x="120" y="108"/>
                      </a:lnTo>
                      <a:lnTo>
                        <a:pt x="101" y="105"/>
                      </a:lnTo>
                      <a:lnTo>
                        <a:pt x="83" y="101"/>
                      </a:lnTo>
                      <a:lnTo>
                        <a:pt x="70" y="102"/>
                      </a:lnTo>
                      <a:lnTo>
                        <a:pt x="59" y="105"/>
                      </a:lnTo>
                      <a:lnTo>
                        <a:pt x="44" y="108"/>
                      </a:lnTo>
                      <a:lnTo>
                        <a:pt x="17" y="117"/>
                      </a:lnTo>
                      <a:lnTo>
                        <a:pt x="0" y="125"/>
                      </a:lnTo>
                      <a:lnTo>
                        <a:pt x="0" y="25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904" name="Freeform 341"/>
                <p:cNvSpPr>
                  <a:spLocks/>
                </p:cNvSpPr>
                <p:nvPr/>
              </p:nvSpPr>
              <p:spPr bwMode="auto">
                <a:xfrm>
                  <a:off x="2335" y="2502"/>
                  <a:ext cx="30" cy="18"/>
                </a:xfrm>
                <a:custGeom>
                  <a:avLst/>
                  <a:gdLst>
                    <a:gd name="T0" fmla="*/ 0 w 151"/>
                    <a:gd name="T1" fmla="*/ 0 h 88"/>
                    <a:gd name="T2" fmla="*/ 0 w 151"/>
                    <a:gd name="T3" fmla="*/ 0 h 88"/>
                    <a:gd name="T4" fmla="*/ 0 w 151"/>
                    <a:gd name="T5" fmla="*/ 0 h 88"/>
                    <a:gd name="T6" fmla="*/ 0 w 151"/>
                    <a:gd name="T7" fmla="*/ 0 h 88"/>
                    <a:gd name="T8" fmla="*/ 1 w 151"/>
                    <a:gd name="T9" fmla="*/ 0 h 88"/>
                    <a:gd name="T10" fmla="*/ 1 w 151"/>
                    <a:gd name="T11" fmla="*/ 0 h 88"/>
                    <a:gd name="T12" fmla="*/ 1 w 151"/>
                    <a:gd name="T13" fmla="*/ 0 h 88"/>
                    <a:gd name="T14" fmla="*/ 1 w 151"/>
                    <a:gd name="T15" fmla="*/ 0 h 88"/>
                    <a:gd name="T16" fmla="*/ 1 w 151"/>
                    <a:gd name="T17" fmla="*/ 0 h 88"/>
                    <a:gd name="T18" fmla="*/ 1 w 151"/>
                    <a:gd name="T19" fmla="*/ 0 h 88"/>
                    <a:gd name="T20" fmla="*/ 1 w 151"/>
                    <a:gd name="T21" fmla="*/ 1 h 88"/>
                    <a:gd name="T22" fmla="*/ 1 w 151"/>
                    <a:gd name="T23" fmla="*/ 1 h 88"/>
                    <a:gd name="T24" fmla="*/ 1 w 151"/>
                    <a:gd name="T25" fmla="*/ 1 h 88"/>
                    <a:gd name="T26" fmla="*/ 1 w 151"/>
                    <a:gd name="T27" fmla="*/ 1 h 88"/>
                    <a:gd name="T28" fmla="*/ 1 w 151"/>
                    <a:gd name="T29" fmla="*/ 1 h 88"/>
                    <a:gd name="T30" fmla="*/ 1 w 151"/>
                    <a:gd name="T31" fmla="*/ 1 h 88"/>
                    <a:gd name="T32" fmla="*/ 0 w 151"/>
                    <a:gd name="T33" fmla="*/ 1 h 88"/>
                    <a:gd name="T34" fmla="*/ 0 w 151"/>
                    <a:gd name="T35" fmla="*/ 1 h 88"/>
                    <a:gd name="T36" fmla="*/ 0 w 151"/>
                    <a:gd name="T37" fmla="*/ 1 h 88"/>
                    <a:gd name="T38" fmla="*/ 0 w 151"/>
                    <a:gd name="T39" fmla="*/ 1 h 88"/>
                    <a:gd name="T40" fmla="*/ 0 w 151"/>
                    <a:gd name="T41" fmla="*/ 0 h 88"/>
                    <a:gd name="T42" fmla="*/ 0 w 151"/>
                    <a:gd name="T43" fmla="*/ 0 h 8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51" h="88">
                      <a:moveTo>
                        <a:pt x="17" y="18"/>
                      </a:moveTo>
                      <a:lnTo>
                        <a:pt x="32" y="12"/>
                      </a:lnTo>
                      <a:lnTo>
                        <a:pt x="44" y="7"/>
                      </a:lnTo>
                      <a:lnTo>
                        <a:pt x="59" y="5"/>
                      </a:lnTo>
                      <a:lnTo>
                        <a:pt x="70" y="1"/>
                      </a:lnTo>
                      <a:lnTo>
                        <a:pt x="83" y="0"/>
                      </a:lnTo>
                      <a:lnTo>
                        <a:pt x="101" y="5"/>
                      </a:lnTo>
                      <a:lnTo>
                        <a:pt x="120" y="10"/>
                      </a:lnTo>
                      <a:lnTo>
                        <a:pt x="134" y="17"/>
                      </a:lnTo>
                      <a:lnTo>
                        <a:pt x="151" y="28"/>
                      </a:lnTo>
                      <a:lnTo>
                        <a:pt x="151" y="88"/>
                      </a:lnTo>
                      <a:lnTo>
                        <a:pt x="134" y="77"/>
                      </a:lnTo>
                      <a:lnTo>
                        <a:pt x="120" y="68"/>
                      </a:lnTo>
                      <a:lnTo>
                        <a:pt x="101" y="64"/>
                      </a:lnTo>
                      <a:lnTo>
                        <a:pt x="83" y="62"/>
                      </a:lnTo>
                      <a:lnTo>
                        <a:pt x="70" y="62"/>
                      </a:lnTo>
                      <a:lnTo>
                        <a:pt x="59" y="65"/>
                      </a:lnTo>
                      <a:lnTo>
                        <a:pt x="44" y="68"/>
                      </a:lnTo>
                      <a:lnTo>
                        <a:pt x="17" y="78"/>
                      </a:lnTo>
                      <a:lnTo>
                        <a:pt x="0" y="83"/>
                      </a:lnTo>
                      <a:lnTo>
                        <a:pt x="0" y="2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</p:grpSp>
        </p:grpSp>
        <p:grpSp>
          <p:nvGrpSpPr>
            <p:cNvPr id="75846" name="Group 342"/>
            <p:cNvGrpSpPr>
              <a:grpSpLocks/>
            </p:cNvGrpSpPr>
            <p:nvPr/>
          </p:nvGrpSpPr>
          <p:grpSpPr bwMode="auto">
            <a:xfrm>
              <a:off x="2034" y="2507"/>
              <a:ext cx="305" cy="565"/>
              <a:chOff x="2034" y="2507"/>
              <a:chExt cx="305" cy="565"/>
            </a:xfrm>
          </p:grpSpPr>
          <p:grpSp>
            <p:nvGrpSpPr>
              <p:cNvPr id="75847" name="Group 343"/>
              <p:cNvGrpSpPr>
                <a:grpSpLocks/>
              </p:cNvGrpSpPr>
              <p:nvPr/>
            </p:nvGrpSpPr>
            <p:grpSpPr bwMode="auto">
              <a:xfrm>
                <a:off x="2058" y="2507"/>
                <a:ext cx="281" cy="555"/>
                <a:chOff x="2058" y="2507"/>
                <a:chExt cx="281" cy="555"/>
              </a:xfrm>
            </p:grpSpPr>
            <p:sp>
              <p:nvSpPr>
                <p:cNvPr id="75882" name="Freeform 344"/>
                <p:cNvSpPr>
                  <a:spLocks/>
                </p:cNvSpPr>
                <p:nvPr/>
              </p:nvSpPr>
              <p:spPr bwMode="auto">
                <a:xfrm>
                  <a:off x="2058" y="2563"/>
                  <a:ext cx="218" cy="499"/>
                </a:xfrm>
                <a:custGeom>
                  <a:avLst/>
                  <a:gdLst>
                    <a:gd name="T0" fmla="*/ 9 w 1090"/>
                    <a:gd name="T1" fmla="*/ 0 h 2491"/>
                    <a:gd name="T2" fmla="*/ 0 w 1090"/>
                    <a:gd name="T3" fmla="*/ 4 h 2491"/>
                    <a:gd name="T4" fmla="*/ 0 w 1090"/>
                    <a:gd name="T5" fmla="*/ 20 h 2491"/>
                    <a:gd name="T6" fmla="*/ 9 w 1090"/>
                    <a:gd name="T7" fmla="*/ 20 h 2491"/>
                    <a:gd name="T8" fmla="*/ 9 w 1090"/>
                    <a:gd name="T9" fmla="*/ 0 h 24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90" h="2491">
                      <a:moveTo>
                        <a:pt x="1090" y="0"/>
                      </a:moveTo>
                      <a:lnTo>
                        <a:pt x="0" y="496"/>
                      </a:lnTo>
                      <a:lnTo>
                        <a:pt x="0" y="2436"/>
                      </a:lnTo>
                      <a:lnTo>
                        <a:pt x="1090" y="2491"/>
                      </a:lnTo>
                      <a:lnTo>
                        <a:pt x="109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83" name="Line 345"/>
                <p:cNvSpPr>
                  <a:spLocks noChangeShapeType="1"/>
                </p:cNvSpPr>
                <p:nvPr/>
              </p:nvSpPr>
              <p:spPr bwMode="auto">
                <a:xfrm flipV="1">
                  <a:off x="2114" y="2632"/>
                  <a:ext cx="31" cy="14"/>
                </a:xfrm>
                <a:prstGeom prst="line">
                  <a:avLst/>
                </a:prstGeom>
                <a:noFill/>
                <a:ln w="3175">
                  <a:solidFill>
                    <a:srgbClr val="606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84" name="Freeform 346"/>
                <p:cNvSpPr>
                  <a:spLocks/>
                </p:cNvSpPr>
                <p:nvPr/>
              </p:nvSpPr>
              <p:spPr bwMode="auto">
                <a:xfrm>
                  <a:off x="2204" y="2507"/>
                  <a:ext cx="135" cy="554"/>
                </a:xfrm>
                <a:custGeom>
                  <a:avLst/>
                  <a:gdLst>
                    <a:gd name="T0" fmla="*/ 0 w 672"/>
                    <a:gd name="T1" fmla="*/ 3 h 2773"/>
                    <a:gd name="T2" fmla="*/ 5 w 672"/>
                    <a:gd name="T3" fmla="*/ 0 h 2773"/>
                    <a:gd name="T4" fmla="*/ 5 w 672"/>
                    <a:gd name="T5" fmla="*/ 22 h 2773"/>
                    <a:gd name="T6" fmla="*/ 0 w 672"/>
                    <a:gd name="T7" fmla="*/ 22 h 2773"/>
                    <a:gd name="T8" fmla="*/ 0 w 672"/>
                    <a:gd name="T9" fmla="*/ 3 h 2773"/>
                    <a:gd name="T10" fmla="*/ 0 w 672"/>
                    <a:gd name="T11" fmla="*/ 3 h 27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72" h="2773">
                      <a:moveTo>
                        <a:pt x="0" y="337"/>
                      </a:moveTo>
                      <a:lnTo>
                        <a:pt x="672" y="0"/>
                      </a:lnTo>
                      <a:lnTo>
                        <a:pt x="672" y="2773"/>
                      </a:lnTo>
                      <a:lnTo>
                        <a:pt x="0" y="2755"/>
                      </a:lnTo>
                      <a:lnTo>
                        <a:pt x="10" y="329"/>
                      </a:lnTo>
                      <a:lnTo>
                        <a:pt x="0" y="3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</p:grpSp>
          <p:grpSp>
            <p:nvGrpSpPr>
              <p:cNvPr id="75848" name="Group 347"/>
              <p:cNvGrpSpPr>
                <a:grpSpLocks/>
              </p:cNvGrpSpPr>
              <p:nvPr/>
            </p:nvGrpSpPr>
            <p:grpSpPr bwMode="auto">
              <a:xfrm>
                <a:off x="2087" y="2641"/>
                <a:ext cx="144" cy="303"/>
                <a:chOff x="2087" y="2641"/>
                <a:chExt cx="144" cy="303"/>
              </a:xfrm>
            </p:grpSpPr>
            <p:sp>
              <p:nvSpPr>
                <p:cNvPr id="75868" name="Freeform 348"/>
                <p:cNvSpPr>
                  <a:spLocks/>
                </p:cNvSpPr>
                <p:nvPr/>
              </p:nvSpPr>
              <p:spPr bwMode="auto">
                <a:xfrm>
                  <a:off x="2087" y="2641"/>
                  <a:ext cx="144" cy="303"/>
                </a:xfrm>
                <a:custGeom>
                  <a:avLst/>
                  <a:gdLst>
                    <a:gd name="T0" fmla="*/ 6 w 720"/>
                    <a:gd name="T1" fmla="*/ 12 h 1513"/>
                    <a:gd name="T2" fmla="*/ 6 w 720"/>
                    <a:gd name="T3" fmla="*/ 0 h 1513"/>
                    <a:gd name="T4" fmla="*/ 0 w 720"/>
                    <a:gd name="T5" fmla="*/ 2 h 1513"/>
                    <a:gd name="T6" fmla="*/ 0 w 720"/>
                    <a:gd name="T7" fmla="*/ 12 h 1513"/>
                    <a:gd name="T8" fmla="*/ 6 w 720"/>
                    <a:gd name="T9" fmla="*/ 12 h 15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0" h="1513">
                      <a:moveTo>
                        <a:pt x="720" y="1471"/>
                      </a:moveTo>
                      <a:lnTo>
                        <a:pt x="720" y="0"/>
                      </a:lnTo>
                      <a:lnTo>
                        <a:pt x="0" y="265"/>
                      </a:lnTo>
                      <a:lnTo>
                        <a:pt x="0" y="1513"/>
                      </a:lnTo>
                      <a:lnTo>
                        <a:pt x="720" y="1471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69" name="Freeform 349"/>
                <p:cNvSpPr>
                  <a:spLocks/>
                </p:cNvSpPr>
                <p:nvPr/>
              </p:nvSpPr>
              <p:spPr bwMode="auto">
                <a:xfrm>
                  <a:off x="2095" y="2652"/>
                  <a:ext cx="129" cy="291"/>
                </a:xfrm>
                <a:custGeom>
                  <a:avLst/>
                  <a:gdLst>
                    <a:gd name="T0" fmla="*/ 5 w 643"/>
                    <a:gd name="T1" fmla="*/ 11 h 1456"/>
                    <a:gd name="T2" fmla="*/ 5 w 643"/>
                    <a:gd name="T3" fmla="*/ 0 h 1456"/>
                    <a:gd name="T4" fmla="*/ 0 w 643"/>
                    <a:gd name="T5" fmla="*/ 2 h 1456"/>
                    <a:gd name="T6" fmla="*/ 0 w 643"/>
                    <a:gd name="T7" fmla="*/ 12 h 1456"/>
                    <a:gd name="T8" fmla="*/ 5 w 643"/>
                    <a:gd name="T9" fmla="*/ 11 h 14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3" h="1456">
                      <a:moveTo>
                        <a:pt x="643" y="1417"/>
                      </a:moveTo>
                      <a:lnTo>
                        <a:pt x="643" y="0"/>
                      </a:lnTo>
                      <a:lnTo>
                        <a:pt x="0" y="249"/>
                      </a:lnTo>
                      <a:lnTo>
                        <a:pt x="0" y="1456"/>
                      </a:lnTo>
                      <a:lnTo>
                        <a:pt x="643" y="141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70" name="Freeform 350"/>
                <p:cNvSpPr>
                  <a:spLocks/>
                </p:cNvSpPr>
                <p:nvPr/>
              </p:nvSpPr>
              <p:spPr bwMode="auto">
                <a:xfrm>
                  <a:off x="2095" y="2673"/>
                  <a:ext cx="129" cy="64"/>
                </a:xfrm>
                <a:custGeom>
                  <a:avLst/>
                  <a:gdLst>
                    <a:gd name="T0" fmla="*/ 5 w 643"/>
                    <a:gd name="T1" fmla="*/ 1 h 319"/>
                    <a:gd name="T2" fmla="*/ 5 w 643"/>
                    <a:gd name="T3" fmla="*/ 0 h 319"/>
                    <a:gd name="T4" fmla="*/ 0 w 643"/>
                    <a:gd name="T5" fmla="*/ 2 h 319"/>
                    <a:gd name="T6" fmla="*/ 0 w 643"/>
                    <a:gd name="T7" fmla="*/ 3 h 319"/>
                    <a:gd name="T8" fmla="*/ 5 w 643"/>
                    <a:gd name="T9" fmla="*/ 1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3" h="319">
                      <a:moveTo>
                        <a:pt x="643" y="105"/>
                      </a:moveTo>
                      <a:lnTo>
                        <a:pt x="643" y="0"/>
                      </a:lnTo>
                      <a:lnTo>
                        <a:pt x="0" y="238"/>
                      </a:lnTo>
                      <a:lnTo>
                        <a:pt x="0" y="319"/>
                      </a:lnTo>
                      <a:lnTo>
                        <a:pt x="643" y="1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71" name="Freeform 351"/>
                <p:cNvSpPr>
                  <a:spLocks/>
                </p:cNvSpPr>
                <p:nvPr/>
              </p:nvSpPr>
              <p:spPr bwMode="auto">
                <a:xfrm>
                  <a:off x="2095" y="2718"/>
                  <a:ext cx="129" cy="55"/>
                </a:xfrm>
                <a:custGeom>
                  <a:avLst/>
                  <a:gdLst>
                    <a:gd name="T0" fmla="*/ 5 w 643"/>
                    <a:gd name="T1" fmla="*/ 1 h 276"/>
                    <a:gd name="T2" fmla="*/ 5 w 643"/>
                    <a:gd name="T3" fmla="*/ 0 h 276"/>
                    <a:gd name="T4" fmla="*/ 0 w 643"/>
                    <a:gd name="T5" fmla="*/ 2 h 276"/>
                    <a:gd name="T6" fmla="*/ 0 w 643"/>
                    <a:gd name="T7" fmla="*/ 2 h 276"/>
                    <a:gd name="T8" fmla="*/ 5 w 643"/>
                    <a:gd name="T9" fmla="*/ 1 h 2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3" h="276">
                      <a:moveTo>
                        <a:pt x="643" y="98"/>
                      </a:moveTo>
                      <a:lnTo>
                        <a:pt x="643" y="0"/>
                      </a:lnTo>
                      <a:lnTo>
                        <a:pt x="0" y="195"/>
                      </a:lnTo>
                      <a:lnTo>
                        <a:pt x="0" y="276"/>
                      </a:lnTo>
                      <a:lnTo>
                        <a:pt x="643" y="9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72" name="Freeform 352"/>
                <p:cNvSpPr>
                  <a:spLocks/>
                </p:cNvSpPr>
                <p:nvPr/>
              </p:nvSpPr>
              <p:spPr bwMode="auto">
                <a:xfrm>
                  <a:off x="2096" y="2761"/>
                  <a:ext cx="128" cy="52"/>
                </a:xfrm>
                <a:custGeom>
                  <a:avLst/>
                  <a:gdLst>
                    <a:gd name="T0" fmla="*/ 5 w 642"/>
                    <a:gd name="T1" fmla="*/ 1 h 258"/>
                    <a:gd name="T2" fmla="*/ 5 w 642"/>
                    <a:gd name="T3" fmla="*/ 0 h 258"/>
                    <a:gd name="T4" fmla="*/ 0 w 642"/>
                    <a:gd name="T5" fmla="*/ 1 h 258"/>
                    <a:gd name="T6" fmla="*/ 0 w 642"/>
                    <a:gd name="T7" fmla="*/ 2 h 258"/>
                    <a:gd name="T8" fmla="*/ 5 w 642"/>
                    <a:gd name="T9" fmla="*/ 1 h 2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2" h="258">
                      <a:moveTo>
                        <a:pt x="642" y="106"/>
                      </a:moveTo>
                      <a:lnTo>
                        <a:pt x="642" y="0"/>
                      </a:lnTo>
                      <a:lnTo>
                        <a:pt x="0" y="177"/>
                      </a:lnTo>
                      <a:lnTo>
                        <a:pt x="0" y="258"/>
                      </a:lnTo>
                      <a:lnTo>
                        <a:pt x="642" y="10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73" name="Freeform 353"/>
                <p:cNvSpPr>
                  <a:spLocks/>
                </p:cNvSpPr>
                <p:nvPr/>
              </p:nvSpPr>
              <p:spPr bwMode="auto">
                <a:xfrm>
                  <a:off x="2095" y="2804"/>
                  <a:ext cx="129" cy="47"/>
                </a:xfrm>
                <a:custGeom>
                  <a:avLst/>
                  <a:gdLst>
                    <a:gd name="T0" fmla="*/ 5 w 645"/>
                    <a:gd name="T1" fmla="*/ 1 h 239"/>
                    <a:gd name="T2" fmla="*/ 5 w 645"/>
                    <a:gd name="T3" fmla="*/ 0 h 239"/>
                    <a:gd name="T4" fmla="*/ 0 w 645"/>
                    <a:gd name="T5" fmla="*/ 1 h 239"/>
                    <a:gd name="T6" fmla="*/ 0 w 645"/>
                    <a:gd name="T7" fmla="*/ 2 h 239"/>
                    <a:gd name="T8" fmla="*/ 5 w 645"/>
                    <a:gd name="T9" fmla="*/ 1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5" h="239">
                      <a:moveTo>
                        <a:pt x="645" y="116"/>
                      </a:moveTo>
                      <a:lnTo>
                        <a:pt x="645" y="0"/>
                      </a:lnTo>
                      <a:lnTo>
                        <a:pt x="0" y="142"/>
                      </a:lnTo>
                      <a:lnTo>
                        <a:pt x="0" y="239"/>
                      </a:lnTo>
                      <a:lnTo>
                        <a:pt x="645" y="11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74" name="Freeform 354"/>
                <p:cNvSpPr>
                  <a:spLocks/>
                </p:cNvSpPr>
                <p:nvPr/>
              </p:nvSpPr>
              <p:spPr bwMode="auto">
                <a:xfrm>
                  <a:off x="2096" y="2848"/>
                  <a:ext cx="128" cy="41"/>
                </a:xfrm>
                <a:custGeom>
                  <a:avLst/>
                  <a:gdLst>
                    <a:gd name="T0" fmla="*/ 5 w 642"/>
                    <a:gd name="T1" fmla="*/ 0 h 203"/>
                    <a:gd name="T2" fmla="*/ 0 w 642"/>
                    <a:gd name="T3" fmla="*/ 1 h 203"/>
                    <a:gd name="T4" fmla="*/ 0 w 642"/>
                    <a:gd name="T5" fmla="*/ 2 h 203"/>
                    <a:gd name="T6" fmla="*/ 5 w 642"/>
                    <a:gd name="T7" fmla="*/ 1 h 203"/>
                    <a:gd name="T8" fmla="*/ 5 w 642"/>
                    <a:gd name="T9" fmla="*/ 0 h 20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2" h="203">
                      <a:moveTo>
                        <a:pt x="642" y="0"/>
                      </a:moveTo>
                      <a:lnTo>
                        <a:pt x="0" y="115"/>
                      </a:lnTo>
                      <a:lnTo>
                        <a:pt x="0" y="203"/>
                      </a:lnTo>
                      <a:lnTo>
                        <a:pt x="642" y="106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75" name="Freeform 355"/>
                <p:cNvSpPr>
                  <a:spLocks/>
                </p:cNvSpPr>
                <p:nvPr/>
              </p:nvSpPr>
              <p:spPr bwMode="auto">
                <a:xfrm>
                  <a:off x="2095" y="2893"/>
                  <a:ext cx="129" cy="37"/>
                </a:xfrm>
                <a:custGeom>
                  <a:avLst/>
                  <a:gdLst>
                    <a:gd name="T0" fmla="*/ 0 w 643"/>
                    <a:gd name="T1" fmla="*/ 1 h 185"/>
                    <a:gd name="T2" fmla="*/ 5 w 643"/>
                    <a:gd name="T3" fmla="*/ 1 h 185"/>
                    <a:gd name="T4" fmla="*/ 5 w 643"/>
                    <a:gd name="T5" fmla="*/ 0 h 185"/>
                    <a:gd name="T6" fmla="*/ 0 w 643"/>
                    <a:gd name="T7" fmla="*/ 1 h 185"/>
                    <a:gd name="T8" fmla="*/ 0 w 643"/>
                    <a:gd name="T9" fmla="*/ 1 h 1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3" h="185">
                      <a:moveTo>
                        <a:pt x="0" y="185"/>
                      </a:moveTo>
                      <a:lnTo>
                        <a:pt x="643" y="114"/>
                      </a:lnTo>
                      <a:lnTo>
                        <a:pt x="643" y="0"/>
                      </a:lnTo>
                      <a:lnTo>
                        <a:pt x="0" y="79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76" name="Freeform 356"/>
                <p:cNvSpPr>
                  <a:spLocks/>
                </p:cNvSpPr>
                <p:nvPr/>
              </p:nvSpPr>
              <p:spPr bwMode="auto">
                <a:xfrm>
                  <a:off x="2186" y="2656"/>
                  <a:ext cx="19" cy="281"/>
                </a:xfrm>
                <a:custGeom>
                  <a:avLst/>
                  <a:gdLst>
                    <a:gd name="T0" fmla="*/ 1 w 95"/>
                    <a:gd name="T1" fmla="*/ 0 h 1405"/>
                    <a:gd name="T2" fmla="*/ 1 w 95"/>
                    <a:gd name="T3" fmla="*/ 11 h 1405"/>
                    <a:gd name="T4" fmla="*/ 0 w 95"/>
                    <a:gd name="T5" fmla="*/ 11 h 1405"/>
                    <a:gd name="T6" fmla="*/ 0 w 95"/>
                    <a:gd name="T7" fmla="*/ 0 h 1405"/>
                    <a:gd name="T8" fmla="*/ 1 w 95"/>
                    <a:gd name="T9" fmla="*/ 0 h 1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5" h="1405">
                      <a:moveTo>
                        <a:pt x="95" y="0"/>
                      </a:moveTo>
                      <a:lnTo>
                        <a:pt x="95" y="1401"/>
                      </a:lnTo>
                      <a:lnTo>
                        <a:pt x="0" y="1405"/>
                      </a:lnTo>
                      <a:lnTo>
                        <a:pt x="0" y="37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77" name="Freeform 357"/>
                <p:cNvSpPr>
                  <a:spLocks/>
                </p:cNvSpPr>
                <p:nvPr/>
              </p:nvSpPr>
              <p:spPr bwMode="auto">
                <a:xfrm>
                  <a:off x="2181" y="2661"/>
                  <a:ext cx="20" cy="277"/>
                </a:xfrm>
                <a:custGeom>
                  <a:avLst/>
                  <a:gdLst>
                    <a:gd name="T0" fmla="*/ 1 w 97"/>
                    <a:gd name="T1" fmla="*/ 0 h 1385"/>
                    <a:gd name="T2" fmla="*/ 1 w 97"/>
                    <a:gd name="T3" fmla="*/ 11 h 1385"/>
                    <a:gd name="T4" fmla="*/ 0 w 97"/>
                    <a:gd name="T5" fmla="*/ 11 h 1385"/>
                    <a:gd name="T6" fmla="*/ 0 w 97"/>
                    <a:gd name="T7" fmla="*/ 0 h 1385"/>
                    <a:gd name="T8" fmla="*/ 1 w 97"/>
                    <a:gd name="T9" fmla="*/ 0 h 13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7" h="1385">
                      <a:moveTo>
                        <a:pt x="97" y="0"/>
                      </a:moveTo>
                      <a:lnTo>
                        <a:pt x="97" y="1379"/>
                      </a:lnTo>
                      <a:lnTo>
                        <a:pt x="0" y="1385"/>
                      </a:lnTo>
                      <a:lnTo>
                        <a:pt x="0" y="34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78" name="Freeform 358"/>
                <p:cNvSpPr>
                  <a:spLocks/>
                </p:cNvSpPr>
                <p:nvPr/>
              </p:nvSpPr>
              <p:spPr bwMode="auto">
                <a:xfrm>
                  <a:off x="2149" y="2673"/>
                  <a:ext cx="18" cy="267"/>
                </a:xfrm>
                <a:custGeom>
                  <a:avLst/>
                  <a:gdLst>
                    <a:gd name="T0" fmla="*/ 1 w 89"/>
                    <a:gd name="T1" fmla="*/ 0 h 1336"/>
                    <a:gd name="T2" fmla="*/ 1 w 89"/>
                    <a:gd name="T3" fmla="*/ 11 h 1336"/>
                    <a:gd name="T4" fmla="*/ 0 w 89"/>
                    <a:gd name="T5" fmla="*/ 11 h 1336"/>
                    <a:gd name="T6" fmla="*/ 0 w 89"/>
                    <a:gd name="T7" fmla="*/ 0 h 1336"/>
                    <a:gd name="T8" fmla="*/ 1 w 89"/>
                    <a:gd name="T9" fmla="*/ 0 h 13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9" h="1336">
                      <a:moveTo>
                        <a:pt x="89" y="0"/>
                      </a:moveTo>
                      <a:lnTo>
                        <a:pt x="89" y="1333"/>
                      </a:lnTo>
                      <a:lnTo>
                        <a:pt x="0" y="1336"/>
                      </a:lnTo>
                      <a:lnTo>
                        <a:pt x="0" y="35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79" name="Freeform 359"/>
                <p:cNvSpPr>
                  <a:spLocks/>
                </p:cNvSpPr>
                <p:nvPr/>
              </p:nvSpPr>
              <p:spPr bwMode="auto">
                <a:xfrm>
                  <a:off x="2146" y="2675"/>
                  <a:ext cx="17" cy="265"/>
                </a:xfrm>
                <a:custGeom>
                  <a:avLst/>
                  <a:gdLst>
                    <a:gd name="T0" fmla="*/ 1 w 85"/>
                    <a:gd name="T1" fmla="*/ 0 h 1322"/>
                    <a:gd name="T2" fmla="*/ 1 w 85"/>
                    <a:gd name="T3" fmla="*/ 11 h 1322"/>
                    <a:gd name="T4" fmla="*/ 0 w 85"/>
                    <a:gd name="T5" fmla="*/ 11 h 1322"/>
                    <a:gd name="T6" fmla="*/ 0 w 85"/>
                    <a:gd name="T7" fmla="*/ 0 h 1322"/>
                    <a:gd name="T8" fmla="*/ 1 w 85"/>
                    <a:gd name="T9" fmla="*/ 0 h 13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5" h="1322">
                      <a:moveTo>
                        <a:pt x="85" y="0"/>
                      </a:moveTo>
                      <a:lnTo>
                        <a:pt x="85" y="1319"/>
                      </a:lnTo>
                      <a:lnTo>
                        <a:pt x="0" y="1322"/>
                      </a:lnTo>
                      <a:lnTo>
                        <a:pt x="0" y="3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80" name="Freeform 360"/>
                <p:cNvSpPr>
                  <a:spLocks/>
                </p:cNvSpPr>
                <p:nvPr/>
              </p:nvSpPr>
              <p:spPr bwMode="auto">
                <a:xfrm>
                  <a:off x="2115" y="2685"/>
                  <a:ext cx="16" cy="257"/>
                </a:xfrm>
                <a:custGeom>
                  <a:avLst/>
                  <a:gdLst>
                    <a:gd name="T0" fmla="*/ 1 w 77"/>
                    <a:gd name="T1" fmla="*/ 0 h 1283"/>
                    <a:gd name="T2" fmla="*/ 1 w 77"/>
                    <a:gd name="T3" fmla="*/ 10 h 1283"/>
                    <a:gd name="T4" fmla="*/ 0 w 77"/>
                    <a:gd name="T5" fmla="*/ 10 h 1283"/>
                    <a:gd name="T6" fmla="*/ 0 w 77"/>
                    <a:gd name="T7" fmla="*/ 0 h 1283"/>
                    <a:gd name="T8" fmla="*/ 1 w 77"/>
                    <a:gd name="T9" fmla="*/ 0 h 12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7" h="1283">
                      <a:moveTo>
                        <a:pt x="77" y="0"/>
                      </a:moveTo>
                      <a:lnTo>
                        <a:pt x="77" y="1280"/>
                      </a:lnTo>
                      <a:lnTo>
                        <a:pt x="0" y="1283"/>
                      </a:lnTo>
                      <a:lnTo>
                        <a:pt x="0" y="35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sp>
              <p:nvSpPr>
                <p:cNvPr id="75881" name="Freeform 361"/>
                <p:cNvSpPr>
                  <a:spLocks/>
                </p:cNvSpPr>
                <p:nvPr/>
              </p:nvSpPr>
              <p:spPr bwMode="auto">
                <a:xfrm>
                  <a:off x="2111" y="2689"/>
                  <a:ext cx="16" cy="253"/>
                </a:xfrm>
                <a:custGeom>
                  <a:avLst/>
                  <a:gdLst>
                    <a:gd name="T0" fmla="*/ 1 w 79"/>
                    <a:gd name="T1" fmla="*/ 0 h 1263"/>
                    <a:gd name="T2" fmla="*/ 1 w 79"/>
                    <a:gd name="T3" fmla="*/ 10 h 1263"/>
                    <a:gd name="T4" fmla="*/ 0 w 79"/>
                    <a:gd name="T5" fmla="*/ 10 h 1263"/>
                    <a:gd name="T6" fmla="*/ 0 w 79"/>
                    <a:gd name="T7" fmla="*/ 0 h 1263"/>
                    <a:gd name="T8" fmla="*/ 1 w 79"/>
                    <a:gd name="T9" fmla="*/ 0 h 12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9" h="1263">
                      <a:moveTo>
                        <a:pt x="79" y="0"/>
                      </a:moveTo>
                      <a:lnTo>
                        <a:pt x="79" y="1263"/>
                      </a:lnTo>
                      <a:lnTo>
                        <a:pt x="0" y="1262"/>
                      </a:lnTo>
                      <a:lnTo>
                        <a:pt x="0" y="29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</p:grpSp>
          <p:grpSp>
            <p:nvGrpSpPr>
              <p:cNvPr id="75849" name="Group 362"/>
              <p:cNvGrpSpPr>
                <a:grpSpLocks/>
              </p:cNvGrpSpPr>
              <p:nvPr/>
            </p:nvGrpSpPr>
            <p:grpSpPr bwMode="auto">
              <a:xfrm>
                <a:off x="2034" y="2931"/>
                <a:ext cx="254" cy="141"/>
                <a:chOff x="2034" y="2931"/>
                <a:chExt cx="254" cy="141"/>
              </a:xfrm>
            </p:grpSpPr>
            <p:sp>
              <p:nvSpPr>
                <p:cNvPr id="75850" name="Freeform 363"/>
                <p:cNvSpPr>
                  <a:spLocks/>
                </p:cNvSpPr>
                <p:nvPr/>
              </p:nvSpPr>
              <p:spPr bwMode="auto">
                <a:xfrm>
                  <a:off x="2226" y="2931"/>
                  <a:ext cx="62" cy="78"/>
                </a:xfrm>
                <a:custGeom>
                  <a:avLst/>
                  <a:gdLst>
                    <a:gd name="T0" fmla="*/ 3 w 307"/>
                    <a:gd name="T1" fmla="*/ 3 h 386"/>
                    <a:gd name="T2" fmla="*/ 0 w 307"/>
                    <a:gd name="T3" fmla="*/ 3 h 386"/>
                    <a:gd name="T4" fmla="*/ 0 w 307"/>
                    <a:gd name="T5" fmla="*/ 0 h 386"/>
                    <a:gd name="T6" fmla="*/ 3 w 307"/>
                    <a:gd name="T7" fmla="*/ 0 h 386"/>
                    <a:gd name="T8" fmla="*/ 3 w 307"/>
                    <a:gd name="T9" fmla="*/ 3 h 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7" h="386">
                      <a:moveTo>
                        <a:pt x="307" y="368"/>
                      </a:moveTo>
                      <a:lnTo>
                        <a:pt x="0" y="386"/>
                      </a:lnTo>
                      <a:lnTo>
                        <a:pt x="0" y="12"/>
                      </a:lnTo>
                      <a:lnTo>
                        <a:pt x="307" y="0"/>
                      </a:lnTo>
                      <a:lnTo>
                        <a:pt x="307" y="368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grpSp>
              <p:nvGrpSpPr>
                <p:cNvPr id="75851" name="Group 364"/>
                <p:cNvGrpSpPr>
                  <a:grpSpLocks/>
                </p:cNvGrpSpPr>
                <p:nvPr/>
              </p:nvGrpSpPr>
              <p:grpSpPr bwMode="auto">
                <a:xfrm>
                  <a:off x="2035" y="2997"/>
                  <a:ext cx="201" cy="75"/>
                  <a:chOff x="2035" y="2997"/>
                  <a:chExt cx="201" cy="75"/>
                </a:xfrm>
              </p:grpSpPr>
              <p:sp>
                <p:nvSpPr>
                  <p:cNvPr id="75860" name="Freeform 365"/>
                  <p:cNvSpPr>
                    <a:spLocks/>
                  </p:cNvSpPr>
                  <p:nvPr/>
                </p:nvSpPr>
                <p:spPr bwMode="auto">
                  <a:xfrm>
                    <a:off x="2035" y="3002"/>
                    <a:ext cx="8" cy="56"/>
                  </a:xfrm>
                  <a:custGeom>
                    <a:avLst/>
                    <a:gdLst>
                      <a:gd name="T0" fmla="*/ 0 w 42"/>
                      <a:gd name="T1" fmla="*/ 0 h 280"/>
                      <a:gd name="T2" fmla="*/ 0 w 42"/>
                      <a:gd name="T3" fmla="*/ 2 h 280"/>
                      <a:gd name="T4" fmla="*/ 0 w 42"/>
                      <a:gd name="T5" fmla="*/ 2 h 280"/>
                      <a:gd name="T6" fmla="*/ 0 w 42"/>
                      <a:gd name="T7" fmla="*/ 0 h 280"/>
                      <a:gd name="T8" fmla="*/ 0 w 42"/>
                      <a:gd name="T9" fmla="*/ 0 h 28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2" h="280">
                        <a:moveTo>
                          <a:pt x="0" y="5"/>
                        </a:moveTo>
                        <a:lnTo>
                          <a:pt x="0" y="276"/>
                        </a:lnTo>
                        <a:lnTo>
                          <a:pt x="42" y="280"/>
                        </a:lnTo>
                        <a:lnTo>
                          <a:pt x="42" y="0"/>
                        </a:ln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75861" name="Freeform 366"/>
                  <p:cNvSpPr>
                    <a:spLocks/>
                  </p:cNvSpPr>
                  <p:nvPr/>
                </p:nvSpPr>
                <p:spPr bwMode="auto">
                  <a:xfrm>
                    <a:off x="2221" y="3003"/>
                    <a:ext cx="15" cy="69"/>
                  </a:xfrm>
                  <a:custGeom>
                    <a:avLst/>
                    <a:gdLst>
                      <a:gd name="T0" fmla="*/ 1 w 72"/>
                      <a:gd name="T1" fmla="*/ 0 h 347"/>
                      <a:gd name="T2" fmla="*/ 1 w 72"/>
                      <a:gd name="T3" fmla="*/ 3 h 347"/>
                      <a:gd name="T4" fmla="*/ 0 w 72"/>
                      <a:gd name="T5" fmla="*/ 3 h 347"/>
                      <a:gd name="T6" fmla="*/ 0 w 72"/>
                      <a:gd name="T7" fmla="*/ 3 h 347"/>
                      <a:gd name="T8" fmla="*/ 0 w 72"/>
                      <a:gd name="T9" fmla="*/ 3 h 347"/>
                      <a:gd name="T10" fmla="*/ 0 w 72"/>
                      <a:gd name="T11" fmla="*/ 0 h 347"/>
                      <a:gd name="T12" fmla="*/ 1 w 72"/>
                      <a:gd name="T13" fmla="*/ 0 h 34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72" h="347">
                        <a:moveTo>
                          <a:pt x="72" y="0"/>
                        </a:moveTo>
                        <a:lnTo>
                          <a:pt x="72" y="347"/>
                        </a:lnTo>
                        <a:lnTo>
                          <a:pt x="38" y="347"/>
                        </a:lnTo>
                        <a:lnTo>
                          <a:pt x="10" y="347"/>
                        </a:lnTo>
                        <a:lnTo>
                          <a:pt x="0" y="347"/>
                        </a:lnTo>
                        <a:lnTo>
                          <a:pt x="0" y="0"/>
                        </a:lnTo>
                        <a:lnTo>
                          <a:pt x="72" y="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75862" name="Freeform 367"/>
                  <p:cNvSpPr>
                    <a:spLocks/>
                  </p:cNvSpPr>
                  <p:nvPr/>
                </p:nvSpPr>
                <p:spPr bwMode="auto">
                  <a:xfrm>
                    <a:off x="2146" y="2998"/>
                    <a:ext cx="13" cy="71"/>
                  </a:xfrm>
                  <a:custGeom>
                    <a:avLst/>
                    <a:gdLst>
                      <a:gd name="T0" fmla="*/ 1 w 67"/>
                      <a:gd name="T1" fmla="*/ 0 h 355"/>
                      <a:gd name="T2" fmla="*/ 1 w 67"/>
                      <a:gd name="T3" fmla="*/ 3 h 355"/>
                      <a:gd name="T4" fmla="*/ 0 w 67"/>
                      <a:gd name="T5" fmla="*/ 3 h 355"/>
                      <a:gd name="T6" fmla="*/ 0 w 67"/>
                      <a:gd name="T7" fmla="*/ 0 h 355"/>
                      <a:gd name="T8" fmla="*/ 1 w 67"/>
                      <a:gd name="T9" fmla="*/ 0 h 3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7" h="355">
                        <a:moveTo>
                          <a:pt x="67" y="28"/>
                        </a:moveTo>
                        <a:lnTo>
                          <a:pt x="67" y="355"/>
                        </a:lnTo>
                        <a:lnTo>
                          <a:pt x="0" y="350"/>
                        </a:lnTo>
                        <a:lnTo>
                          <a:pt x="0" y="0"/>
                        </a:lnTo>
                        <a:lnTo>
                          <a:pt x="67" y="2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75863" name="Freeform 368"/>
                  <p:cNvSpPr>
                    <a:spLocks/>
                  </p:cNvSpPr>
                  <p:nvPr/>
                </p:nvSpPr>
                <p:spPr bwMode="auto">
                  <a:xfrm>
                    <a:off x="2089" y="2998"/>
                    <a:ext cx="10" cy="66"/>
                  </a:xfrm>
                  <a:custGeom>
                    <a:avLst/>
                    <a:gdLst>
                      <a:gd name="T0" fmla="*/ 0 w 51"/>
                      <a:gd name="T1" fmla="*/ 0 h 328"/>
                      <a:gd name="T2" fmla="*/ 0 w 51"/>
                      <a:gd name="T3" fmla="*/ 3 h 328"/>
                      <a:gd name="T4" fmla="*/ 0 w 51"/>
                      <a:gd name="T5" fmla="*/ 3 h 328"/>
                      <a:gd name="T6" fmla="*/ 0 w 51"/>
                      <a:gd name="T7" fmla="*/ 0 h 328"/>
                      <a:gd name="T8" fmla="*/ 0 w 51"/>
                      <a:gd name="T9" fmla="*/ 0 h 3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1" h="328">
                        <a:moveTo>
                          <a:pt x="51" y="33"/>
                        </a:moveTo>
                        <a:lnTo>
                          <a:pt x="51" y="328"/>
                        </a:lnTo>
                        <a:lnTo>
                          <a:pt x="0" y="324"/>
                        </a:lnTo>
                        <a:lnTo>
                          <a:pt x="0" y="0"/>
                        </a:lnTo>
                        <a:lnTo>
                          <a:pt x="51" y="3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75864" name="Freeform 369"/>
                  <p:cNvSpPr>
                    <a:spLocks/>
                  </p:cNvSpPr>
                  <p:nvPr/>
                </p:nvSpPr>
                <p:spPr bwMode="auto">
                  <a:xfrm>
                    <a:off x="2035" y="3004"/>
                    <a:ext cx="8" cy="16"/>
                  </a:xfrm>
                  <a:custGeom>
                    <a:avLst/>
                    <a:gdLst>
                      <a:gd name="T0" fmla="*/ 0 w 42"/>
                      <a:gd name="T1" fmla="*/ 0 h 82"/>
                      <a:gd name="T2" fmla="*/ 0 w 42"/>
                      <a:gd name="T3" fmla="*/ 0 h 82"/>
                      <a:gd name="T4" fmla="*/ 0 w 42"/>
                      <a:gd name="T5" fmla="*/ 1 h 82"/>
                      <a:gd name="T6" fmla="*/ 0 w 42"/>
                      <a:gd name="T7" fmla="*/ 0 h 82"/>
                      <a:gd name="T8" fmla="*/ 0 w 42"/>
                      <a:gd name="T9" fmla="*/ 0 h 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2" h="82">
                        <a:moveTo>
                          <a:pt x="0" y="9"/>
                        </a:moveTo>
                        <a:lnTo>
                          <a:pt x="0" y="50"/>
                        </a:lnTo>
                        <a:lnTo>
                          <a:pt x="42" y="82"/>
                        </a:lnTo>
                        <a:lnTo>
                          <a:pt x="42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75865" name="Freeform 370"/>
                  <p:cNvSpPr>
                    <a:spLocks/>
                  </p:cNvSpPr>
                  <p:nvPr/>
                </p:nvSpPr>
                <p:spPr bwMode="auto">
                  <a:xfrm>
                    <a:off x="2089" y="2997"/>
                    <a:ext cx="10" cy="26"/>
                  </a:xfrm>
                  <a:custGeom>
                    <a:avLst/>
                    <a:gdLst>
                      <a:gd name="T0" fmla="*/ 0 w 51"/>
                      <a:gd name="T1" fmla="*/ 0 h 129"/>
                      <a:gd name="T2" fmla="*/ 0 w 51"/>
                      <a:gd name="T3" fmla="*/ 1 h 129"/>
                      <a:gd name="T4" fmla="*/ 0 w 51"/>
                      <a:gd name="T5" fmla="*/ 1 h 129"/>
                      <a:gd name="T6" fmla="*/ 0 w 51"/>
                      <a:gd name="T7" fmla="*/ 0 h 129"/>
                      <a:gd name="T8" fmla="*/ 0 w 51"/>
                      <a:gd name="T9" fmla="*/ 0 h 1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1" h="129">
                        <a:moveTo>
                          <a:pt x="0" y="47"/>
                        </a:moveTo>
                        <a:lnTo>
                          <a:pt x="0" y="100"/>
                        </a:lnTo>
                        <a:lnTo>
                          <a:pt x="51" y="129"/>
                        </a:lnTo>
                        <a:lnTo>
                          <a:pt x="51" y="0"/>
                        </a:lnTo>
                        <a:lnTo>
                          <a:pt x="0" y="47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75866" name="Freeform 371"/>
                  <p:cNvSpPr>
                    <a:spLocks/>
                  </p:cNvSpPr>
                  <p:nvPr/>
                </p:nvSpPr>
                <p:spPr bwMode="auto">
                  <a:xfrm>
                    <a:off x="2146" y="2998"/>
                    <a:ext cx="13" cy="29"/>
                  </a:xfrm>
                  <a:custGeom>
                    <a:avLst/>
                    <a:gdLst>
                      <a:gd name="T0" fmla="*/ 0 w 67"/>
                      <a:gd name="T1" fmla="*/ 0 h 146"/>
                      <a:gd name="T2" fmla="*/ 0 w 67"/>
                      <a:gd name="T3" fmla="*/ 1 h 146"/>
                      <a:gd name="T4" fmla="*/ 1 w 67"/>
                      <a:gd name="T5" fmla="*/ 1 h 146"/>
                      <a:gd name="T6" fmla="*/ 1 w 67"/>
                      <a:gd name="T7" fmla="*/ 0 h 146"/>
                      <a:gd name="T8" fmla="*/ 0 w 67"/>
                      <a:gd name="T9" fmla="*/ 0 h 1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7" h="146">
                        <a:moveTo>
                          <a:pt x="0" y="37"/>
                        </a:moveTo>
                        <a:lnTo>
                          <a:pt x="0" y="112"/>
                        </a:lnTo>
                        <a:lnTo>
                          <a:pt x="67" y="146"/>
                        </a:lnTo>
                        <a:lnTo>
                          <a:pt x="67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sp>
                <p:nvSpPr>
                  <p:cNvPr id="75867" name="Freeform 372"/>
                  <p:cNvSpPr>
                    <a:spLocks/>
                  </p:cNvSpPr>
                  <p:nvPr/>
                </p:nvSpPr>
                <p:spPr bwMode="auto">
                  <a:xfrm>
                    <a:off x="2221" y="2999"/>
                    <a:ext cx="15" cy="29"/>
                  </a:xfrm>
                  <a:custGeom>
                    <a:avLst/>
                    <a:gdLst>
                      <a:gd name="T0" fmla="*/ 0 w 72"/>
                      <a:gd name="T1" fmla="*/ 0 h 144"/>
                      <a:gd name="T2" fmla="*/ 0 w 72"/>
                      <a:gd name="T3" fmla="*/ 1 h 144"/>
                      <a:gd name="T4" fmla="*/ 1 w 72"/>
                      <a:gd name="T5" fmla="*/ 1 h 144"/>
                      <a:gd name="T6" fmla="*/ 1 w 72"/>
                      <a:gd name="T7" fmla="*/ 0 h 144"/>
                      <a:gd name="T8" fmla="*/ 0 w 72"/>
                      <a:gd name="T9" fmla="*/ 0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" h="144">
                        <a:moveTo>
                          <a:pt x="0" y="34"/>
                        </a:moveTo>
                        <a:lnTo>
                          <a:pt x="0" y="110"/>
                        </a:lnTo>
                        <a:lnTo>
                          <a:pt x="72" y="144"/>
                        </a:lnTo>
                        <a:lnTo>
                          <a:pt x="72" y="0"/>
                        </a:lnTo>
                        <a:lnTo>
                          <a:pt x="0" y="34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</p:grpSp>
            <p:sp>
              <p:nvSpPr>
                <p:cNvPr id="75852" name="Freeform 373"/>
                <p:cNvSpPr>
                  <a:spLocks/>
                </p:cNvSpPr>
                <p:nvPr/>
              </p:nvSpPr>
              <p:spPr bwMode="auto">
                <a:xfrm>
                  <a:off x="2034" y="2933"/>
                  <a:ext cx="194" cy="76"/>
                </a:xfrm>
                <a:custGeom>
                  <a:avLst/>
                  <a:gdLst>
                    <a:gd name="T0" fmla="*/ 8 w 973"/>
                    <a:gd name="T1" fmla="*/ 3 h 378"/>
                    <a:gd name="T2" fmla="*/ 0 w 973"/>
                    <a:gd name="T3" fmla="*/ 3 h 378"/>
                    <a:gd name="T4" fmla="*/ 0 w 973"/>
                    <a:gd name="T5" fmla="*/ 0 h 378"/>
                    <a:gd name="T6" fmla="*/ 8 w 973"/>
                    <a:gd name="T7" fmla="*/ 0 h 378"/>
                    <a:gd name="T8" fmla="*/ 8 w 973"/>
                    <a:gd name="T9" fmla="*/ 3 h 3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73" h="378">
                      <a:moveTo>
                        <a:pt x="973" y="378"/>
                      </a:moveTo>
                      <a:lnTo>
                        <a:pt x="0" y="378"/>
                      </a:lnTo>
                      <a:lnTo>
                        <a:pt x="0" y="57"/>
                      </a:lnTo>
                      <a:lnTo>
                        <a:pt x="973" y="0"/>
                      </a:lnTo>
                      <a:lnTo>
                        <a:pt x="973" y="378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uk-UA"/>
                </a:p>
              </p:txBody>
            </p:sp>
            <p:grpSp>
              <p:nvGrpSpPr>
                <p:cNvPr id="75853" name="Group 374"/>
                <p:cNvGrpSpPr>
                  <a:grpSpLocks/>
                </p:cNvGrpSpPr>
                <p:nvPr/>
              </p:nvGrpSpPr>
              <p:grpSpPr bwMode="auto">
                <a:xfrm>
                  <a:off x="2238" y="3003"/>
                  <a:ext cx="48" cy="59"/>
                  <a:chOff x="2238" y="3003"/>
                  <a:chExt cx="48" cy="59"/>
                </a:xfrm>
              </p:grpSpPr>
              <p:sp>
                <p:nvSpPr>
                  <p:cNvPr id="75854" name="Freeform 375"/>
                  <p:cNvSpPr>
                    <a:spLocks/>
                  </p:cNvSpPr>
                  <p:nvPr/>
                </p:nvSpPr>
                <p:spPr bwMode="auto">
                  <a:xfrm>
                    <a:off x="2238" y="3003"/>
                    <a:ext cx="48" cy="59"/>
                  </a:xfrm>
                  <a:custGeom>
                    <a:avLst/>
                    <a:gdLst>
                      <a:gd name="T0" fmla="*/ 2 w 241"/>
                      <a:gd name="T1" fmla="*/ 0 h 291"/>
                      <a:gd name="T2" fmla="*/ 0 w 241"/>
                      <a:gd name="T3" fmla="*/ 0 h 291"/>
                      <a:gd name="T4" fmla="*/ 0 w 241"/>
                      <a:gd name="T5" fmla="*/ 2 h 291"/>
                      <a:gd name="T6" fmla="*/ 2 w 241"/>
                      <a:gd name="T7" fmla="*/ 2 h 291"/>
                      <a:gd name="T8" fmla="*/ 2 w 241"/>
                      <a:gd name="T9" fmla="*/ 0 h 29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1" h="291">
                        <a:moveTo>
                          <a:pt x="241" y="0"/>
                        </a:moveTo>
                        <a:lnTo>
                          <a:pt x="0" y="13"/>
                        </a:lnTo>
                        <a:lnTo>
                          <a:pt x="0" y="291"/>
                        </a:lnTo>
                        <a:lnTo>
                          <a:pt x="241" y="290"/>
                        </a:lnTo>
                        <a:lnTo>
                          <a:pt x="241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uk-UA"/>
                  </a:p>
                </p:txBody>
              </p:sp>
              <p:grpSp>
                <p:nvGrpSpPr>
                  <p:cNvPr id="75855" name="Group 376"/>
                  <p:cNvGrpSpPr>
                    <a:grpSpLocks/>
                  </p:cNvGrpSpPr>
                  <p:nvPr/>
                </p:nvGrpSpPr>
                <p:grpSpPr bwMode="auto">
                  <a:xfrm>
                    <a:off x="2260" y="3005"/>
                    <a:ext cx="26" cy="56"/>
                    <a:chOff x="2260" y="3005"/>
                    <a:chExt cx="26" cy="56"/>
                  </a:xfrm>
                </p:grpSpPr>
                <p:sp>
                  <p:nvSpPr>
                    <p:cNvPr id="75856" name="Line 3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60" y="3005"/>
                      <a:ext cx="1" cy="56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20202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75857" name="Line 3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61" y="3030"/>
                      <a:ext cx="25" cy="1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20202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75858" name="Line 3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3030"/>
                      <a:ext cx="1" cy="31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20202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  <p:sp>
                  <p:nvSpPr>
                    <p:cNvPr id="75859" name="Line 3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61" y="3059"/>
                      <a:ext cx="25" cy="1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CECECE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uk-UA"/>
                    </a:p>
                  </p:txBody>
                </p:sp>
              </p:grpSp>
            </p:grpSp>
          </p:grpSp>
        </p:grpSp>
      </p:grpSp>
      <p:grpSp>
        <p:nvGrpSpPr>
          <p:cNvPr id="75810" name="Group 381"/>
          <p:cNvGrpSpPr>
            <a:grpSpLocks/>
          </p:cNvGrpSpPr>
          <p:nvPr/>
        </p:nvGrpSpPr>
        <p:grpSpPr bwMode="auto">
          <a:xfrm>
            <a:off x="7642225" y="1341438"/>
            <a:ext cx="549275" cy="282575"/>
            <a:chOff x="3102" y="859"/>
            <a:chExt cx="346" cy="178"/>
          </a:xfrm>
        </p:grpSpPr>
        <p:sp>
          <p:nvSpPr>
            <p:cNvPr id="75829" name="Freeform 382"/>
            <p:cNvSpPr>
              <a:spLocks/>
            </p:cNvSpPr>
            <p:nvPr/>
          </p:nvSpPr>
          <p:spPr bwMode="auto">
            <a:xfrm>
              <a:off x="3102" y="940"/>
              <a:ext cx="245" cy="97"/>
            </a:xfrm>
            <a:custGeom>
              <a:avLst/>
              <a:gdLst>
                <a:gd name="T0" fmla="*/ 38 w 624"/>
                <a:gd name="T1" fmla="*/ 13 h 240"/>
                <a:gd name="T2" fmla="*/ 38 w 624"/>
                <a:gd name="T3" fmla="*/ 6 h 240"/>
                <a:gd name="T4" fmla="*/ 0 w 624"/>
                <a:gd name="T5" fmla="*/ 0 h 240"/>
                <a:gd name="T6" fmla="*/ 0 w 624"/>
                <a:gd name="T7" fmla="*/ 13 h 240"/>
                <a:gd name="T8" fmla="*/ 6 w 624"/>
                <a:gd name="T9" fmla="*/ 13 h 240"/>
                <a:gd name="T10" fmla="*/ 6 w 624"/>
                <a:gd name="T11" fmla="*/ 16 h 240"/>
                <a:gd name="T12" fmla="*/ 32 w 624"/>
                <a:gd name="T13" fmla="*/ 16 h 240"/>
                <a:gd name="T14" fmla="*/ 32 w 624"/>
                <a:gd name="T15" fmla="*/ 13 h 240"/>
                <a:gd name="T16" fmla="*/ 38 w 624"/>
                <a:gd name="T17" fmla="*/ 13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4" h="240">
                  <a:moveTo>
                    <a:pt x="624" y="192"/>
                  </a:moveTo>
                  <a:lnTo>
                    <a:pt x="624" y="96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6" y="192"/>
                  </a:lnTo>
                  <a:lnTo>
                    <a:pt x="96" y="240"/>
                  </a:lnTo>
                  <a:lnTo>
                    <a:pt x="528" y="240"/>
                  </a:lnTo>
                  <a:lnTo>
                    <a:pt x="528" y="192"/>
                  </a:lnTo>
                  <a:lnTo>
                    <a:pt x="624" y="192"/>
                  </a:lnTo>
                  <a:close/>
                </a:path>
              </a:pathLst>
            </a:custGeom>
            <a:solidFill>
              <a:schemeClr val="bg2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3000000" rev="0"/>
              </a:camera>
              <a:lightRig rig="legacyFlat4" dir="b"/>
            </a:scene3d>
            <a:sp3d extrusionH="3540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sp>
          <p:nvSpPr>
            <p:cNvPr id="75830" name="Freeform 383"/>
            <p:cNvSpPr>
              <a:spLocks/>
            </p:cNvSpPr>
            <p:nvPr/>
          </p:nvSpPr>
          <p:spPr bwMode="auto">
            <a:xfrm>
              <a:off x="3279" y="859"/>
              <a:ext cx="169" cy="64"/>
            </a:xfrm>
            <a:custGeom>
              <a:avLst/>
              <a:gdLst>
                <a:gd name="T0" fmla="*/ 0 w 1001"/>
                <a:gd name="T1" fmla="*/ 1 h 341"/>
                <a:gd name="T2" fmla="*/ 2 w 1001"/>
                <a:gd name="T3" fmla="*/ 0 h 341"/>
                <a:gd name="T4" fmla="*/ 3 w 1001"/>
                <a:gd name="T5" fmla="*/ 0 h 341"/>
                <a:gd name="T6" fmla="*/ 5 w 1001"/>
                <a:gd name="T7" fmla="*/ 1 h 341"/>
                <a:gd name="T8" fmla="*/ 5 w 1001"/>
                <a:gd name="T9" fmla="*/ 1 h 341"/>
                <a:gd name="T10" fmla="*/ 5 w 1001"/>
                <a:gd name="T11" fmla="*/ 2 h 341"/>
                <a:gd name="T12" fmla="*/ 5 w 1001"/>
                <a:gd name="T13" fmla="*/ 2 h 341"/>
                <a:gd name="T14" fmla="*/ 4 w 1001"/>
                <a:gd name="T15" fmla="*/ 2 h 341"/>
                <a:gd name="T16" fmla="*/ 4 w 1001"/>
                <a:gd name="T17" fmla="*/ 2 h 341"/>
                <a:gd name="T18" fmla="*/ 4 w 1001"/>
                <a:gd name="T19" fmla="*/ 1 h 341"/>
                <a:gd name="T20" fmla="*/ 3 w 1001"/>
                <a:gd name="T21" fmla="*/ 1 h 341"/>
                <a:gd name="T22" fmla="*/ 2 w 1001"/>
                <a:gd name="T23" fmla="*/ 1 h 341"/>
                <a:gd name="T24" fmla="*/ 1 w 1001"/>
                <a:gd name="T25" fmla="*/ 1 h 341"/>
                <a:gd name="T26" fmla="*/ 1 w 1001"/>
                <a:gd name="T27" fmla="*/ 2 h 341"/>
                <a:gd name="T28" fmla="*/ 1 w 1001"/>
                <a:gd name="T29" fmla="*/ 2 h 341"/>
                <a:gd name="T30" fmla="*/ 0 w 1001"/>
                <a:gd name="T31" fmla="*/ 2 h 341"/>
                <a:gd name="T32" fmla="*/ 0 w 1001"/>
                <a:gd name="T33" fmla="*/ 1 h 341"/>
                <a:gd name="T34" fmla="*/ 0 w 1001"/>
                <a:gd name="T35" fmla="*/ 1 h 3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1" h="341">
                  <a:moveTo>
                    <a:pt x="72" y="112"/>
                  </a:moveTo>
                  <a:cubicBezTo>
                    <a:pt x="120" y="88"/>
                    <a:pt x="216" y="32"/>
                    <a:pt x="312" y="16"/>
                  </a:cubicBezTo>
                  <a:cubicBezTo>
                    <a:pt x="408" y="0"/>
                    <a:pt x="544" y="0"/>
                    <a:pt x="648" y="16"/>
                  </a:cubicBezTo>
                  <a:cubicBezTo>
                    <a:pt x="752" y="32"/>
                    <a:pt x="879" y="80"/>
                    <a:pt x="936" y="112"/>
                  </a:cubicBezTo>
                  <a:cubicBezTo>
                    <a:pt x="993" y="144"/>
                    <a:pt x="983" y="176"/>
                    <a:pt x="992" y="208"/>
                  </a:cubicBezTo>
                  <a:cubicBezTo>
                    <a:pt x="1001" y="240"/>
                    <a:pt x="1001" y="283"/>
                    <a:pt x="992" y="304"/>
                  </a:cubicBezTo>
                  <a:cubicBezTo>
                    <a:pt x="983" y="325"/>
                    <a:pt x="977" y="331"/>
                    <a:pt x="936" y="336"/>
                  </a:cubicBezTo>
                  <a:cubicBezTo>
                    <a:pt x="895" y="341"/>
                    <a:pt x="779" y="341"/>
                    <a:pt x="744" y="336"/>
                  </a:cubicBezTo>
                  <a:cubicBezTo>
                    <a:pt x="709" y="331"/>
                    <a:pt x="729" y="325"/>
                    <a:pt x="726" y="304"/>
                  </a:cubicBezTo>
                  <a:cubicBezTo>
                    <a:pt x="723" y="283"/>
                    <a:pt x="747" y="236"/>
                    <a:pt x="726" y="208"/>
                  </a:cubicBezTo>
                  <a:cubicBezTo>
                    <a:pt x="705" y="180"/>
                    <a:pt x="669" y="147"/>
                    <a:pt x="600" y="135"/>
                  </a:cubicBezTo>
                  <a:cubicBezTo>
                    <a:pt x="531" y="123"/>
                    <a:pt x="363" y="123"/>
                    <a:pt x="312" y="135"/>
                  </a:cubicBezTo>
                  <a:cubicBezTo>
                    <a:pt x="261" y="147"/>
                    <a:pt x="295" y="180"/>
                    <a:pt x="292" y="208"/>
                  </a:cubicBezTo>
                  <a:cubicBezTo>
                    <a:pt x="289" y="236"/>
                    <a:pt x="313" y="283"/>
                    <a:pt x="292" y="304"/>
                  </a:cubicBezTo>
                  <a:cubicBezTo>
                    <a:pt x="271" y="325"/>
                    <a:pt x="213" y="338"/>
                    <a:pt x="168" y="337"/>
                  </a:cubicBezTo>
                  <a:cubicBezTo>
                    <a:pt x="123" y="336"/>
                    <a:pt x="48" y="328"/>
                    <a:pt x="24" y="298"/>
                  </a:cubicBezTo>
                  <a:cubicBezTo>
                    <a:pt x="0" y="268"/>
                    <a:pt x="16" y="191"/>
                    <a:pt x="24" y="160"/>
                  </a:cubicBezTo>
                  <a:cubicBezTo>
                    <a:pt x="32" y="129"/>
                    <a:pt x="24" y="136"/>
                    <a:pt x="72" y="11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600000" lon="2100000" rev="0"/>
              </a:camera>
              <a:lightRig rig="legacyFlat3" dir="b"/>
            </a:scene3d>
            <a:sp3d extrusionH="111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grpSp>
          <p:nvGrpSpPr>
            <p:cNvPr id="75831" name="Group 384"/>
            <p:cNvGrpSpPr>
              <a:grpSpLocks/>
            </p:cNvGrpSpPr>
            <p:nvPr/>
          </p:nvGrpSpPr>
          <p:grpSpPr bwMode="auto">
            <a:xfrm>
              <a:off x="3216" y="900"/>
              <a:ext cx="158" cy="82"/>
              <a:chOff x="3138" y="2542"/>
              <a:chExt cx="397" cy="200"/>
            </a:xfrm>
          </p:grpSpPr>
          <p:sp>
            <p:nvSpPr>
              <p:cNvPr id="75832" name="Freeform 385"/>
              <p:cNvSpPr>
                <a:spLocks/>
              </p:cNvSpPr>
              <p:nvPr/>
            </p:nvSpPr>
            <p:spPr bwMode="auto">
              <a:xfrm>
                <a:off x="3138" y="2590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833" name="Freeform 386"/>
              <p:cNvSpPr>
                <a:spLocks/>
              </p:cNvSpPr>
              <p:nvPr/>
            </p:nvSpPr>
            <p:spPr bwMode="auto">
              <a:xfrm>
                <a:off x="3192" y="2632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834" name="Freeform 387"/>
              <p:cNvSpPr>
                <a:spLocks/>
              </p:cNvSpPr>
              <p:nvPr/>
            </p:nvSpPr>
            <p:spPr bwMode="auto">
              <a:xfrm>
                <a:off x="3249" y="2671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835" name="Freeform 388"/>
              <p:cNvSpPr>
                <a:spLocks/>
              </p:cNvSpPr>
              <p:nvPr/>
            </p:nvSpPr>
            <p:spPr bwMode="auto">
              <a:xfrm>
                <a:off x="3317" y="2649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836" name="Freeform 389"/>
              <p:cNvSpPr>
                <a:spLocks/>
              </p:cNvSpPr>
              <p:nvPr/>
            </p:nvSpPr>
            <p:spPr bwMode="auto">
              <a:xfrm>
                <a:off x="3255" y="2609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837" name="Freeform 390"/>
              <p:cNvSpPr>
                <a:spLocks/>
              </p:cNvSpPr>
              <p:nvPr/>
            </p:nvSpPr>
            <p:spPr bwMode="auto">
              <a:xfrm>
                <a:off x="3206" y="2567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838" name="Freeform 391"/>
              <p:cNvSpPr>
                <a:spLocks/>
              </p:cNvSpPr>
              <p:nvPr/>
            </p:nvSpPr>
            <p:spPr bwMode="auto">
              <a:xfrm>
                <a:off x="3269" y="2542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839" name="Freeform 392"/>
              <p:cNvSpPr>
                <a:spLocks/>
              </p:cNvSpPr>
              <p:nvPr/>
            </p:nvSpPr>
            <p:spPr bwMode="auto">
              <a:xfrm>
                <a:off x="3322" y="2587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840" name="Freeform 393"/>
              <p:cNvSpPr>
                <a:spLocks/>
              </p:cNvSpPr>
              <p:nvPr/>
            </p:nvSpPr>
            <p:spPr bwMode="auto">
              <a:xfrm>
                <a:off x="3382" y="2626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841" name="Freeform 394"/>
              <p:cNvSpPr>
                <a:spLocks/>
              </p:cNvSpPr>
              <p:nvPr/>
            </p:nvSpPr>
            <p:spPr bwMode="auto">
              <a:xfrm>
                <a:off x="3377" y="2688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842" name="Freeform 395"/>
              <p:cNvSpPr>
                <a:spLocks/>
              </p:cNvSpPr>
              <p:nvPr/>
            </p:nvSpPr>
            <p:spPr bwMode="auto">
              <a:xfrm>
                <a:off x="3446" y="2666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  <p:sp>
            <p:nvSpPr>
              <p:cNvPr id="75843" name="Freeform 396"/>
              <p:cNvSpPr>
                <a:spLocks/>
              </p:cNvSpPr>
              <p:nvPr/>
            </p:nvSpPr>
            <p:spPr bwMode="auto">
              <a:xfrm>
                <a:off x="3308" y="2713"/>
                <a:ext cx="89" cy="29"/>
              </a:xfrm>
              <a:custGeom>
                <a:avLst/>
                <a:gdLst>
                  <a:gd name="T0" fmla="*/ 0 w 89"/>
                  <a:gd name="T1" fmla="*/ 0 h 29"/>
                  <a:gd name="T2" fmla="*/ 39 w 89"/>
                  <a:gd name="T3" fmla="*/ 29 h 29"/>
                  <a:gd name="T4" fmla="*/ 89 w 89"/>
                  <a:gd name="T5" fmla="*/ 11 h 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9" h="29">
                    <a:moveTo>
                      <a:pt x="0" y="0"/>
                    </a:moveTo>
                    <a:lnTo>
                      <a:pt x="39" y="29"/>
                    </a:lnTo>
                    <a:lnTo>
                      <a:pt x="89" y="11"/>
                    </a:lnTo>
                  </a:path>
                </a:pathLst>
              </a:custGeom>
              <a:noFill/>
              <a:ln w="12700" cap="flat" cmpd="sng">
                <a:solidFill>
                  <a:srgbClr val="F4F2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/>
              </a:p>
            </p:txBody>
          </p:sp>
        </p:grpSp>
      </p:grpSp>
      <p:grpSp>
        <p:nvGrpSpPr>
          <p:cNvPr id="75811" name="Group 397"/>
          <p:cNvGrpSpPr>
            <a:grpSpLocks/>
          </p:cNvGrpSpPr>
          <p:nvPr/>
        </p:nvGrpSpPr>
        <p:grpSpPr bwMode="auto">
          <a:xfrm>
            <a:off x="7794625" y="1874838"/>
            <a:ext cx="838200" cy="636587"/>
            <a:chOff x="142" y="1767"/>
            <a:chExt cx="642" cy="505"/>
          </a:xfrm>
        </p:grpSpPr>
        <p:sp>
          <p:nvSpPr>
            <p:cNvPr id="75824" name="Rectangle 398"/>
            <p:cNvSpPr>
              <a:spLocks noChangeArrowheads="1"/>
            </p:cNvSpPr>
            <p:nvPr/>
          </p:nvSpPr>
          <p:spPr bwMode="auto">
            <a:xfrm>
              <a:off x="142" y="2138"/>
              <a:ext cx="404" cy="134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1500000" lon="3000000" rev="0"/>
              </a:camera>
              <a:lightRig rig="legacyFlat1" dir="t"/>
            </a:scene3d>
            <a:sp3d extrusionH="760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sp>
          <p:nvSpPr>
            <p:cNvPr id="75825" name="Freeform 399"/>
            <p:cNvSpPr>
              <a:spLocks/>
            </p:cNvSpPr>
            <p:nvPr/>
          </p:nvSpPr>
          <p:spPr bwMode="auto">
            <a:xfrm rot="-843126">
              <a:off x="218" y="1795"/>
              <a:ext cx="329" cy="370"/>
            </a:xfrm>
            <a:custGeom>
              <a:avLst/>
              <a:gdLst>
                <a:gd name="T0" fmla="*/ 91 w 601"/>
                <a:gd name="T1" fmla="*/ 0 h 546"/>
                <a:gd name="T2" fmla="*/ 99 w 601"/>
                <a:gd name="T3" fmla="*/ 89 h 546"/>
                <a:gd name="T4" fmla="*/ 90 w 601"/>
                <a:gd name="T5" fmla="*/ 170 h 546"/>
                <a:gd name="T6" fmla="*/ 70 w 601"/>
                <a:gd name="T7" fmla="*/ 170 h 546"/>
                <a:gd name="T8" fmla="*/ 60 w 601"/>
                <a:gd name="T9" fmla="*/ 151 h 546"/>
                <a:gd name="T10" fmla="*/ 36 w 601"/>
                <a:gd name="T11" fmla="*/ 129 h 546"/>
                <a:gd name="T12" fmla="*/ 3 w 601"/>
                <a:gd name="T13" fmla="*/ 121 h 546"/>
                <a:gd name="T14" fmla="*/ 0 w 601"/>
                <a:gd name="T15" fmla="*/ 115 h 546"/>
                <a:gd name="T16" fmla="*/ 0 w 601"/>
                <a:gd name="T17" fmla="*/ 47 h 546"/>
                <a:gd name="T18" fmla="*/ 3 w 601"/>
                <a:gd name="T19" fmla="*/ 41 h 546"/>
                <a:gd name="T20" fmla="*/ 36 w 601"/>
                <a:gd name="T21" fmla="*/ 33 h 546"/>
                <a:gd name="T22" fmla="*/ 63 w 601"/>
                <a:gd name="T23" fmla="*/ 16 h 546"/>
                <a:gd name="T24" fmla="*/ 71 w 601"/>
                <a:gd name="T25" fmla="*/ 2 h 546"/>
                <a:gd name="T26" fmla="*/ 91 w 601"/>
                <a:gd name="T27" fmla="*/ 0 h 5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01" h="546">
                  <a:moveTo>
                    <a:pt x="555" y="0"/>
                  </a:moveTo>
                  <a:cubicBezTo>
                    <a:pt x="584" y="47"/>
                    <a:pt x="601" y="197"/>
                    <a:pt x="600" y="288"/>
                  </a:cubicBezTo>
                  <a:cubicBezTo>
                    <a:pt x="599" y="379"/>
                    <a:pt x="578" y="503"/>
                    <a:pt x="549" y="546"/>
                  </a:cubicBezTo>
                  <a:lnTo>
                    <a:pt x="426" y="546"/>
                  </a:lnTo>
                  <a:lnTo>
                    <a:pt x="366" y="486"/>
                  </a:lnTo>
                  <a:lnTo>
                    <a:pt x="219" y="414"/>
                  </a:lnTo>
                  <a:lnTo>
                    <a:pt x="21" y="390"/>
                  </a:lnTo>
                  <a:lnTo>
                    <a:pt x="0" y="369"/>
                  </a:lnTo>
                  <a:lnTo>
                    <a:pt x="0" y="153"/>
                  </a:lnTo>
                  <a:lnTo>
                    <a:pt x="18" y="132"/>
                  </a:lnTo>
                  <a:lnTo>
                    <a:pt x="216" y="108"/>
                  </a:lnTo>
                  <a:lnTo>
                    <a:pt x="384" y="51"/>
                  </a:lnTo>
                  <a:lnTo>
                    <a:pt x="429" y="6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1500000" lon="3000000" rev="0"/>
              </a:camera>
              <a:lightRig rig="legacyFlat1" dir="t"/>
            </a:scene3d>
            <a:sp3d extrusionH="6588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uk-UA"/>
            </a:p>
          </p:txBody>
        </p:sp>
        <p:grpSp>
          <p:nvGrpSpPr>
            <p:cNvPr id="75826" name="Group 400"/>
            <p:cNvGrpSpPr>
              <a:grpSpLocks/>
            </p:cNvGrpSpPr>
            <p:nvPr/>
          </p:nvGrpSpPr>
          <p:grpSpPr bwMode="auto">
            <a:xfrm>
              <a:off x="492" y="1767"/>
              <a:ext cx="292" cy="343"/>
              <a:chOff x="488" y="1753"/>
              <a:chExt cx="292" cy="343"/>
            </a:xfrm>
          </p:grpSpPr>
          <p:sp>
            <p:nvSpPr>
              <p:cNvPr id="75827" name="Freeform 401"/>
              <p:cNvSpPr>
                <a:spLocks/>
              </p:cNvSpPr>
              <p:nvPr/>
            </p:nvSpPr>
            <p:spPr bwMode="auto">
              <a:xfrm>
                <a:off x="495" y="1757"/>
                <a:ext cx="285" cy="339"/>
              </a:xfrm>
              <a:custGeom>
                <a:avLst/>
                <a:gdLst>
                  <a:gd name="T0" fmla="*/ 44 w 285"/>
                  <a:gd name="T1" fmla="*/ 329 h 339"/>
                  <a:gd name="T2" fmla="*/ 41 w 285"/>
                  <a:gd name="T3" fmla="*/ 267 h 339"/>
                  <a:gd name="T4" fmla="*/ 30 w 285"/>
                  <a:gd name="T5" fmla="*/ 189 h 339"/>
                  <a:gd name="T6" fmla="*/ 14 w 285"/>
                  <a:gd name="T7" fmla="*/ 113 h 339"/>
                  <a:gd name="T8" fmla="*/ 9 w 285"/>
                  <a:gd name="T9" fmla="*/ 83 h 339"/>
                  <a:gd name="T10" fmla="*/ 21 w 285"/>
                  <a:gd name="T11" fmla="*/ 71 h 339"/>
                  <a:gd name="T12" fmla="*/ 134 w 285"/>
                  <a:gd name="T13" fmla="*/ 35 h 339"/>
                  <a:gd name="T14" fmla="*/ 228 w 285"/>
                  <a:gd name="T15" fmla="*/ 5 h 339"/>
                  <a:gd name="T16" fmla="*/ 248 w 285"/>
                  <a:gd name="T17" fmla="*/ 2 h 339"/>
                  <a:gd name="T18" fmla="*/ 255 w 285"/>
                  <a:gd name="T19" fmla="*/ 18 h 339"/>
                  <a:gd name="T20" fmla="*/ 269 w 285"/>
                  <a:gd name="T21" fmla="*/ 86 h 339"/>
                  <a:gd name="T22" fmla="*/ 281 w 285"/>
                  <a:gd name="T23" fmla="*/ 164 h 339"/>
                  <a:gd name="T24" fmla="*/ 284 w 285"/>
                  <a:gd name="T25" fmla="*/ 231 h 339"/>
                  <a:gd name="T26" fmla="*/ 276 w 285"/>
                  <a:gd name="T27" fmla="*/ 248 h 339"/>
                  <a:gd name="T28" fmla="*/ 261 w 285"/>
                  <a:gd name="T29" fmla="*/ 255 h 339"/>
                  <a:gd name="T30" fmla="*/ 150 w 285"/>
                  <a:gd name="T31" fmla="*/ 296 h 339"/>
                  <a:gd name="T32" fmla="*/ 78 w 285"/>
                  <a:gd name="T33" fmla="*/ 321 h 339"/>
                  <a:gd name="T34" fmla="*/ 56 w 285"/>
                  <a:gd name="T35" fmla="*/ 329 h 339"/>
                  <a:gd name="T36" fmla="*/ 44 w 285"/>
                  <a:gd name="T37" fmla="*/ 329 h 3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85" h="339">
                    <a:moveTo>
                      <a:pt x="44" y="329"/>
                    </a:moveTo>
                    <a:cubicBezTo>
                      <a:pt x="41" y="319"/>
                      <a:pt x="43" y="290"/>
                      <a:pt x="41" y="267"/>
                    </a:cubicBezTo>
                    <a:cubicBezTo>
                      <a:pt x="39" y="244"/>
                      <a:pt x="35" y="215"/>
                      <a:pt x="30" y="189"/>
                    </a:cubicBezTo>
                    <a:cubicBezTo>
                      <a:pt x="25" y="163"/>
                      <a:pt x="17" y="131"/>
                      <a:pt x="14" y="113"/>
                    </a:cubicBezTo>
                    <a:cubicBezTo>
                      <a:pt x="11" y="95"/>
                      <a:pt x="8" y="90"/>
                      <a:pt x="9" y="83"/>
                    </a:cubicBezTo>
                    <a:cubicBezTo>
                      <a:pt x="10" y="76"/>
                      <a:pt x="0" y="79"/>
                      <a:pt x="21" y="71"/>
                    </a:cubicBezTo>
                    <a:cubicBezTo>
                      <a:pt x="42" y="63"/>
                      <a:pt x="100" y="46"/>
                      <a:pt x="134" y="35"/>
                    </a:cubicBezTo>
                    <a:cubicBezTo>
                      <a:pt x="168" y="24"/>
                      <a:pt x="209" y="10"/>
                      <a:pt x="228" y="5"/>
                    </a:cubicBezTo>
                    <a:cubicBezTo>
                      <a:pt x="247" y="0"/>
                      <a:pt x="244" y="0"/>
                      <a:pt x="248" y="2"/>
                    </a:cubicBezTo>
                    <a:cubicBezTo>
                      <a:pt x="252" y="4"/>
                      <a:pt x="251" y="4"/>
                      <a:pt x="255" y="18"/>
                    </a:cubicBezTo>
                    <a:cubicBezTo>
                      <a:pt x="259" y="32"/>
                      <a:pt x="265" y="62"/>
                      <a:pt x="269" y="86"/>
                    </a:cubicBezTo>
                    <a:cubicBezTo>
                      <a:pt x="273" y="110"/>
                      <a:pt x="279" y="140"/>
                      <a:pt x="281" y="164"/>
                    </a:cubicBezTo>
                    <a:cubicBezTo>
                      <a:pt x="283" y="188"/>
                      <a:pt x="285" y="217"/>
                      <a:pt x="284" y="231"/>
                    </a:cubicBezTo>
                    <a:cubicBezTo>
                      <a:pt x="283" y="245"/>
                      <a:pt x="280" y="244"/>
                      <a:pt x="276" y="248"/>
                    </a:cubicBezTo>
                    <a:cubicBezTo>
                      <a:pt x="272" y="252"/>
                      <a:pt x="282" y="247"/>
                      <a:pt x="261" y="255"/>
                    </a:cubicBezTo>
                    <a:cubicBezTo>
                      <a:pt x="240" y="263"/>
                      <a:pt x="181" y="285"/>
                      <a:pt x="150" y="296"/>
                    </a:cubicBezTo>
                    <a:cubicBezTo>
                      <a:pt x="119" y="307"/>
                      <a:pt x="94" y="316"/>
                      <a:pt x="78" y="321"/>
                    </a:cubicBezTo>
                    <a:cubicBezTo>
                      <a:pt x="62" y="326"/>
                      <a:pt x="61" y="328"/>
                      <a:pt x="56" y="329"/>
                    </a:cubicBezTo>
                    <a:cubicBezTo>
                      <a:pt x="51" y="330"/>
                      <a:pt x="47" y="339"/>
                      <a:pt x="44" y="329"/>
                    </a:cubicBezTo>
                    <a:close/>
                  </a:path>
                </a:pathLst>
              </a:custGeom>
              <a:solidFill>
                <a:srgbClr val="355A6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uk-UA"/>
              </a:p>
            </p:txBody>
          </p:sp>
          <p:sp>
            <p:nvSpPr>
              <p:cNvPr id="75828" name="Freeform 402"/>
              <p:cNvSpPr>
                <a:spLocks/>
              </p:cNvSpPr>
              <p:nvPr/>
            </p:nvSpPr>
            <p:spPr bwMode="auto">
              <a:xfrm>
                <a:off x="488" y="1753"/>
                <a:ext cx="285" cy="339"/>
              </a:xfrm>
              <a:custGeom>
                <a:avLst/>
                <a:gdLst>
                  <a:gd name="T0" fmla="*/ 44 w 285"/>
                  <a:gd name="T1" fmla="*/ 329 h 339"/>
                  <a:gd name="T2" fmla="*/ 41 w 285"/>
                  <a:gd name="T3" fmla="*/ 267 h 339"/>
                  <a:gd name="T4" fmla="*/ 30 w 285"/>
                  <a:gd name="T5" fmla="*/ 189 h 339"/>
                  <a:gd name="T6" fmla="*/ 14 w 285"/>
                  <a:gd name="T7" fmla="*/ 113 h 339"/>
                  <a:gd name="T8" fmla="*/ 9 w 285"/>
                  <a:gd name="T9" fmla="*/ 83 h 339"/>
                  <a:gd name="T10" fmla="*/ 21 w 285"/>
                  <a:gd name="T11" fmla="*/ 71 h 339"/>
                  <a:gd name="T12" fmla="*/ 134 w 285"/>
                  <a:gd name="T13" fmla="*/ 35 h 339"/>
                  <a:gd name="T14" fmla="*/ 228 w 285"/>
                  <a:gd name="T15" fmla="*/ 5 h 339"/>
                  <a:gd name="T16" fmla="*/ 248 w 285"/>
                  <a:gd name="T17" fmla="*/ 2 h 339"/>
                  <a:gd name="T18" fmla="*/ 255 w 285"/>
                  <a:gd name="T19" fmla="*/ 18 h 339"/>
                  <a:gd name="T20" fmla="*/ 269 w 285"/>
                  <a:gd name="T21" fmla="*/ 86 h 339"/>
                  <a:gd name="T22" fmla="*/ 281 w 285"/>
                  <a:gd name="T23" fmla="*/ 164 h 339"/>
                  <a:gd name="T24" fmla="*/ 284 w 285"/>
                  <a:gd name="T25" fmla="*/ 231 h 339"/>
                  <a:gd name="T26" fmla="*/ 276 w 285"/>
                  <a:gd name="T27" fmla="*/ 248 h 339"/>
                  <a:gd name="T28" fmla="*/ 261 w 285"/>
                  <a:gd name="T29" fmla="*/ 255 h 339"/>
                  <a:gd name="T30" fmla="*/ 150 w 285"/>
                  <a:gd name="T31" fmla="*/ 296 h 339"/>
                  <a:gd name="T32" fmla="*/ 78 w 285"/>
                  <a:gd name="T33" fmla="*/ 321 h 339"/>
                  <a:gd name="T34" fmla="*/ 56 w 285"/>
                  <a:gd name="T35" fmla="*/ 329 h 339"/>
                  <a:gd name="T36" fmla="*/ 44 w 285"/>
                  <a:gd name="T37" fmla="*/ 329 h 3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85" h="339">
                    <a:moveTo>
                      <a:pt x="44" y="329"/>
                    </a:moveTo>
                    <a:cubicBezTo>
                      <a:pt x="41" y="319"/>
                      <a:pt x="43" y="290"/>
                      <a:pt x="41" y="267"/>
                    </a:cubicBezTo>
                    <a:cubicBezTo>
                      <a:pt x="39" y="244"/>
                      <a:pt x="35" y="215"/>
                      <a:pt x="30" y="189"/>
                    </a:cubicBezTo>
                    <a:cubicBezTo>
                      <a:pt x="25" y="163"/>
                      <a:pt x="17" y="131"/>
                      <a:pt x="14" y="113"/>
                    </a:cubicBezTo>
                    <a:cubicBezTo>
                      <a:pt x="11" y="95"/>
                      <a:pt x="8" y="90"/>
                      <a:pt x="9" y="83"/>
                    </a:cubicBezTo>
                    <a:cubicBezTo>
                      <a:pt x="10" y="76"/>
                      <a:pt x="0" y="79"/>
                      <a:pt x="21" y="71"/>
                    </a:cubicBezTo>
                    <a:cubicBezTo>
                      <a:pt x="42" y="63"/>
                      <a:pt x="100" y="46"/>
                      <a:pt x="134" y="35"/>
                    </a:cubicBezTo>
                    <a:cubicBezTo>
                      <a:pt x="168" y="24"/>
                      <a:pt x="209" y="10"/>
                      <a:pt x="228" y="5"/>
                    </a:cubicBezTo>
                    <a:cubicBezTo>
                      <a:pt x="247" y="0"/>
                      <a:pt x="244" y="0"/>
                      <a:pt x="248" y="2"/>
                    </a:cubicBezTo>
                    <a:cubicBezTo>
                      <a:pt x="252" y="4"/>
                      <a:pt x="251" y="4"/>
                      <a:pt x="255" y="18"/>
                    </a:cubicBezTo>
                    <a:cubicBezTo>
                      <a:pt x="259" y="32"/>
                      <a:pt x="265" y="62"/>
                      <a:pt x="269" y="86"/>
                    </a:cubicBezTo>
                    <a:cubicBezTo>
                      <a:pt x="273" y="110"/>
                      <a:pt x="279" y="140"/>
                      <a:pt x="281" y="164"/>
                    </a:cubicBezTo>
                    <a:cubicBezTo>
                      <a:pt x="283" y="188"/>
                      <a:pt x="285" y="217"/>
                      <a:pt x="284" y="231"/>
                    </a:cubicBezTo>
                    <a:cubicBezTo>
                      <a:pt x="283" y="245"/>
                      <a:pt x="280" y="244"/>
                      <a:pt x="276" y="248"/>
                    </a:cubicBezTo>
                    <a:cubicBezTo>
                      <a:pt x="272" y="252"/>
                      <a:pt x="282" y="247"/>
                      <a:pt x="261" y="255"/>
                    </a:cubicBezTo>
                    <a:cubicBezTo>
                      <a:pt x="240" y="263"/>
                      <a:pt x="181" y="285"/>
                      <a:pt x="150" y="296"/>
                    </a:cubicBezTo>
                    <a:cubicBezTo>
                      <a:pt x="119" y="307"/>
                      <a:pt x="94" y="316"/>
                      <a:pt x="78" y="321"/>
                    </a:cubicBezTo>
                    <a:cubicBezTo>
                      <a:pt x="62" y="326"/>
                      <a:pt x="61" y="328"/>
                      <a:pt x="56" y="329"/>
                    </a:cubicBezTo>
                    <a:cubicBezTo>
                      <a:pt x="51" y="330"/>
                      <a:pt x="47" y="339"/>
                      <a:pt x="44" y="329"/>
                    </a:cubicBezTo>
                    <a:close/>
                  </a:path>
                </a:pathLst>
              </a:custGeom>
              <a:solidFill>
                <a:srgbClr val="487A8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uk-UA"/>
              </a:p>
            </p:txBody>
          </p:sp>
        </p:grpSp>
      </p:grpSp>
      <p:sp>
        <p:nvSpPr>
          <p:cNvPr id="75812" name="Text Box 403"/>
          <p:cNvSpPr txBox="1">
            <a:spLocks noChangeArrowheads="1"/>
          </p:cNvSpPr>
          <p:nvPr/>
        </p:nvSpPr>
        <p:spPr bwMode="auto">
          <a:xfrm>
            <a:off x="7067550" y="1798638"/>
            <a:ext cx="1055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200" b="1">
                <a:solidFill>
                  <a:srgbClr val="FF0000"/>
                </a:solidFill>
              </a:rPr>
              <a:t>CPE GW</a:t>
            </a:r>
            <a:endParaRPr lang="en-US" altLang="zh-TW" sz="1200">
              <a:solidFill>
                <a:srgbClr val="FF0000"/>
              </a:solidFill>
            </a:endParaRPr>
          </a:p>
        </p:txBody>
      </p:sp>
      <p:sp>
        <p:nvSpPr>
          <p:cNvPr id="75813" name="Freeform 404"/>
          <p:cNvSpPr>
            <a:spLocks/>
          </p:cNvSpPr>
          <p:nvPr/>
        </p:nvSpPr>
        <p:spPr bwMode="auto">
          <a:xfrm>
            <a:off x="2284413" y="4495800"/>
            <a:ext cx="1309687" cy="1189038"/>
          </a:xfrm>
          <a:custGeom>
            <a:avLst/>
            <a:gdLst>
              <a:gd name="T0" fmla="*/ 2147483647 w 1534"/>
              <a:gd name="T1" fmla="*/ 2147483647 h 1085"/>
              <a:gd name="T2" fmla="*/ 2147483647 w 1534"/>
              <a:gd name="T3" fmla="*/ 0 h 1085"/>
              <a:gd name="T4" fmla="*/ 0 w 1534"/>
              <a:gd name="T5" fmla="*/ 2147483647 h 1085"/>
              <a:gd name="T6" fmla="*/ 2147483647 w 1534"/>
              <a:gd name="T7" fmla="*/ 2147483647 h 10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4" h="1085">
                <a:moveTo>
                  <a:pt x="80" y="1085"/>
                </a:moveTo>
                <a:cubicBezTo>
                  <a:pt x="692" y="900"/>
                  <a:pt x="1402" y="479"/>
                  <a:pt x="1534" y="0"/>
                </a:cubicBezTo>
                <a:cubicBezTo>
                  <a:pt x="1291" y="297"/>
                  <a:pt x="1009" y="669"/>
                  <a:pt x="0" y="942"/>
                </a:cubicBezTo>
                <a:lnTo>
                  <a:pt x="80" y="1085"/>
                </a:lnTo>
                <a:close/>
              </a:path>
            </a:pathLst>
          </a:custGeom>
          <a:gradFill rotWithShape="0">
            <a:gsLst>
              <a:gs pos="0">
                <a:srgbClr val="F9F6E9"/>
              </a:gs>
              <a:gs pos="100000">
                <a:srgbClr val="DFD085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5814" name="Text Box 405"/>
          <p:cNvSpPr txBox="1">
            <a:spLocks noChangeArrowheads="1"/>
          </p:cNvSpPr>
          <p:nvPr/>
        </p:nvSpPr>
        <p:spPr bwMode="auto">
          <a:xfrm>
            <a:off x="5145088" y="3856038"/>
            <a:ext cx="193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400" b="1"/>
              <a:t>Broadband access:</a:t>
            </a:r>
            <a:endParaRPr lang="en-US" altLang="zh-TW" sz="1400"/>
          </a:p>
        </p:txBody>
      </p:sp>
      <p:sp>
        <p:nvSpPr>
          <p:cNvPr id="75815" name="Text Box 406"/>
          <p:cNvSpPr txBox="1">
            <a:spLocks noChangeArrowheads="1"/>
          </p:cNvSpPr>
          <p:nvPr/>
        </p:nvSpPr>
        <p:spPr bwMode="auto">
          <a:xfrm>
            <a:off x="7840663" y="3992563"/>
            <a:ext cx="574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000" b="1"/>
              <a:t>Home</a:t>
            </a:r>
          </a:p>
        </p:txBody>
      </p:sp>
      <p:sp>
        <p:nvSpPr>
          <p:cNvPr id="75816" name="Rectangle 407"/>
          <p:cNvSpPr>
            <a:spLocks noChangeArrowheads="1"/>
          </p:cNvSpPr>
          <p:nvPr/>
        </p:nvSpPr>
        <p:spPr bwMode="auto">
          <a:xfrm flipV="1">
            <a:off x="8123238" y="3341688"/>
            <a:ext cx="344487" cy="285750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3000000" rev="0"/>
            </a:camera>
            <a:lightRig rig="legacyFlat3" dir="b"/>
          </a:scene3d>
          <a:sp3d extrusionH="3540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/>
          <a:p>
            <a:pPr algn="ctr"/>
            <a:endParaRPr kumimoji="1" lang="zh-TW" altLang="en-US" sz="2800" b="1">
              <a:latin typeface="Times New Roman" pitchFamily="18" charset="0"/>
            </a:endParaRPr>
          </a:p>
        </p:txBody>
      </p:sp>
      <p:sp>
        <p:nvSpPr>
          <p:cNvPr id="75817" name="Text Box 408"/>
          <p:cNvSpPr txBox="1">
            <a:spLocks noChangeArrowheads="1"/>
          </p:cNvSpPr>
          <p:nvPr/>
        </p:nvSpPr>
        <p:spPr bwMode="auto">
          <a:xfrm>
            <a:off x="7948613" y="3429000"/>
            <a:ext cx="1054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200" b="1">
                <a:solidFill>
                  <a:srgbClr val="FF0000"/>
                </a:solidFill>
              </a:rPr>
              <a:t>CPE GW</a:t>
            </a:r>
            <a:endParaRPr lang="en-US" altLang="zh-TW" sz="1200">
              <a:solidFill>
                <a:srgbClr val="FF0000"/>
              </a:solidFill>
            </a:endParaRPr>
          </a:p>
        </p:txBody>
      </p:sp>
      <p:sp>
        <p:nvSpPr>
          <p:cNvPr id="75818" name="Text Box 409"/>
          <p:cNvSpPr txBox="1">
            <a:spLocks noChangeArrowheads="1"/>
          </p:cNvSpPr>
          <p:nvPr/>
        </p:nvSpPr>
        <p:spPr bwMode="auto">
          <a:xfrm>
            <a:off x="8193088" y="5287963"/>
            <a:ext cx="574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000" b="1"/>
              <a:t>Home</a:t>
            </a:r>
          </a:p>
        </p:txBody>
      </p:sp>
      <p:sp>
        <p:nvSpPr>
          <p:cNvPr id="75819" name="Rectangle 410"/>
          <p:cNvSpPr>
            <a:spLocks noChangeArrowheads="1"/>
          </p:cNvSpPr>
          <p:nvPr/>
        </p:nvSpPr>
        <p:spPr bwMode="auto">
          <a:xfrm flipV="1">
            <a:off x="8262938" y="4695825"/>
            <a:ext cx="344487" cy="285750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3000000" rev="0"/>
            </a:camera>
            <a:lightRig rig="legacyFlat3" dir="b"/>
          </a:scene3d>
          <a:sp3d extrusionH="3540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/>
          <a:p>
            <a:pPr algn="ctr"/>
            <a:endParaRPr kumimoji="1" lang="zh-TW" altLang="en-US" sz="2800" b="1">
              <a:latin typeface="Times New Roman" pitchFamily="18" charset="0"/>
            </a:endParaRPr>
          </a:p>
        </p:txBody>
      </p:sp>
      <p:sp>
        <p:nvSpPr>
          <p:cNvPr id="75820" name="Text Box 411"/>
          <p:cNvSpPr txBox="1">
            <a:spLocks noChangeArrowheads="1"/>
          </p:cNvSpPr>
          <p:nvPr/>
        </p:nvSpPr>
        <p:spPr bwMode="auto">
          <a:xfrm>
            <a:off x="8088313" y="4783138"/>
            <a:ext cx="10556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200" b="1">
                <a:solidFill>
                  <a:srgbClr val="FF0000"/>
                </a:solidFill>
              </a:rPr>
              <a:t>CPE GW</a:t>
            </a:r>
            <a:endParaRPr lang="en-US" altLang="zh-TW" sz="1200">
              <a:solidFill>
                <a:srgbClr val="FF0000"/>
              </a:solidFill>
            </a:endParaRPr>
          </a:p>
        </p:txBody>
      </p:sp>
      <p:sp>
        <p:nvSpPr>
          <p:cNvPr id="75821" name="Rectangle 412"/>
          <p:cNvSpPr>
            <a:spLocks noChangeArrowheads="1"/>
          </p:cNvSpPr>
          <p:nvPr/>
        </p:nvSpPr>
        <p:spPr bwMode="auto">
          <a:xfrm flipV="1">
            <a:off x="7067550" y="6084888"/>
            <a:ext cx="344488" cy="285750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3000000" rev="0"/>
            </a:camera>
            <a:lightRig rig="legacyFlat3" dir="b"/>
          </a:scene3d>
          <a:sp3d extrusionH="3540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/>
          <a:p>
            <a:pPr algn="ctr"/>
            <a:endParaRPr kumimoji="1" lang="zh-TW" altLang="en-US" sz="2800" b="1">
              <a:latin typeface="Times New Roman" pitchFamily="18" charset="0"/>
            </a:endParaRPr>
          </a:p>
        </p:txBody>
      </p:sp>
      <p:sp>
        <p:nvSpPr>
          <p:cNvPr id="75822" name="Text Box 413"/>
          <p:cNvSpPr txBox="1">
            <a:spLocks noChangeArrowheads="1"/>
          </p:cNvSpPr>
          <p:nvPr/>
        </p:nvSpPr>
        <p:spPr bwMode="auto">
          <a:xfrm>
            <a:off x="6856413" y="6065838"/>
            <a:ext cx="10556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1200" b="1">
                <a:solidFill>
                  <a:srgbClr val="FF0000"/>
                </a:solidFill>
              </a:rPr>
              <a:t>CPE GW</a:t>
            </a:r>
            <a:endParaRPr lang="en-US" altLang="zh-TW" sz="1200">
              <a:solidFill>
                <a:srgbClr val="FF0000"/>
              </a:solidFill>
            </a:endParaRPr>
          </a:p>
        </p:txBody>
      </p:sp>
      <p:sp>
        <p:nvSpPr>
          <p:cNvPr id="75823" name="Rectangle 415"/>
          <p:cNvSpPr>
            <a:spLocks noChangeArrowheads="1"/>
          </p:cNvSpPr>
          <p:nvPr/>
        </p:nvSpPr>
        <p:spPr bwMode="auto">
          <a:xfrm>
            <a:off x="3421063" y="573088"/>
            <a:ext cx="53990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Провайдер </a:t>
            </a:r>
            <a:r>
              <a:rPr kumimoji="1" lang="en-US" altLang="zh-TW" sz="2800" b="1">
                <a:solidFill>
                  <a:schemeClr val="accent2"/>
                </a:solidFill>
              </a:rPr>
              <a:t>IP-</a:t>
            </a:r>
            <a:r>
              <a:rPr kumimoji="1" lang="ru-RU" altLang="zh-TW" sz="2800" b="1">
                <a:solidFill>
                  <a:schemeClr val="accent2"/>
                </a:solidFill>
              </a:rPr>
              <a:t>телефонии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98"/>
          <p:cNvSpPr>
            <a:spLocks noChangeArrowheads="1"/>
          </p:cNvSpPr>
          <p:nvPr/>
        </p:nvSpPr>
        <p:spPr bwMode="auto">
          <a:xfrm>
            <a:off x="141288" y="4800600"/>
            <a:ext cx="6878637" cy="1981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6803" name="Rectangle 699"/>
          <p:cNvSpPr>
            <a:spLocks noChangeArrowheads="1"/>
          </p:cNvSpPr>
          <p:nvPr/>
        </p:nvSpPr>
        <p:spPr bwMode="auto">
          <a:xfrm>
            <a:off x="3581400" y="4572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Связь с филиалами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  <p:grpSp>
        <p:nvGrpSpPr>
          <p:cNvPr id="76804" name="Group 700"/>
          <p:cNvGrpSpPr>
            <a:grpSpLocks/>
          </p:cNvGrpSpPr>
          <p:nvPr/>
        </p:nvGrpSpPr>
        <p:grpSpPr bwMode="auto">
          <a:xfrm>
            <a:off x="211138" y="2895600"/>
            <a:ext cx="3294062" cy="1219200"/>
            <a:chOff x="1248" y="1392"/>
            <a:chExt cx="3216" cy="768"/>
          </a:xfrm>
        </p:grpSpPr>
        <p:sp>
          <p:nvSpPr>
            <p:cNvPr id="76873" name="Cloud" descr="藍色面紙"/>
            <p:cNvSpPr>
              <a:spLocks noChangeAspect="1" noEditPoints="1" noChangeArrowheads="1"/>
            </p:cNvSpPr>
            <p:nvPr/>
          </p:nvSpPr>
          <p:spPr bwMode="auto">
            <a:xfrm rot="163304">
              <a:off x="1248" y="1392"/>
              <a:ext cx="3216" cy="768"/>
            </a:xfrm>
            <a:custGeom>
              <a:avLst/>
              <a:gdLst>
                <a:gd name="T0" fmla="*/ 0 w 21600"/>
                <a:gd name="T1" fmla="*/ 0 h 21600"/>
                <a:gd name="T2" fmla="*/ 36 w 21600"/>
                <a:gd name="T3" fmla="*/ 1 h 21600"/>
                <a:gd name="T4" fmla="*/ 71 w 21600"/>
                <a:gd name="T5" fmla="*/ 0 h 21600"/>
                <a:gd name="T6" fmla="*/ 3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63 h 21600"/>
                <a:gd name="T14" fmla="*/ 17087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76874" name="Text Box 702" descr="藍色面紙"/>
            <p:cNvSpPr txBox="1">
              <a:spLocks noChangeArrowheads="1"/>
            </p:cNvSpPr>
            <p:nvPr/>
          </p:nvSpPr>
          <p:spPr bwMode="auto">
            <a:xfrm>
              <a:off x="1784" y="1733"/>
              <a:ext cx="2228" cy="15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TW" sz="1600" b="1"/>
                <a:t>IP Network</a:t>
              </a:r>
            </a:p>
          </p:txBody>
        </p:sp>
      </p:grpSp>
      <p:pic>
        <p:nvPicPr>
          <p:cNvPr id="76805" name="Picture 703" descr="DPH-1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057400"/>
            <a:ext cx="8445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mainfrm"/>
          <p:cNvSpPr>
            <a:spLocks noEditPoints="1" noChangeArrowheads="1"/>
          </p:cNvSpPr>
          <p:nvPr/>
        </p:nvSpPr>
        <p:spPr bwMode="auto">
          <a:xfrm>
            <a:off x="4173538" y="5267325"/>
            <a:ext cx="693737" cy="981075"/>
          </a:xfrm>
          <a:custGeom>
            <a:avLst/>
            <a:gdLst>
              <a:gd name="T0" fmla="*/ 0 w 21600"/>
              <a:gd name="T1" fmla="*/ 0 h 21600"/>
              <a:gd name="T2" fmla="*/ 357806067 w 21600"/>
              <a:gd name="T3" fmla="*/ 0 h 21600"/>
              <a:gd name="T4" fmla="*/ 715611106 w 21600"/>
              <a:gd name="T5" fmla="*/ 0 h 21600"/>
              <a:gd name="T6" fmla="*/ 715611106 w 21600"/>
              <a:gd name="T7" fmla="*/ 1011972458 h 21600"/>
              <a:gd name="T8" fmla="*/ 682580456 w 21600"/>
              <a:gd name="T9" fmla="*/ 2023946960 h 21600"/>
              <a:gd name="T10" fmla="*/ 357806067 w 21600"/>
              <a:gd name="T11" fmla="*/ 2023946960 h 21600"/>
              <a:gd name="T12" fmla="*/ 38530763 w 21600"/>
              <a:gd name="T13" fmla="*/ 2023946960 h 21600"/>
              <a:gd name="T14" fmla="*/ 0 w 21600"/>
              <a:gd name="T15" fmla="*/ 101197245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32 w 21600"/>
              <a:gd name="T25" fmla="*/ 22174 h 21600"/>
              <a:gd name="T26" fmla="*/ 21579 w 21600"/>
              <a:gd name="T27" fmla="*/ 279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76807" name="Line 705"/>
          <p:cNvSpPr>
            <a:spLocks noChangeShapeType="1"/>
          </p:cNvSpPr>
          <p:nvPr/>
        </p:nvSpPr>
        <p:spPr bwMode="auto">
          <a:xfrm>
            <a:off x="3470275" y="5562600"/>
            <a:ext cx="350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08" name="Line 706"/>
          <p:cNvSpPr>
            <a:spLocks noChangeShapeType="1"/>
          </p:cNvSpPr>
          <p:nvPr/>
        </p:nvSpPr>
        <p:spPr bwMode="auto">
          <a:xfrm>
            <a:off x="3400425" y="6248400"/>
            <a:ext cx="420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09" name="Line 707"/>
          <p:cNvSpPr>
            <a:spLocks noChangeShapeType="1"/>
          </p:cNvSpPr>
          <p:nvPr/>
        </p:nvSpPr>
        <p:spPr bwMode="auto">
          <a:xfrm flipH="1">
            <a:off x="3798888" y="556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10" name="Line 708"/>
          <p:cNvSpPr>
            <a:spLocks noChangeShapeType="1"/>
          </p:cNvSpPr>
          <p:nvPr/>
        </p:nvSpPr>
        <p:spPr bwMode="auto">
          <a:xfrm>
            <a:off x="3821113" y="5867400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11" name="Line 717"/>
          <p:cNvSpPr>
            <a:spLocks noChangeShapeType="1"/>
          </p:cNvSpPr>
          <p:nvPr/>
        </p:nvSpPr>
        <p:spPr bwMode="auto">
          <a:xfrm>
            <a:off x="4852988" y="5589588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grpSp>
        <p:nvGrpSpPr>
          <p:cNvPr id="76812" name="Group 718"/>
          <p:cNvGrpSpPr>
            <a:grpSpLocks/>
          </p:cNvGrpSpPr>
          <p:nvPr/>
        </p:nvGrpSpPr>
        <p:grpSpPr bwMode="auto">
          <a:xfrm>
            <a:off x="6804025" y="3429000"/>
            <a:ext cx="2011363" cy="1368425"/>
            <a:chOff x="1248" y="1392"/>
            <a:chExt cx="3216" cy="768"/>
          </a:xfrm>
        </p:grpSpPr>
        <p:sp>
          <p:nvSpPr>
            <p:cNvPr id="76871" name="Cloud" descr="粉紅色面紙"/>
            <p:cNvSpPr>
              <a:spLocks noChangeAspect="1" noEditPoints="1" noChangeArrowheads="1"/>
            </p:cNvSpPr>
            <p:nvPr/>
          </p:nvSpPr>
          <p:spPr bwMode="auto">
            <a:xfrm rot="163304">
              <a:off x="1248" y="1392"/>
              <a:ext cx="3216" cy="768"/>
            </a:xfrm>
            <a:custGeom>
              <a:avLst/>
              <a:gdLst>
                <a:gd name="T0" fmla="*/ 0 w 21600"/>
                <a:gd name="T1" fmla="*/ 0 h 21600"/>
                <a:gd name="T2" fmla="*/ 36 w 21600"/>
                <a:gd name="T3" fmla="*/ 1 h 21600"/>
                <a:gd name="T4" fmla="*/ 71 w 21600"/>
                <a:gd name="T5" fmla="*/ 0 h 21600"/>
                <a:gd name="T6" fmla="*/ 3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63 h 21600"/>
                <a:gd name="T14" fmla="*/ 17087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997A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76872" name="Text Box 720" descr="粉紅色面紙"/>
            <p:cNvSpPr txBox="1">
              <a:spLocks noChangeArrowheads="1"/>
            </p:cNvSpPr>
            <p:nvPr/>
          </p:nvSpPr>
          <p:spPr bwMode="auto">
            <a:xfrm>
              <a:off x="1784" y="1733"/>
              <a:ext cx="2228" cy="134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TW" sz="1600" b="1"/>
                <a:t>PSTN</a:t>
              </a:r>
            </a:p>
          </p:txBody>
        </p:sp>
      </p:grpSp>
      <p:sp>
        <p:nvSpPr>
          <p:cNvPr id="76813" name="Line 721"/>
          <p:cNvSpPr>
            <a:spLocks noChangeShapeType="1"/>
          </p:cNvSpPr>
          <p:nvPr/>
        </p:nvSpPr>
        <p:spPr bwMode="auto">
          <a:xfrm>
            <a:off x="4852988" y="6019800"/>
            <a:ext cx="1195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14" name="Text Box 728"/>
          <p:cNvSpPr txBox="1">
            <a:spLocks noChangeArrowheads="1"/>
          </p:cNvSpPr>
          <p:nvPr/>
        </p:nvSpPr>
        <p:spPr bwMode="auto">
          <a:xfrm>
            <a:off x="4852988" y="5715000"/>
            <a:ext cx="1477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200" b="1"/>
              <a:t>HQ extension #</a:t>
            </a:r>
          </a:p>
        </p:txBody>
      </p:sp>
      <p:graphicFrame>
        <p:nvGraphicFramePr>
          <p:cNvPr id="76815" name="Object 729"/>
          <p:cNvGraphicFramePr>
            <a:graphicFrameLocks noChangeAspect="1"/>
          </p:cNvGraphicFramePr>
          <p:nvPr/>
        </p:nvGraphicFramePr>
        <p:xfrm>
          <a:off x="6096000" y="5791200"/>
          <a:ext cx="4556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5" name="CorelDRAW" r:id="rId7" imgW="914400" imgH="914400" progId="CorelDRAW.Graphic.9">
                  <p:embed/>
                </p:oleObj>
              </mc:Choice>
              <mc:Fallback>
                <p:oleObj name="CorelDRAW" r:id="rId7" imgW="914400" imgH="914400" progId="CorelDRAW.Graphic.9">
                  <p:embed/>
                  <p:pic>
                    <p:nvPicPr>
                      <p:cNvPr id="0" name="Object 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91200"/>
                        <a:ext cx="4556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730"/>
          <p:cNvGraphicFramePr>
            <a:graphicFrameLocks noChangeAspect="1"/>
          </p:cNvGraphicFramePr>
          <p:nvPr/>
        </p:nvGraphicFramePr>
        <p:xfrm>
          <a:off x="6048375" y="6369050"/>
          <a:ext cx="4572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6" name="CorelDRAW" r:id="rId9" imgW="914400" imgH="914400" progId="CorelDRAW.Graphic.9">
                  <p:embed/>
                </p:oleObj>
              </mc:Choice>
              <mc:Fallback>
                <p:oleObj name="CorelDRAW" r:id="rId9" imgW="914400" imgH="914400" progId="CorelDRAW.Graphic.9">
                  <p:embed/>
                  <p:pic>
                    <p:nvPicPr>
                      <p:cNvPr id="0" name="Object 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6369050"/>
                        <a:ext cx="4572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7" name="Text Box 731"/>
          <p:cNvSpPr txBox="1">
            <a:spLocks noChangeArrowheads="1"/>
          </p:cNvSpPr>
          <p:nvPr/>
        </p:nvSpPr>
        <p:spPr bwMode="auto">
          <a:xfrm>
            <a:off x="6265863" y="6021388"/>
            <a:ext cx="6111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TW" altLang="en-US" sz="2800" b="1"/>
              <a:t>…</a:t>
            </a:r>
          </a:p>
        </p:txBody>
      </p:sp>
      <p:sp>
        <p:nvSpPr>
          <p:cNvPr id="76818" name="Line 732"/>
          <p:cNvSpPr>
            <a:spLocks noChangeShapeType="1"/>
          </p:cNvSpPr>
          <p:nvPr/>
        </p:nvSpPr>
        <p:spPr bwMode="auto">
          <a:xfrm flipH="1">
            <a:off x="5765800" y="6019800"/>
            <a:ext cx="1588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19" name="Line 733"/>
          <p:cNvSpPr>
            <a:spLocks noChangeShapeType="1"/>
          </p:cNvSpPr>
          <p:nvPr/>
        </p:nvSpPr>
        <p:spPr bwMode="auto">
          <a:xfrm>
            <a:off x="5767388" y="6597650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20" name="Text Box 734"/>
          <p:cNvSpPr txBox="1">
            <a:spLocks noChangeArrowheads="1"/>
          </p:cNvSpPr>
          <p:nvPr/>
        </p:nvSpPr>
        <p:spPr bwMode="auto">
          <a:xfrm>
            <a:off x="6470650" y="5867400"/>
            <a:ext cx="615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TW" altLang="en-US" sz="1200" b="1"/>
              <a:t>6417</a:t>
            </a:r>
          </a:p>
        </p:txBody>
      </p:sp>
      <p:sp>
        <p:nvSpPr>
          <p:cNvPr id="76821" name="Text Box 735"/>
          <p:cNvSpPr txBox="1">
            <a:spLocks noChangeArrowheads="1"/>
          </p:cNvSpPr>
          <p:nvPr/>
        </p:nvSpPr>
        <p:spPr bwMode="auto">
          <a:xfrm>
            <a:off x="6470650" y="6467475"/>
            <a:ext cx="615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TW" altLang="en-US" sz="1200" b="1"/>
              <a:t>64</a:t>
            </a:r>
            <a:r>
              <a:rPr kumimoji="1" lang="en-US" altLang="zh-TW" sz="1200" b="1"/>
              <a:t>xx</a:t>
            </a:r>
          </a:p>
        </p:txBody>
      </p:sp>
      <p:sp>
        <p:nvSpPr>
          <p:cNvPr id="76822" name="Text Box 736"/>
          <p:cNvSpPr txBox="1">
            <a:spLocks noChangeArrowheads="1"/>
          </p:cNvSpPr>
          <p:nvPr/>
        </p:nvSpPr>
        <p:spPr bwMode="auto">
          <a:xfrm>
            <a:off x="2251075" y="5668963"/>
            <a:ext cx="1406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TW" sz="1200" b="1"/>
              <a:t>FXO Gateway</a:t>
            </a:r>
          </a:p>
        </p:txBody>
      </p:sp>
      <p:sp>
        <p:nvSpPr>
          <p:cNvPr id="76823" name="Line 737"/>
          <p:cNvSpPr>
            <a:spLocks noChangeShapeType="1"/>
          </p:cNvSpPr>
          <p:nvPr/>
        </p:nvSpPr>
        <p:spPr bwMode="auto">
          <a:xfrm flipH="1">
            <a:off x="2181225" y="5562600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24" name="Line 738"/>
          <p:cNvSpPr>
            <a:spLocks noChangeShapeType="1"/>
          </p:cNvSpPr>
          <p:nvPr/>
        </p:nvSpPr>
        <p:spPr bwMode="auto">
          <a:xfrm>
            <a:off x="2181225" y="5562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25" name="Line 739"/>
          <p:cNvSpPr>
            <a:spLocks noChangeShapeType="1"/>
          </p:cNvSpPr>
          <p:nvPr/>
        </p:nvSpPr>
        <p:spPr bwMode="auto">
          <a:xfrm>
            <a:off x="2181225" y="6248400"/>
            <a:ext cx="420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26" name="Text Box 740"/>
          <p:cNvSpPr txBox="1">
            <a:spLocks noChangeArrowheads="1"/>
          </p:cNvSpPr>
          <p:nvPr/>
        </p:nvSpPr>
        <p:spPr bwMode="auto">
          <a:xfrm>
            <a:off x="3587750" y="6248400"/>
            <a:ext cx="603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200" b="1"/>
              <a:t>FXO</a:t>
            </a:r>
          </a:p>
        </p:txBody>
      </p:sp>
      <p:sp>
        <p:nvSpPr>
          <p:cNvPr id="76827" name="Line 741"/>
          <p:cNvSpPr>
            <a:spLocks noChangeShapeType="1"/>
          </p:cNvSpPr>
          <p:nvPr/>
        </p:nvSpPr>
        <p:spPr bwMode="auto">
          <a:xfrm>
            <a:off x="1970088" y="5867400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28" name="Line 742"/>
          <p:cNvSpPr>
            <a:spLocks noChangeShapeType="1"/>
          </p:cNvSpPr>
          <p:nvPr/>
        </p:nvSpPr>
        <p:spPr bwMode="auto">
          <a:xfrm>
            <a:off x="1476375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29" name="AutoShape 743"/>
          <p:cNvSpPr>
            <a:spLocks noChangeArrowheads="1"/>
          </p:cNvSpPr>
          <p:nvPr/>
        </p:nvSpPr>
        <p:spPr bwMode="auto">
          <a:xfrm>
            <a:off x="984250" y="5638800"/>
            <a:ext cx="985838" cy="457200"/>
          </a:xfrm>
          <a:prstGeom prst="flowChartAlternateProcess">
            <a:avLst/>
          </a:prstGeom>
          <a:gradFill rotWithShape="0">
            <a:gsLst>
              <a:gs pos="0">
                <a:srgbClr val="669900"/>
              </a:gs>
              <a:gs pos="50000">
                <a:srgbClr val="99FF99"/>
              </a:gs>
              <a:gs pos="100000">
                <a:srgbClr val="669900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3D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6830" name="AutoShape 744"/>
          <p:cNvSpPr>
            <a:spLocks noChangeArrowheads="1"/>
          </p:cNvSpPr>
          <p:nvPr/>
        </p:nvSpPr>
        <p:spPr bwMode="auto">
          <a:xfrm>
            <a:off x="984250" y="4876800"/>
            <a:ext cx="985838" cy="457200"/>
          </a:xfrm>
          <a:prstGeom prst="flowChartAlternateProcess">
            <a:avLst/>
          </a:prstGeom>
          <a:gradFill rotWithShape="0">
            <a:gsLst>
              <a:gs pos="0">
                <a:srgbClr val="669900"/>
              </a:gs>
              <a:gs pos="50000">
                <a:srgbClr val="99FF99"/>
              </a:gs>
              <a:gs pos="100000">
                <a:srgbClr val="669900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3D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6831" name="Text Box 745"/>
          <p:cNvSpPr txBox="1">
            <a:spLocks noChangeArrowheads="1"/>
          </p:cNvSpPr>
          <p:nvPr/>
        </p:nvSpPr>
        <p:spPr bwMode="auto">
          <a:xfrm>
            <a:off x="4291013" y="6248400"/>
            <a:ext cx="703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200" b="1"/>
              <a:t>PBX</a:t>
            </a:r>
          </a:p>
        </p:txBody>
      </p:sp>
      <p:sp>
        <p:nvSpPr>
          <p:cNvPr id="76832" name="Line 746"/>
          <p:cNvSpPr>
            <a:spLocks noChangeShapeType="1"/>
          </p:cNvSpPr>
          <p:nvPr/>
        </p:nvSpPr>
        <p:spPr bwMode="auto">
          <a:xfrm flipH="1">
            <a:off x="703263" y="5867400"/>
            <a:ext cx="2809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pic>
        <p:nvPicPr>
          <p:cNvPr id="76833" name="Picture 747" descr="BS00580_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5791200"/>
            <a:ext cx="63341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34" name="Text Box 748"/>
          <p:cNvSpPr txBox="1">
            <a:spLocks noChangeArrowheads="1"/>
          </p:cNvSpPr>
          <p:nvPr/>
        </p:nvSpPr>
        <p:spPr bwMode="auto">
          <a:xfrm>
            <a:off x="211138" y="6400800"/>
            <a:ext cx="12366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200" b="1"/>
              <a:t>Gatekeeper</a:t>
            </a:r>
          </a:p>
        </p:txBody>
      </p:sp>
      <p:sp>
        <p:nvSpPr>
          <p:cNvPr id="76835" name="Text Box 749"/>
          <p:cNvSpPr txBox="1">
            <a:spLocks noChangeArrowheads="1"/>
          </p:cNvSpPr>
          <p:nvPr/>
        </p:nvSpPr>
        <p:spPr bwMode="auto">
          <a:xfrm>
            <a:off x="1258888" y="5715000"/>
            <a:ext cx="703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200" b="1"/>
              <a:t>LAN</a:t>
            </a:r>
          </a:p>
        </p:txBody>
      </p:sp>
      <p:sp>
        <p:nvSpPr>
          <p:cNvPr id="76836" name="Text Box 750"/>
          <p:cNvSpPr txBox="1">
            <a:spLocks noChangeArrowheads="1"/>
          </p:cNvSpPr>
          <p:nvPr/>
        </p:nvSpPr>
        <p:spPr bwMode="auto">
          <a:xfrm>
            <a:off x="1135063" y="4954588"/>
            <a:ext cx="844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200" b="1"/>
              <a:t>Router</a:t>
            </a:r>
          </a:p>
        </p:txBody>
      </p:sp>
      <p:pic>
        <p:nvPicPr>
          <p:cNvPr id="76837" name="Picture 751" descr="CONTRLL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5421313"/>
            <a:ext cx="1173162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38" name="Picture 752" descr="CONTRLL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6183313"/>
            <a:ext cx="1173162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39" name="Line 753"/>
          <p:cNvSpPr>
            <a:spLocks noChangeShapeType="1"/>
          </p:cNvSpPr>
          <p:nvPr/>
        </p:nvSpPr>
        <p:spPr bwMode="auto">
          <a:xfrm flipV="1">
            <a:off x="1476375" y="3962400"/>
            <a:ext cx="0" cy="906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pic>
        <p:nvPicPr>
          <p:cNvPr id="76840" name="Picture 754" descr="DPH-1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8445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41" name="Picture 755" descr="DPH-1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71688"/>
            <a:ext cx="8445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42" name="Text Box 756"/>
          <p:cNvSpPr txBox="1">
            <a:spLocks noChangeArrowheads="1"/>
          </p:cNvSpPr>
          <p:nvPr/>
        </p:nvSpPr>
        <p:spPr bwMode="auto">
          <a:xfrm>
            <a:off x="2195513" y="4648200"/>
            <a:ext cx="2043112" cy="304800"/>
          </a:xfrm>
          <a:prstGeom prst="rect">
            <a:avLst/>
          </a:prstGeom>
          <a:solidFill>
            <a:srgbClr val="CC99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7A5C99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sz="1400" b="1"/>
              <a:t>Центральный офис</a:t>
            </a:r>
            <a:endParaRPr kumimoji="1" lang="en-US" altLang="zh-TW" sz="1400" b="1"/>
          </a:p>
        </p:txBody>
      </p:sp>
      <p:sp>
        <p:nvSpPr>
          <p:cNvPr id="76843" name="Line 757"/>
          <p:cNvSpPr>
            <a:spLocks noChangeShapeType="1"/>
          </p:cNvSpPr>
          <p:nvPr/>
        </p:nvSpPr>
        <p:spPr bwMode="auto">
          <a:xfrm>
            <a:off x="709613" y="2514600"/>
            <a:ext cx="2111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44" name="Line 758"/>
          <p:cNvSpPr>
            <a:spLocks noChangeShapeType="1"/>
          </p:cNvSpPr>
          <p:nvPr/>
        </p:nvSpPr>
        <p:spPr bwMode="auto">
          <a:xfrm>
            <a:off x="1693863" y="2590800"/>
            <a:ext cx="2111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45" name="Line 759"/>
          <p:cNvSpPr>
            <a:spLocks noChangeShapeType="1"/>
          </p:cNvSpPr>
          <p:nvPr/>
        </p:nvSpPr>
        <p:spPr bwMode="auto">
          <a:xfrm flipH="1">
            <a:off x="3024188" y="2667000"/>
            <a:ext cx="1412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46" name="Text Box 760"/>
          <p:cNvSpPr txBox="1">
            <a:spLocks noChangeArrowheads="1"/>
          </p:cNvSpPr>
          <p:nvPr/>
        </p:nvSpPr>
        <p:spPr bwMode="auto">
          <a:xfrm>
            <a:off x="296863" y="1828800"/>
            <a:ext cx="819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200" b="1"/>
              <a:t> (3xxx)</a:t>
            </a:r>
          </a:p>
        </p:txBody>
      </p:sp>
      <p:sp>
        <p:nvSpPr>
          <p:cNvPr id="76847" name="Text Box 761"/>
          <p:cNvSpPr txBox="1">
            <a:spLocks noChangeArrowheads="1"/>
          </p:cNvSpPr>
          <p:nvPr/>
        </p:nvSpPr>
        <p:spPr bwMode="auto">
          <a:xfrm>
            <a:off x="1619250" y="1844675"/>
            <a:ext cx="684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200" b="1"/>
              <a:t> (1xxx) </a:t>
            </a:r>
          </a:p>
        </p:txBody>
      </p:sp>
      <p:sp>
        <p:nvSpPr>
          <p:cNvPr id="76848" name="Text Box 762"/>
          <p:cNvSpPr txBox="1">
            <a:spLocks noChangeArrowheads="1"/>
          </p:cNvSpPr>
          <p:nvPr/>
        </p:nvSpPr>
        <p:spPr bwMode="auto">
          <a:xfrm>
            <a:off x="2954338" y="1905000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TW" altLang="en-US" sz="2800" b="1">
              <a:latin typeface="Times New Roman" pitchFamily="18" charset="0"/>
            </a:endParaRPr>
          </a:p>
        </p:txBody>
      </p:sp>
      <p:sp>
        <p:nvSpPr>
          <p:cNvPr id="76849" name="Rectangle 764"/>
          <p:cNvSpPr>
            <a:spLocks noChangeArrowheads="1"/>
          </p:cNvSpPr>
          <p:nvPr/>
        </p:nvSpPr>
        <p:spPr bwMode="auto">
          <a:xfrm>
            <a:off x="4343400" y="1676400"/>
            <a:ext cx="4572000" cy="1600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6850" name="mainfrm"/>
          <p:cNvSpPr>
            <a:spLocks noEditPoints="1" noChangeArrowheads="1"/>
          </p:cNvSpPr>
          <p:nvPr/>
        </p:nvSpPr>
        <p:spPr bwMode="auto">
          <a:xfrm>
            <a:off x="6745288" y="1838325"/>
            <a:ext cx="693737" cy="981075"/>
          </a:xfrm>
          <a:custGeom>
            <a:avLst/>
            <a:gdLst>
              <a:gd name="T0" fmla="*/ 0 w 21600"/>
              <a:gd name="T1" fmla="*/ 0 h 21600"/>
              <a:gd name="T2" fmla="*/ 357806067 w 21600"/>
              <a:gd name="T3" fmla="*/ 0 h 21600"/>
              <a:gd name="T4" fmla="*/ 715611106 w 21600"/>
              <a:gd name="T5" fmla="*/ 0 h 21600"/>
              <a:gd name="T6" fmla="*/ 715611106 w 21600"/>
              <a:gd name="T7" fmla="*/ 1011972458 h 21600"/>
              <a:gd name="T8" fmla="*/ 682580456 w 21600"/>
              <a:gd name="T9" fmla="*/ 2023946960 h 21600"/>
              <a:gd name="T10" fmla="*/ 357806067 w 21600"/>
              <a:gd name="T11" fmla="*/ 2023946960 h 21600"/>
              <a:gd name="T12" fmla="*/ 38530763 w 21600"/>
              <a:gd name="T13" fmla="*/ 2023946960 h 21600"/>
              <a:gd name="T14" fmla="*/ 0 w 21600"/>
              <a:gd name="T15" fmla="*/ 101197245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32 w 21600"/>
              <a:gd name="T25" fmla="*/ 22174 h 21600"/>
              <a:gd name="T26" fmla="*/ 21579 w 21600"/>
              <a:gd name="T27" fmla="*/ 279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uk-UA"/>
          </a:p>
        </p:txBody>
      </p:sp>
      <p:sp>
        <p:nvSpPr>
          <p:cNvPr id="76851" name="Line 766"/>
          <p:cNvSpPr>
            <a:spLocks noChangeShapeType="1"/>
          </p:cNvSpPr>
          <p:nvPr/>
        </p:nvSpPr>
        <p:spPr bwMode="auto">
          <a:xfrm>
            <a:off x="6392863" y="2438400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52" name="Line 767"/>
          <p:cNvSpPr>
            <a:spLocks noChangeShapeType="1"/>
          </p:cNvSpPr>
          <p:nvPr/>
        </p:nvSpPr>
        <p:spPr bwMode="auto">
          <a:xfrm>
            <a:off x="7424738" y="2590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53" name="Text Box 768"/>
          <p:cNvSpPr txBox="1">
            <a:spLocks noChangeArrowheads="1"/>
          </p:cNvSpPr>
          <p:nvPr/>
        </p:nvSpPr>
        <p:spPr bwMode="auto">
          <a:xfrm>
            <a:off x="7437438" y="2133600"/>
            <a:ext cx="1477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200" b="1"/>
              <a:t>extension #</a:t>
            </a:r>
          </a:p>
        </p:txBody>
      </p:sp>
      <p:graphicFrame>
        <p:nvGraphicFramePr>
          <p:cNvPr id="76854" name="Object 769"/>
          <p:cNvGraphicFramePr>
            <a:graphicFrameLocks noChangeAspect="1"/>
          </p:cNvGraphicFramePr>
          <p:nvPr/>
        </p:nvGraphicFramePr>
        <p:xfrm>
          <a:off x="7985125" y="2362200"/>
          <a:ext cx="4556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7" name="CorelDRAW" r:id="rId12" imgW="914400" imgH="914400" progId="CorelDRAW.Graphic.9">
                  <p:embed/>
                </p:oleObj>
              </mc:Choice>
              <mc:Fallback>
                <p:oleObj name="CorelDRAW" r:id="rId12" imgW="914400" imgH="914400" progId="CorelDRAW.Graphic.9">
                  <p:embed/>
                  <p:pic>
                    <p:nvPicPr>
                      <p:cNvPr id="0" name="Object 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25" y="2362200"/>
                        <a:ext cx="4556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5" name="Object 770"/>
          <p:cNvGraphicFramePr>
            <a:graphicFrameLocks noChangeAspect="1"/>
          </p:cNvGraphicFramePr>
          <p:nvPr/>
        </p:nvGraphicFramePr>
        <p:xfrm>
          <a:off x="7947025" y="2743200"/>
          <a:ext cx="4572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8" name="CorelDRAW" r:id="rId13" imgW="914400" imgH="914400" progId="CorelDRAW.Graphic.9">
                  <p:embed/>
                </p:oleObj>
              </mc:Choice>
              <mc:Fallback>
                <p:oleObj name="CorelDRAW" r:id="rId13" imgW="914400" imgH="914400" progId="CorelDRAW.Graphic.9">
                  <p:embed/>
                  <p:pic>
                    <p:nvPicPr>
                      <p:cNvPr id="0" name="Object 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025" y="2743200"/>
                        <a:ext cx="4572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6" name="Line 771"/>
          <p:cNvSpPr>
            <a:spLocks noChangeShapeType="1"/>
          </p:cNvSpPr>
          <p:nvPr/>
        </p:nvSpPr>
        <p:spPr bwMode="auto">
          <a:xfrm>
            <a:off x="7666038" y="2590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57" name="Line 772"/>
          <p:cNvSpPr>
            <a:spLocks noChangeShapeType="1"/>
          </p:cNvSpPr>
          <p:nvPr/>
        </p:nvSpPr>
        <p:spPr bwMode="auto">
          <a:xfrm>
            <a:off x="7666038" y="2971800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58" name="Text Box 773"/>
          <p:cNvSpPr txBox="1">
            <a:spLocks noChangeArrowheads="1"/>
          </p:cNvSpPr>
          <p:nvPr/>
        </p:nvSpPr>
        <p:spPr bwMode="auto">
          <a:xfrm>
            <a:off x="8369300" y="2438400"/>
            <a:ext cx="615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TW" altLang="en-US" sz="1200" b="1"/>
              <a:t>2222</a:t>
            </a:r>
          </a:p>
        </p:txBody>
      </p:sp>
      <p:sp>
        <p:nvSpPr>
          <p:cNvPr id="76859" name="Text Box 774"/>
          <p:cNvSpPr txBox="1">
            <a:spLocks noChangeArrowheads="1"/>
          </p:cNvSpPr>
          <p:nvPr/>
        </p:nvSpPr>
        <p:spPr bwMode="auto">
          <a:xfrm>
            <a:off x="8369300" y="2773363"/>
            <a:ext cx="615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TW" altLang="en-US" sz="1200" b="1"/>
              <a:t>3333</a:t>
            </a:r>
          </a:p>
        </p:txBody>
      </p:sp>
      <p:sp>
        <p:nvSpPr>
          <p:cNvPr id="76860" name="Text Box 775"/>
          <p:cNvSpPr txBox="1">
            <a:spLocks noChangeArrowheads="1"/>
          </p:cNvSpPr>
          <p:nvPr/>
        </p:nvSpPr>
        <p:spPr bwMode="auto">
          <a:xfrm>
            <a:off x="5181600" y="2011363"/>
            <a:ext cx="1406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TW" sz="1200" b="1"/>
              <a:t>FXO Gateway</a:t>
            </a:r>
          </a:p>
        </p:txBody>
      </p:sp>
      <p:sp>
        <p:nvSpPr>
          <p:cNvPr id="76861" name="Text Box 776"/>
          <p:cNvSpPr txBox="1">
            <a:spLocks noChangeArrowheads="1"/>
          </p:cNvSpPr>
          <p:nvPr/>
        </p:nvSpPr>
        <p:spPr bwMode="auto">
          <a:xfrm>
            <a:off x="6804025" y="1628775"/>
            <a:ext cx="703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200" b="1"/>
              <a:t>PBX</a:t>
            </a:r>
          </a:p>
        </p:txBody>
      </p:sp>
      <p:pic>
        <p:nvPicPr>
          <p:cNvPr id="76862" name="Picture 777" descr="CONTRLL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2297113"/>
            <a:ext cx="1173163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63" name="Line 778"/>
          <p:cNvSpPr>
            <a:spLocks noChangeShapeType="1"/>
          </p:cNvSpPr>
          <p:nvPr/>
        </p:nvSpPr>
        <p:spPr bwMode="auto">
          <a:xfrm>
            <a:off x="7092950" y="27813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6864" name="Text Box 783"/>
          <p:cNvSpPr txBox="1">
            <a:spLocks noChangeArrowheads="1"/>
          </p:cNvSpPr>
          <p:nvPr/>
        </p:nvSpPr>
        <p:spPr bwMode="auto">
          <a:xfrm>
            <a:off x="5334000" y="1600200"/>
            <a:ext cx="990600" cy="304800"/>
          </a:xfrm>
          <a:prstGeom prst="rect">
            <a:avLst/>
          </a:prstGeom>
          <a:solidFill>
            <a:srgbClr val="CC99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7A5C99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sz="1400" b="1"/>
              <a:t>Офис</a:t>
            </a:r>
            <a:r>
              <a:rPr kumimoji="1" lang="en-US" altLang="zh-TW" sz="1400" b="1"/>
              <a:t> N</a:t>
            </a:r>
          </a:p>
        </p:txBody>
      </p:sp>
      <p:sp>
        <p:nvSpPr>
          <p:cNvPr id="76865" name="AutoShape 784"/>
          <p:cNvSpPr>
            <a:spLocks noChangeArrowheads="1"/>
          </p:cNvSpPr>
          <p:nvPr/>
        </p:nvSpPr>
        <p:spPr bwMode="auto">
          <a:xfrm>
            <a:off x="4419600" y="2743200"/>
            <a:ext cx="909638" cy="457200"/>
          </a:xfrm>
          <a:prstGeom prst="flowChartAlternateProcess">
            <a:avLst/>
          </a:prstGeom>
          <a:gradFill rotWithShape="0">
            <a:gsLst>
              <a:gs pos="0">
                <a:srgbClr val="669900"/>
              </a:gs>
              <a:gs pos="50000">
                <a:srgbClr val="99FF99"/>
              </a:gs>
              <a:gs pos="100000">
                <a:srgbClr val="669900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3D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76866" name="Text Box 785"/>
          <p:cNvSpPr txBox="1">
            <a:spLocks noChangeArrowheads="1"/>
          </p:cNvSpPr>
          <p:nvPr/>
        </p:nvSpPr>
        <p:spPr bwMode="auto">
          <a:xfrm>
            <a:off x="4551363" y="2814638"/>
            <a:ext cx="844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200" b="1"/>
              <a:t>Router</a:t>
            </a:r>
          </a:p>
        </p:txBody>
      </p:sp>
      <p:sp>
        <p:nvSpPr>
          <p:cNvPr id="76867" name="Line 786"/>
          <p:cNvSpPr>
            <a:spLocks noChangeShapeType="1"/>
          </p:cNvSpPr>
          <p:nvPr/>
        </p:nvSpPr>
        <p:spPr bwMode="auto">
          <a:xfrm flipH="1">
            <a:off x="48006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68" name="Line 787"/>
          <p:cNvSpPr>
            <a:spLocks noChangeShapeType="1"/>
          </p:cNvSpPr>
          <p:nvPr/>
        </p:nvSpPr>
        <p:spPr bwMode="auto">
          <a:xfrm>
            <a:off x="4800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69" name="Line 788"/>
          <p:cNvSpPr>
            <a:spLocks noChangeShapeType="1"/>
          </p:cNvSpPr>
          <p:nvPr/>
        </p:nvSpPr>
        <p:spPr bwMode="auto">
          <a:xfrm flipH="1">
            <a:off x="3429000" y="29718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76870" name="Line 789"/>
          <p:cNvSpPr>
            <a:spLocks noChangeShapeType="1"/>
          </p:cNvSpPr>
          <p:nvPr/>
        </p:nvSpPr>
        <p:spPr bwMode="auto">
          <a:xfrm flipV="1">
            <a:off x="7812088" y="47974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46" descr="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290638"/>
            <a:ext cx="8353425" cy="55673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Rectangle 448"/>
          <p:cNvSpPr>
            <a:spLocks noChangeArrowheads="1"/>
          </p:cNvSpPr>
          <p:nvPr/>
        </p:nvSpPr>
        <p:spPr bwMode="auto">
          <a:xfrm>
            <a:off x="3421063" y="573088"/>
            <a:ext cx="53990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Связь Телефон-Телефон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4"/>
          <p:cNvGrpSpPr>
            <a:grpSpLocks/>
          </p:cNvGrpSpPr>
          <p:nvPr/>
        </p:nvGrpSpPr>
        <p:grpSpPr bwMode="auto">
          <a:xfrm>
            <a:off x="250825" y="1268413"/>
            <a:ext cx="8642350" cy="5400675"/>
            <a:chOff x="384" y="768"/>
            <a:chExt cx="4800" cy="3200"/>
          </a:xfrm>
        </p:grpSpPr>
        <p:pic>
          <p:nvPicPr>
            <p:cNvPr id="78855" name="Picture 5" descr="fxs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768"/>
              <a:ext cx="4800" cy="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56" name="Rectangle 6"/>
            <p:cNvSpPr>
              <a:spLocks noChangeArrowheads="1"/>
            </p:cNvSpPr>
            <p:nvPr/>
          </p:nvSpPr>
          <p:spPr bwMode="auto">
            <a:xfrm>
              <a:off x="1632" y="235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78857" name="Rectangle 7"/>
            <p:cNvSpPr>
              <a:spLocks noChangeArrowheads="1"/>
            </p:cNvSpPr>
            <p:nvPr/>
          </p:nvSpPr>
          <p:spPr bwMode="auto">
            <a:xfrm>
              <a:off x="1632" y="2400"/>
              <a:ext cx="43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78858" name="Rectangle 8"/>
            <p:cNvSpPr>
              <a:spLocks noChangeArrowheads="1"/>
            </p:cNvSpPr>
            <p:nvPr/>
          </p:nvSpPr>
          <p:spPr bwMode="auto">
            <a:xfrm>
              <a:off x="4032" y="2400"/>
              <a:ext cx="43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sp>
        <p:nvSpPr>
          <p:cNvPr id="78851" name="Rectangle 9"/>
          <p:cNvSpPr>
            <a:spLocks noChangeArrowheads="1"/>
          </p:cNvSpPr>
          <p:nvPr/>
        </p:nvSpPr>
        <p:spPr bwMode="auto">
          <a:xfrm>
            <a:off x="3421063" y="573088"/>
            <a:ext cx="53990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Связь Телефон-АТС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  <p:sp>
        <p:nvSpPr>
          <p:cNvPr id="78852" name="Rectangle 10"/>
          <p:cNvSpPr>
            <a:spLocks noChangeArrowheads="1"/>
          </p:cNvSpPr>
          <p:nvPr/>
        </p:nvSpPr>
        <p:spPr bwMode="auto">
          <a:xfrm>
            <a:off x="5651500" y="1341438"/>
            <a:ext cx="3230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/>
              <a:t>201 </a:t>
            </a:r>
            <a:r>
              <a:rPr lang="zh-TW" altLang="ru-RU"/>
              <a:t>  </a:t>
            </a:r>
            <a:r>
              <a:rPr lang="en-US" altLang="zh-TW"/>
              <a:t>off hook</a:t>
            </a:r>
            <a:r>
              <a:rPr lang="ru-RU" altLang="zh-TW"/>
              <a:t> </a:t>
            </a:r>
            <a:r>
              <a:rPr lang="en-US" altLang="zh-TW"/>
              <a:t>-&gt;</a:t>
            </a:r>
            <a:r>
              <a:rPr lang="ru-RU" altLang="zh-TW"/>
              <a:t> 9 </a:t>
            </a:r>
            <a:r>
              <a:rPr lang="en-US" altLang="zh-TW"/>
              <a:t>-&gt;</a:t>
            </a:r>
            <a:r>
              <a:rPr lang="ru-RU" altLang="zh-TW"/>
              <a:t> </a:t>
            </a:r>
            <a:r>
              <a:rPr lang="en-US" altLang="zh-TW"/>
              <a:t>3101</a:t>
            </a:r>
            <a:endParaRPr lang="ru-RU" altLang="zh-TW"/>
          </a:p>
          <a:p>
            <a:r>
              <a:rPr lang="en-US" altLang="zh-TW"/>
              <a:t>3101</a:t>
            </a:r>
            <a:r>
              <a:rPr lang="ru-RU" altLang="zh-TW"/>
              <a:t> </a:t>
            </a:r>
            <a:r>
              <a:rPr lang="en-US" altLang="zh-TW"/>
              <a:t>off hook</a:t>
            </a:r>
            <a:r>
              <a:rPr lang="ru-RU" altLang="zh-TW"/>
              <a:t> </a:t>
            </a:r>
            <a:r>
              <a:rPr lang="en-US" altLang="zh-TW"/>
              <a:t>-&gt;</a:t>
            </a:r>
            <a:r>
              <a:rPr lang="ru-RU" altLang="zh-TW"/>
              <a:t> </a:t>
            </a:r>
            <a:r>
              <a:rPr lang="en-US" altLang="zh-TW"/>
              <a:t>0</a:t>
            </a:r>
            <a:r>
              <a:rPr lang="ru-RU" altLang="zh-TW"/>
              <a:t> </a:t>
            </a:r>
            <a:r>
              <a:rPr lang="en-US" altLang="zh-TW"/>
              <a:t>-&gt;</a:t>
            </a:r>
            <a:r>
              <a:rPr lang="ru-RU" altLang="zh-TW"/>
              <a:t> </a:t>
            </a:r>
            <a:r>
              <a:rPr lang="en-US" altLang="zh-TW"/>
              <a:t>202</a:t>
            </a:r>
          </a:p>
        </p:txBody>
      </p:sp>
      <p:sp>
        <p:nvSpPr>
          <p:cNvPr id="78853" name="Rectangle 12"/>
          <p:cNvSpPr>
            <a:spLocks noChangeArrowheads="1"/>
          </p:cNvSpPr>
          <p:nvPr/>
        </p:nvSpPr>
        <p:spPr bwMode="auto">
          <a:xfrm>
            <a:off x="7467600" y="4495800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zh-TW"/>
              <a:t>9</a:t>
            </a:r>
            <a:endParaRPr lang="en-US" altLang="zh-TW"/>
          </a:p>
        </p:txBody>
      </p:sp>
      <p:sp>
        <p:nvSpPr>
          <p:cNvPr id="78854" name="Rectangle 13"/>
          <p:cNvSpPr>
            <a:spLocks noChangeArrowheads="1"/>
          </p:cNvSpPr>
          <p:nvPr/>
        </p:nvSpPr>
        <p:spPr bwMode="auto">
          <a:xfrm>
            <a:off x="1447800" y="4343400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6801" y="908720"/>
            <a:ext cx="8964612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kumimoji="1" lang="ru-RU" altLang="zh-TW" sz="2400" b="1" dirty="0" smtClean="0"/>
              <a:t>сформировать цифровую последовательность</a:t>
            </a:r>
            <a:endParaRPr kumimoji="1" lang="ru-RU" altLang="zh-TW" sz="2400" dirty="0" smtClean="0"/>
          </a:p>
          <a:p>
            <a:pPr eaLnBrk="1" hangingPunct="1"/>
            <a:endParaRPr kumimoji="1" lang="ru-RU" altLang="zh-TW" sz="2400" b="1" dirty="0"/>
          </a:p>
          <a:p>
            <a:pPr algn="ctr" eaLnBrk="1" hangingPunct="1"/>
            <a:r>
              <a:rPr kumimoji="1" lang="ru-RU" altLang="zh-TW" sz="2400" b="1" dirty="0"/>
              <a:t>минимальной скорости передачи </a:t>
            </a:r>
            <a:endParaRPr kumimoji="1" lang="ru-RU" altLang="zh-TW" sz="2400" b="1" dirty="0" smtClean="0"/>
          </a:p>
          <a:p>
            <a:pPr algn="ctr" eaLnBrk="1" hangingPunct="1"/>
            <a:endParaRPr kumimoji="1" lang="ru-RU" altLang="zh-TW" sz="2400" b="1" dirty="0" smtClean="0"/>
          </a:p>
          <a:p>
            <a:pPr algn="ctr" eaLnBrk="1" hangingPunct="1"/>
            <a:r>
              <a:rPr kumimoji="1" lang="ru-RU" altLang="zh-TW" sz="2400" b="1" dirty="0" smtClean="0"/>
              <a:t>восстановить</a:t>
            </a:r>
            <a:r>
              <a:rPr kumimoji="1" lang="ru-RU" altLang="zh-TW" sz="2400" dirty="0" smtClean="0"/>
              <a:t> речевой </a:t>
            </a:r>
            <a:r>
              <a:rPr kumimoji="1" lang="ru-RU" altLang="zh-TW" sz="2400" dirty="0"/>
              <a:t>сигнал с </a:t>
            </a:r>
            <a:r>
              <a:rPr kumimoji="1" lang="ru-RU" altLang="zh-TW" sz="2400" b="1" dirty="0"/>
              <a:t>минимальными искажениями</a:t>
            </a:r>
            <a:r>
              <a:rPr kumimoji="1" lang="ru-RU" altLang="zh-TW" dirty="0"/>
              <a:t>.</a:t>
            </a:r>
          </a:p>
          <a:p>
            <a:pPr eaLnBrk="1" hangingPunct="1"/>
            <a:endParaRPr kumimoji="1" lang="ru-RU" altLang="zh-TW" dirty="0" smtClean="0"/>
          </a:p>
          <a:p>
            <a:pPr algn="ctr" eaLnBrk="1" hangingPunct="1"/>
            <a:r>
              <a:rPr kumimoji="1" lang="ru-RU" altLang="zh-TW" sz="2400" b="1" dirty="0" smtClean="0"/>
              <a:t>метода преобразования</a:t>
            </a:r>
            <a:endParaRPr kumimoji="1" lang="ru-RU" altLang="zh-TW" dirty="0"/>
          </a:p>
          <a:p>
            <a:pPr eaLnBrk="1" hangingPunct="1"/>
            <a:r>
              <a:rPr kumimoji="1" lang="ru-RU" altLang="zh-TW" b="1" dirty="0" smtClean="0"/>
              <a:t>Дискретизация</a:t>
            </a:r>
            <a:r>
              <a:rPr kumimoji="1" lang="ru-RU" altLang="zh-TW" dirty="0" smtClean="0"/>
              <a:t> </a:t>
            </a:r>
            <a:r>
              <a:rPr kumimoji="1" lang="ru-RU" altLang="zh-TW" dirty="0"/>
              <a:t>- дискретные во времени отсчеты амплитуды</a:t>
            </a:r>
            <a:endParaRPr kumimoji="1" lang="en-US" altLang="zh-TW" dirty="0"/>
          </a:p>
          <a:p>
            <a:pPr eaLnBrk="1" hangingPunct="1"/>
            <a:r>
              <a:rPr kumimoji="1" lang="ru-RU" altLang="zh-TW" dirty="0"/>
              <a:t>	Диапазон речевого сигнала ограничен 0.3-</a:t>
            </a:r>
            <a:r>
              <a:rPr kumimoji="1" lang="ru-RU" altLang="zh-TW" dirty="0" err="1"/>
              <a:t>3.4кГц</a:t>
            </a:r>
            <a:r>
              <a:rPr kumimoji="1" lang="ru-RU" altLang="zh-TW" dirty="0"/>
              <a:t> </a:t>
            </a:r>
          </a:p>
          <a:p>
            <a:pPr eaLnBrk="1" hangingPunct="1"/>
            <a:r>
              <a:rPr kumimoji="1" lang="ru-RU" altLang="zh-TW" dirty="0"/>
              <a:t>	Частота дискретизации </a:t>
            </a:r>
            <a:r>
              <a:rPr kumimoji="1" lang="ru-RU" altLang="zh-TW" dirty="0" err="1"/>
              <a:t>8кГц</a:t>
            </a:r>
            <a:r>
              <a:rPr kumimoji="1" lang="ru-RU" altLang="zh-TW" dirty="0"/>
              <a:t> </a:t>
            </a:r>
          </a:p>
          <a:p>
            <a:pPr eaLnBrk="1" hangingPunct="1"/>
            <a:r>
              <a:rPr kumimoji="1" lang="ru-RU" altLang="zh-TW" b="1" dirty="0"/>
              <a:t>Квантование </a:t>
            </a:r>
            <a:r>
              <a:rPr kumimoji="1" lang="ru-RU" altLang="zh-TW" dirty="0"/>
              <a:t>- дискретизация полученных отсчетов</a:t>
            </a:r>
            <a:r>
              <a:rPr kumimoji="1" lang="en-US" altLang="zh-TW" dirty="0"/>
              <a:t> </a:t>
            </a:r>
            <a:r>
              <a:rPr kumimoji="1" lang="ru-RU" altLang="zh-TW" dirty="0"/>
              <a:t>– 8 бит</a:t>
            </a:r>
          </a:p>
          <a:p>
            <a:pPr eaLnBrk="1" hangingPunct="1"/>
            <a:endParaRPr kumimoji="1" lang="ru-RU" altLang="zh-TW" b="1" dirty="0"/>
          </a:p>
          <a:p>
            <a:pPr eaLnBrk="1" hangingPunct="1"/>
            <a:r>
              <a:rPr kumimoji="1" lang="ru-RU" altLang="zh-TW" sz="2400" b="1" dirty="0"/>
              <a:t>Пропускная способность </a:t>
            </a:r>
            <a:r>
              <a:rPr kumimoji="1" lang="ru-RU" altLang="zh-TW" dirty="0"/>
              <a:t>= </a:t>
            </a:r>
            <a:r>
              <a:rPr kumimoji="1" lang="ru-RU" altLang="zh-TW" b="1" dirty="0" err="1"/>
              <a:t>64Кбит</a:t>
            </a:r>
            <a:r>
              <a:rPr kumimoji="1" lang="en-US" altLang="zh-TW" b="1" dirty="0"/>
              <a:t>/c</a:t>
            </a:r>
          </a:p>
          <a:p>
            <a:pPr eaLnBrk="1" hangingPunct="1"/>
            <a:r>
              <a:rPr kumimoji="1" lang="ru-RU" altLang="zh-TW" dirty="0" smtClean="0"/>
              <a:t>        для </a:t>
            </a:r>
            <a:r>
              <a:rPr kumimoji="1" lang="ru-RU" altLang="zh-TW" dirty="0"/>
              <a:t>одного голосового канала </a:t>
            </a:r>
            <a:r>
              <a:rPr kumimoji="1" lang="ru-RU" altLang="zh-TW" dirty="0" smtClean="0"/>
              <a:t>8000 </a:t>
            </a:r>
            <a:r>
              <a:rPr kumimoji="1" lang="ru-RU" altLang="zh-TW" dirty="0"/>
              <a:t>отсчетов</a:t>
            </a:r>
            <a:r>
              <a:rPr kumimoji="1" lang="en-US" altLang="zh-TW" dirty="0"/>
              <a:t>/c</a:t>
            </a:r>
            <a:r>
              <a:rPr kumimoji="1" lang="ru-RU" altLang="zh-TW" dirty="0"/>
              <a:t> * </a:t>
            </a:r>
            <a:r>
              <a:rPr kumimoji="1" lang="ru-RU" altLang="zh-TW" dirty="0" err="1" smtClean="0"/>
              <a:t>8бит</a:t>
            </a:r>
            <a:endParaRPr kumimoji="1" lang="en-US" altLang="zh-TW" b="1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37022" y="110211"/>
            <a:ext cx="8496944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ru-RU" sz="4000" b="1" dirty="0" smtClean="0">
                <a:solidFill>
                  <a:schemeClr val="accent2"/>
                </a:solidFill>
              </a:rPr>
              <a:t>Цифровое  кодирование </a:t>
            </a:r>
            <a:r>
              <a:rPr lang="ru-RU" sz="4000" b="1" dirty="0">
                <a:solidFill>
                  <a:schemeClr val="accent2"/>
                </a:solidFill>
              </a:rPr>
              <a:t>речи</a:t>
            </a:r>
            <a:endParaRPr lang="ru-RU" sz="4000" b="1" noProof="1">
              <a:solidFill>
                <a:schemeClr val="accent2"/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 flipH="1">
            <a:off x="4257679" y="1340768"/>
            <a:ext cx="170305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Стрелка вниз 2"/>
          <p:cNvSpPr/>
          <p:nvPr/>
        </p:nvSpPr>
        <p:spPr>
          <a:xfrm>
            <a:off x="4257679" y="2060848"/>
            <a:ext cx="170305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ChangeArrowheads="1"/>
          </p:cNvSpPr>
          <p:nvPr/>
        </p:nvSpPr>
        <p:spPr bwMode="auto">
          <a:xfrm>
            <a:off x="3421063" y="573088"/>
            <a:ext cx="53990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Связь АТС-АТС (</a:t>
            </a:r>
            <a:r>
              <a:rPr kumimoji="1" lang="en-US" altLang="zh-TW" sz="2800" b="1">
                <a:solidFill>
                  <a:schemeClr val="accent2"/>
                </a:solidFill>
              </a:rPr>
              <a:t>FXS</a:t>
            </a:r>
            <a:r>
              <a:rPr kumimoji="1" lang="ru-RU" altLang="zh-TW" sz="2800" b="1">
                <a:solidFill>
                  <a:schemeClr val="accent2"/>
                </a:solidFill>
              </a:rPr>
              <a:t>)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  <p:grpSp>
        <p:nvGrpSpPr>
          <p:cNvPr id="79875" name="Group 8"/>
          <p:cNvGrpSpPr>
            <a:grpSpLocks/>
          </p:cNvGrpSpPr>
          <p:nvPr/>
        </p:nvGrpSpPr>
        <p:grpSpPr bwMode="auto">
          <a:xfrm>
            <a:off x="250825" y="1268413"/>
            <a:ext cx="8569325" cy="5400675"/>
            <a:chOff x="528" y="720"/>
            <a:chExt cx="4896" cy="3264"/>
          </a:xfrm>
        </p:grpSpPr>
        <p:pic>
          <p:nvPicPr>
            <p:cNvPr id="79879" name="Picture 9" descr="fxs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20"/>
              <a:ext cx="4896" cy="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80" name="Rectangle 10"/>
            <p:cNvSpPr>
              <a:spLocks noChangeArrowheads="1"/>
            </p:cNvSpPr>
            <p:nvPr/>
          </p:nvSpPr>
          <p:spPr bwMode="auto">
            <a:xfrm>
              <a:off x="1200" y="220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79881" name="Rectangle 11"/>
            <p:cNvSpPr>
              <a:spLocks noChangeArrowheads="1"/>
            </p:cNvSpPr>
            <p:nvPr/>
          </p:nvSpPr>
          <p:spPr bwMode="auto">
            <a:xfrm>
              <a:off x="4272" y="22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sp>
        <p:nvSpPr>
          <p:cNvPr id="79876" name="Rectangle 13"/>
          <p:cNvSpPr>
            <a:spLocks noChangeArrowheads="1"/>
          </p:cNvSpPr>
          <p:nvPr/>
        </p:nvSpPr>
        <p:spPr bwMode="auto">
          <a:xfrm>
            <a:off x="5003800" y="1268413"/>
            <a:ext cx="3816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/>
              <a:t>5201 </a:t>
            </a:r>
            <a:r>
              <a:rPr lang="en-US" altLang="zh-TW"/>
              <a:t>off hook</a:t>
            </a:r>
            <a:r>
              <a:rPr lang="ru-RU" altLang="zh-TW"/>
              <a:t> </a:t>
            </a:r>
            <a:r>
              <a:rPr lang="en-US" altLang="zh-TW"/>
              <a:t>-&gt;</a:t>
            </a:r>
            <a:r>
              <a:rPr lang="ru-RU" altLang="zh-TW"/>
              <a:t> </a:t>
            </a:r>
            <a:r>
              <a:rPr lang="en-US" altLang="zh-TW"/>
              <a:t>0</a:t>
            </a:r>
            <a:r>
              <a:rPr lang="ru-RU" altLang="zh-TW"/>
              <a:t> </a:t>
            </a:r>
            <a:r>
              <a:rPr lang="en-US" altLang="zh-TW"/>
              <a:t>-&gt;</a:t>
            </a:r>
            <a:r>
              <a:rPr lang="ru-RU" altLang="zh-TW"/>
              <a:t> 9 </a:t>
            </a:r>
            <a:r>
              <a:rPr lang="en-US" altLang="zh-TW"/>
              <a:t>-&gt;</a:t>
            </a:r>
            <a:r>
              <a:rPr lang="ru-RU" altLang="zh-TW"/>
              <a:t> </a:t>
            </a:r>
            <a:r>
              <a:rPr lang="en-US" altLang="zh-TW"/>
              <a:t>3101</a:t>
            </a:r>
          </a:p>
          <a:p>
            <a:r>
              <a:rPr lang="zh-TW" altLang="en-US"/>
              <a:t>3101 </a:t>
            </a:r>
            <a:r>
              <a:rPr lang="en-US" altLang="zh-TW"/>
              <a:t>off hook</a:t>
            </a:r>
            <a:r>
              <a:rPr lang="ru-RU" altLang="zh-TW"/>
              <a:t> </a:t>
            </a:r>
            <a:r>
              <a:rPr lang="en-US" altLang="zh-TW"/>
              <a:t>-&gt;</a:t>
            </a:r>
            <a:r>
              <a:rPr lang="ru-RU" altLang="zh-TW"/>
              <a:t> </a:t>
            </a:r>
            <a:r>
              <a:rPr lang="en-US" altLang="zh-TW"/>
              <a:t>0</a:t>
            </a:r>
            <a:r>
              <a:rPr lang="ru-RU" altLang="zh-TW"/>
              <a:t> </a:t>
            </a:r>
            <a:r>
              <a:rPr lang="en-US" altLang="zh-TW"/>
              <a:t>-&gt;</a:t>
            </a:r>
            <a:r>
              <a:rPr lang="ru-RU" altLang="zh-TW"/>
              <a:t> 8 </a:t>
            </a:r>
            <a:r>
              <a:rPr lang="en-US" altLang="zh-TW"/>
              <a:t>-&gt;</a:t>
            </a:r>
            <a:r>
              <a:rPr lang="ru-RU" altLang="zh-TW"/>
              <a:t> </a:t>
            </a:r>
            <a:r>
              <a:rPr lang="en-US" altLang="zh-TW"/>
              <a:t>5201</a:t>
            </a:r>
            <a:endParaRPr kumimoji="1" lang="zh-TW" altLang="en-US" sz="1200">
              <a:latin typeface="Times New Roman" pitchFamily="18" charset="0"/>
            </a:endParaRPr>
          </a:p>
        </p:txBody>
      </p:sp>
      <p:sp>
        <p:nvSpPr>
          <p:cNvPr id="79877" name="Rectangle 14"/>
          <p:cNvSpPr>
            <a:spLocks noChangeArrowheads="1"/>
          </p:cNvSpPr>
          <p:nvPr/>
        </p:nvSpPr>
        <p:spPr bwMode="auto">
          <a:xfrm>
            <a:off x="468313" y="4221163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zh-TW"/>
              <a:t>8</a:t>
            </a:r>
            <a:endParaRPr lang="en-US" altLang="zh-TW"/>
          </a:p>
        </p:txBody>
      </p:sp>
      <p:sp>
        <p:nvSpPr>
          <p:cNvPr id="79878" name="Rectangle 20"/>
          <p:cNvSpPr>
            <a:spLocks noChangeArrowheads="1"/>
          </p:cNvSpPr>
          <p:nvPr/>
        </p:nvSpPr>
        <p:spPr bwMode="auto">
          <a:xfrm>
            <a:off x="8316913" y="4292600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zh-TW"/>
              <a:t>9</a:t>
            </a:r>
            <a:endParaRPr lang="en-US" altLang="zh-TW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421063" y="573088"/>
            <a:ext cx="53990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Связь АТС-АТ</a:t>
            </a:r>
            <a:r>
              <a:rPr kumimoji="1" lang="en-US" altLang="zh-TW" sz="2800" b="1">
                <a:solidFill>
                  <a:schemeClr val="accent2"/>
                </a:solidFill>
              </a:rPr>
              <a:t>C (FXO) </a:t>
            </a:r>
          </a:p>
        </p:txBody>
      </p:sp>
      <p:grpSp>
        <p:nvGrpSpPr>
          <p:cNvPr id="80899" name="Group 10"/>
          <p:cNvGrpSpPr>
            <a:grpSpLocks/>
          </p:cNvGrpSpPr>
          <p:nvPr/>
        </p:nvGrpSpPr>
        <p:grpSpPr bwMode="auto">
          <a:xfrm>
            <a:off x="250825" y="1268413"/>
            <a:ext cx="8642350" cy="5400675"/>
            <a:chOff x="672" y="864"/>
            <a:chExt cx="4464" cy="2976"/>
          </a:xfrm>
        </p:grpSpPr>
        <p:pic>
          <p:nvPicPr>
            <p:cNvPr id="80901" name="Picture 11" descr="fxo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864"/>
              <a:ext cx="4464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2" name="Rectangle 12"/>
            <p:cNvSpPr>
              <a:spLocks noChangeArrowheads="1"/>
            </p:cNvSpPr>
            <p:nvPr/>
          </p:nvSpPr>
          <p:spPr bwMode="auto">
            <a:xfrm>
              <a:off x="1248" y="220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0903" name="Rectangle 13"/>
            <p:cNvSpPr>
              <a:spLocks noChangeArrowheads="1"/>
            </p:cNvSpPr>
            <p:nvPr/>
          </p:nvSpPr>
          <p:spPr bwMode="auto">
            <a:xfrm>
              <a:off x="4080" y="22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sp>
        <p:nvSpPr>
          <p:cNvPr id="80900" name="Rectangle 14"/>
          <p:cNvSpPr>
            <a:spLocks noChangeArrowheads="1"/>
          </p:cNvSpPr>
          <p:nvPr/>
        </p:nvSpPr>
        <p:spPr bwMode="auto">
          <a:xfrm>
            <a:off x="5219700" y="1268413"/>
            <a:ext cx="3600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/>
              <a:t>5201 </a:t>
            </a:r>
            <a:r>
              <a:rPr lang="en-US" altLang="zh-TW"/>
              <a:t>off hook</a:t>
            </a:r>
            <a:r>
              <a:rPr lang="ru-RU" altLang="zh-TW"/>
              <a:t> </a:t>
            </a:r>
            <a:r>
              <a:rPr lang="en-US" altLang="zh-TW"/>
              <a:t>-&gt;</a:t>
            </a:r>
            <a:r>
              <a:rPr lang="ru-RU" altLang="zh-TW"/>
              <a:t> </a:t>
            </a:r>
            <a:r>
              <a:rPr lang="en-US" altLang="zh-TW"/>
              <a:t>5103</a:t>
            </a:r>
            <a:r>
              <a:rPr lang="ru-RU" altLang="zh-TW"/>
              <a:t> </a:t>
            </a:r>
            <a:r>
              <a:rPr lang="en-US" altLang="zh-TW"/>
              <a:t>-&gt;</a:t>
            </a:r>
            <a:r>
              <a:rPr lang="ru-RU" altLang="zh-TW"/>
              <a:t> </a:t>
            </a:r>
            <a:r>
              <a:rPr lang="en-US" altLang="zh-TW"/>
              <a:t>3101</a:t>
            </a:r>
            <a:endParaRPr lang="ru-RU" altLang="zh-TW"/>
          </a:p>
          <a:p>
            <a:r>
              <a:rPr lang="en-US" altLang="zh-TW"/>
              <a:t>3101 off hook</a:t>
            </a:r>
            <a:r>
              <a:rPr lang="ru-RU" altLang="zh-TW"/>
              <a:t> </a:t>
            </a:r>
            <a:r>
              <a:rPr lang="en-US" altLang="zh-TW"/>
              <a:t>-&gt;</a:t>
            </a:r>
            <a:r>
              <a:rPr lang="ru-RU" altLang="zh-TW"/>
              <a:t> </a:t>
            </a:r>
            <a:r>
              <a:rPr lang="en-US" altLang="zh-TW"/>
              <a:t>3103</a:t>
            </a:r>
            <a:r>
              <a:rPr lang="ru-RU" altLang="zh-TW"/>
              <a:t> </a:t>
            </a:r>
            <a:r>
              <a:rPr lang="en-US" altLang="zh-TW"/>
              <a:t>-&gt;</a:t>
            </a:r>
            <a:r>
              <a:rPr lang="ru-RU" altLang="zh-TW"/>
              <a:t> </a:t>
            </a:r>
            <a:r>
              <a:rPr lang="en-US" altLang="zh-TW"/>
              <a:t>5201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828800" y="2849563"/>
            <a:ext cx="6623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sz="4400" b="1">
                <a:solidFill>
                  <a:srgbClr val="257C91"/>
                </a:solidFill>
                <a:latin typeface="Tahoma" pitchFamily="34" charset="0"/>
              </a:rPr>
              <a:t>Оборудование </a:t>
            </a:r>
            <a:r>
              <a:rPr kumimoji="1" lang="en-US" altLang="zh-TW" sz="4400" b="1">
                <a:solidFill>
                  <a:srgbClr val="257C91"/>
                </a:solidFill>
                <a:latin typeface="Tahoma" pitchFamily="34" charset="0"/>
              </a:rPr>
              <a:t>VoIP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759" name="Group 143"/>
          <p:cNvGraphicFramePr>
            <a:graphicFrameLocks noGrp="1"/>
          </p:cNvGraphicFramePr>
          <p:nvPr/>
        </p:nvGraphicFramePr>
        <p:xfrm>
          <a:off x="228600" y="1111250"/>
          <a:ext cx="8664575" cy="5233988"/>
        </p:xfrm>
        <a:graphic>
          <a:graphicData uri="http://schemas.openxmlformats.org/drawingml/2006/table">
            <a:tbl>
              <a:tblPr/>
              <a:tblGrid>
                <a:gridCol w="671513"/>
                <a:gridCol w="1096962"/>
                <a:gridCol w="1325563"/>
                <a:gridCol w="1327150"/>
                <a:gridCol w="1414462"/>
                <a:gridCol w="1414463"/>
                <a:gridCol w="1414462"/>
              </a:tblGrid>
              <a:tr h="304818">
                <a:tc gridSpan="2"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Product Category</a:t>
                      </a:r>
                    </a:p>
                  </a:txBody>
                  <a:tcPr marL="92075" marR="92075" marT="46041" marB="460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IP Phone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SOHO Gateway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35936">
                <a:tc gridSpan="2"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Model Name</a:t>
                      </a:r>
                    </a:p>
                  </a:txBody>
                  <a:tcPr marL="92075" marR="92075" marT="46041" marB="460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DPH-100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DPH-80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DG-102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DG-104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DVG-110</a:t>
                      </a:r>
                      <a:r>
                        <a:rPr kumimoji="0" lang="ru-RU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49">
                <a:tc gridSpan="2"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Picture</a:t>
                      </a:r>
                    </a:p>
                  </a:txBody>
                  <a:tcPr marL="92075" marR="92075" marT="46041" marB="460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790">
                <a:tc gridSpan="2"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Call Control Protocol</a:t>
                      </a:r>
                    </a:p>
                  </a:txBody>
                  <a:tcPr marL="92075" marR="92075" marT="46041" marB="460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MGCP/ H.323/ SIP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MGCP/ H.323/ SIP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MGCP/ H.323/ SIP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MGCP/ H.323/ SIP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H.323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644">
                <a:tc gridSpan="2"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Voice Codecs</a:t>
                      </a:r>
                    </a:p>
                  </a:txBody>
                  <a:tcPr marL="92075" marR="92075" marT="46041" marB="460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G.711/ G.723.1/ G.729A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G.711/ G.723.1/ G.729A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G.711/ G.723.1/ G.729A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G.711/ G.723.1/ G.729A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G.711/ G.723.1/ G.729A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54">
                <a:tc rowSpan="2"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Interface</a:t>
                      </a:r>
                    </a:p>
                  </a:txBody>
                  <a:tcPr marL="92075" marR="92075" marT="46041" marB="460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Voice 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(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FXS)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 (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FXS) 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(FXO)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54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Ethernet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(10/100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M)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(10/100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M)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(10/100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M)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 (10/100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M)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 (10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M)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54">
                <a:tc gridSpan="2"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QoS Support</a:t>
                      </a:r>
                    </a:p>
                  </a:txBody>
                  <a:tcPr marL="92075" marR="92075" marT="46041" marB="460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54">
                <a:tc gridSpan="2"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LCD Display</a:t>
                      </a:r>
                    </a:p>
                  </a:txBody>
                  <a:tcPr marL="92075" marR="92075" marT="46041" marB="460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54">
                <a:tc gridSpan="2"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NAT (IP Sharing)</a:t>
                      </a:r>
                    </a:p>
                  </a:txBody>
                  <a:tcPr marL="92075" marR="92075" marT="46041" marB="460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54">
                <a:tc gridSpan="2"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Routing Function</a:t>
                      </a:r>
                    </a:p>
                  </a:txBody>
                  <a:tcPr marL="92075" marR="92075" marT="46041" marB="460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827">
                <a:tc gridSpan="2"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Network Management</a:t>
                      </a:r>
                    </a:p>
                  </a:txBody>
                  <a:tcPr marL="92075" marR="92075" marT="46041" marB="4604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Web/ SNMP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Web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Web/ Telnet/ SNMP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Web/ Telnet/ SNMP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Web/ Telnet/ SNMP</a:t>
                      </a:r>
                    </a:p>
                  </a:txBody>
                  <a:tcPr marL="92075" marR="92075" marT="46041" marB="4604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038" name="Rectangle 117"/>
          <p:cNvSpPr>
            <a:spLocks noChangeArrowheads="1"/>
          </p:cNvSpPr>
          <p:nvPr/>
        </p:nvSpPr>
        <p:spPr bwMode="auto">
          <a:xfrm>
            <a:off x="4356100" y="457200"/>
            <a:ext cx="47879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Продуктовая линейка</a:t>
            </a:r>
            <a:r>
              <a:rPr kumimoji="1" lang="en-US" altLang="zh-TW" sz="2800" b="1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83039" name="Picture 118" descr="DPH-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1804988"/>
            <a:ext cx="8382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040" name="Picture 119" descr="Phone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1781175"/>
            <a:ext cx="762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041" name="Picture 120" descr="DG-104S(gif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1905000"/>
            <a:ext cx="10668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042" name="Picture 121" descr="DG-102S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06600"/>
            <a:ext cx="1066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043" name="Picture 14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844675"/>
            <a:ext cx="129698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908175" y="765175"/>
            <a:ext cx="4865688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Шлюз </a:t>
            </a:r>
            <a:r>
              <a:rPr kumimoji="1" lang="en-US" altLang="zh-TW" sz="2800" b="1">
                <a:solidFill>
                  <a:schemeClr val="accent2"/>
                </a:solidFill>
              </a:rPr>
              <a:t>VoIP</a:t>
            </a:r>
            <a:r>
              <a:rPr kumimoji="1" lang="ru-RU" altLang="zh-TW" sz="2800" b="1">
                <a:solidFill>
                  <a:schemeClr val="accent2"/>
                </a:solidFill>
              </a:rPr>
              <a:t> </a:t>
            </a:r>
            <a:r>
              <a:rPr kumimoji="1" lang="en-US" altLang="zh-TW" sz="2800" b="1">
                <a:solidFill>
                  <a:schemeClr val="accent2"/>
                </a:solidFill>
              </a:rPr>
              <a:t>DG-102S/SH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42875" y="1354138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1" lang="en-US" b="1">
              <a:ea typeface="新細明體" pitchFamily="18" charset="-120"/>
            </a:endParaRPr>
          </a:p>
        </p:txBody>
      </p:sp>
      <p:pic>
        <p:nvPicPr>
          <p:cNvPr id="83972" name="Picture 4" descr="DG-102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549275"/>
            <a:ext cx="24892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50825" y="1679575"/>
            <a:ext cx="7850188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174625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TW" sz="1800"/>
              <a:t> </a:t>
            </a:r>
            <a:r>
              <a:rPr kumimoji="1" lang="ru-RU" altLang="zh-TW"/>
              <a:t>2 или 4 порта</a:t>
            </a:r>
            <a:r>
              <a:rPr kumimoji="1" lang="en-US" altLang="zh-TW"/>
              <a:t> Foreign Exchange Subscriber (FXS) RJ-11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Два порта</a:t>
            </a:r>
            <a:r>
              <a:rPr kumimoji="1" lang="en-US" altLang="zh-TW"/>
              <a:t> 10/100BASE-TX RJ-45 (WAN &amp; LAN)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Поддержка стандарта </a:t>
            </a:r>
            <a:r>
              <a:rPr kumimoji="1" lang="en-US" altLang="zh-TW"/>
              <a:t>H</a:t>
            </a:r>
            <a:r>
              <a:rPr kumimoji="1" lang="ru-RU" altLang="zh-TW"/>
              <a:t>.323 </a:t>
            </a:r>
            <a:r>
              <a:rPr kumimoji="1" lang="en-US" altLang="zh-TW"/>
              <a:t>v</a:t>
            </a:r>
            <a:r>
              <a:rPr kumimoji="1" lang="ru-RU" altLang="zh-TW"/>
              <a:t>2 (DG-102SH и DG-104SH), </a:t>
            </a:r>
            <a:r>
              <a:rPr kumimoji="1" lang="en-US" altLang="zh-TW"/>
              <a:t>SIP</a:t>
            </a:r>
            <a:r>
              <a:rPr kumimoji="1" lang="ru-RU" altLang="zh-TW"/>
              <a:t> (</a:t>
            </a:r>
            <a:r>
              <a:rPr kumimoji="1" lang="en-US" altLang="zh-TW"/>
              <a:t>DG</a:t>
            </a:r>
            <a:r>
              <a:rPr kumimoji="1" lang="ru-RU" altLang="zh-TW"/>
              <a:t>-102</a:t>
            </a:r>
            <a:r>
              <a:rPr kumimoji="1" lang="en-US" altLang="zh-TW"/>
              <a:t>SS</a:t>
            </a:r>
            <a:r>
              <a:rPr kumimoji="1" lang="ru-RU" altLang="zh-TW"/>
              <a:t>) или MGCP (DG-102S и DG-104S)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 Поддержка протокола передачи факсов </a:t>
            </a:r>
            <a:r>
              <a:rPr kumimoji="1" lang="en-US" altLang="zh-TW"/>
              <a:t>T</a:t>
            </a:r>
            <a:r>
              <a:rPr kumimoji="1" lang="ru-RU" altLang="zh-TW"/>
              <a:t>.38</a:t>
            </a:r>
            <a:endParaRPr kumimoji="1" lang="en-US" altLang="zh-TW"/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Компрессия голоса</a:t>
            </a:r>
            <a:r>
              <a:rPr kumimoji="1" lang="en-US" altLang="zh-TW"/>
              <a:t>: G.711, G.723.1, G.729a 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 Обеспечения качества звука: </a:t>
            </a:r>
            <a:r>
              <a:rPr kumimoji="1" lang="en-US" altLang="zh-TW"/>
              <a:t>QoS</a:t>
            </a:r>
            <a:r>
              <a:rPr kumimoji="1" lang="ru-RU" altLang="zh-TW"/>
              <a:t>, "подавление тишины", восстановление утерянных пакетов, адаптивный буфер для улучшения приема голоса. 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 Поддержка </a:t>
            </a:r>
            <a:r>
              <a:rPr kumimoji="1" lang="en-US" altLang="zh-TW"/>
              <a:t>NAT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DHCP Server/Client; 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Управление</a:t>
            </a:r>
            <a:r>
              <a:rPr kumimoji="1" lang="en-US" altLang="zh-TW"/>
              <a:t> </a:t>
            </a:r>
            <a:r>
              <a:rPr kumimoji="1" lang="ru-RU" altLang="zh-TW"/>
              <a:t>на основе </a:t>
            </a:r>
            <a:r>
              <a:rPr kumimoji="1" lang="en-US" altLang="zh-TW"/>
              <a:t>Web</a:t>
            </a:r>
            <a:r>
              <a:rPr kumimoji="1" lang="ru-RU" altLang="zh-TW"/>
              <a:t>, </a:t>
            </a:r>
            <a:r>
              <a:rPr kumimoji="1" lang="en-US" altLang="zh-TW"/>
              <a:t>Telnet </a:t>
            </a:r>
            <a:r>
              <a:rPr kumimoji="1" lang="ru-RU" altLang="zh-TW"/>
              <a:t>,</a:t>
            </a:r>
            <a:r>
              <a:rPr kumimoji="1" lang="en-US" altLang="zh-TW"/>
              <a:t> SNMP</a:t>
            </a:r>
            <a:r>
              <a:rPr kumimoji="1" lang="ru-RU" altLang="zh-TW"/>
              <a:t> и локально через консоль </a:t>
            </a:r>
            <a:r>
              <a:rPr kumimoji="1" lang="en-US" altLang="zh-TW"/>
              <a:t>RS-232</a:t>
            </a:r>
            <a:endParaRPr kumimoji="1" lang="ru-RU" altLang="zh-TW"/>
          </a:p>
          <a:p>
            <a:pPr eaLnBrk="1" hangingPunct="1">
              <a:buFontTx/>
              <a:buChar char="•"/>
            </a:pPr>
            <a:r>
              <a:rPr kumimoji="1" lang="ru-RU" altLang="zh-TW"/>
              <a:t>Функция </a:t>
            </a:r>
            <a:r>
              <a:rPr kumimoji="1" lang="en-US" altLang="zh-TW"/>
              <a:t>Life Line – DG</a:t>
            </a:r>
            <a:r>
              <a:rPr kumimoji="1" lang="ru-RU" altLang="zh-TW"/>
              <a:t>-102</a:t>
            </a:r>
            <a:endParaRPr kumimoji="1"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DG-102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090988"/>
            <a:ext cx="15462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203575" y="549275"/>
            <a:ext cx="59785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ru-RU" altLang="zh-TW" sz="2800" b="1">
                <a:solidFill>
                  <a:schemeClr val="accent2"/>
                </a:solidFill>
              </a:rPr>
              <a:t>Функция </a:t>
            </a:r>
            <a:r>
              <a:rPr kumimoji="1" lang="en-US" altLang="zh-TW" sz="2800" b="1">
                <a:solidFill>
                  <a:schemeClr val="accent2"/>
                </a:solidFill>
              </a:rPr>
              <a:t>Life</a:t>
            </a:r>
            <a:r>
              <a:rPr kumimoji="1" lang="ru-RU" altLang="zh-TW" sz="2800" b="1">
                <a:solidFill>
                  <a:schemeClr val="accent2"/>
                </a:solidFill>
              </a:rPr>
              <a:t>-</a:t>
            </a:r>
            <a:r>
              <a:rPr kumimoji="1" lang="en-US" altLang="zh-TW" sz="2800" b="1">
                <a:solidFill>
                  <a:schemeClr val="accent2"/>
                </a:solidFill>
              </a:rPr>
              <a:t>Line</a:t>
            </a:r>
            <a:r>
              <a:rPr kumimoji="1" lang="ru-RU" altLang="zh-TW" sz="2800" b="1">
                <a:solidFill>
                  <a:schemeClr val="accent2"/>
                </a:solidFill>
              </a:rPr>
              <a:t> </a:t>
            </a:r>
            <a:r>
              <a:rPr kumimoji="1" lang="en-US" altLang="zh-TW" sz="2800" b="1">
                <a:solidFill>
                  <a:schemeClr val="accent2"/>
                </a:solidFill>
              </a:rPr>
              <a:t>DG-102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265363" y="2928938"/>
            <a:ext cx="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1266825" y="1752600"/>
            <a:ext cx="2044700" cy="1252538"/>
            <a:chOff x="1203" y="3133"/>
            <a:chExt cx="1428" cy="984"/>
          </a:xfrm>
        </p:grpSpPr>
        <p:sp>
          <p:nvSpPr>
            <p:cNvPr id="85061" name="Oval 6"/>
            <p:cNvSpPr>
              <a:spLocks noChangeArrowheads="1"/>
            </p:cNvSpPr>
            <p:nvPr/>
          </p:nvSpPr>
          <p:spPr bwMode="auto">
            <a:xfrm rot="643105">
              <a:off x="1707" y="3133"/>
              <a:ext cx="337" cy="323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62" name="Oval 7"/>
            <p:cNvSpPr>
              <a:spLocks noChangeArrowheads="1"/>
            </p:cNvSpPr>
            <p:nvPr/>
          </p:nvSpPr>
          <p:spPr bwMode="auto">
            <a:xfrm rot="643105">
              <a:off x="2006" y="3151"/>
              <a:ext cx="270" cy="26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63" name="Oval 8"/>
            <p:cNvSpPr>
              <a:spLocks noChangeArrowheads="1"/>
            </p:cNvSpPr>
            <p:nvPr/>
          </p:nvSpPr>
          <p:spPr bwMode="auto">
            <a:xfrm rot="643105">
              <a:off x="2193" y="3486"/>
              <a:ext cx="433" cy="417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64" name="Oval 9"/>
            <p:cNvSpPr>
              <a:spLocks noChangeArrowheads="1"/>
            </p:cNvSpPr>
            <p:nvPr/>
          </p:nvSpPr>
          <p:spPr bwMode="auto">
            <a:xfrm rot="643105">
              <a:off x="1324" y="3518"/>
              <a:ext cx="498" cy="478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65" name="Oval 10"/>
            <p:cNvSpPr>
              <a:spLocks noChangeArrowheads="1"/>
            </p:cNvSpPr>
            <p:nvPr/>
          </p:nvSpPr>
          <p:spPr bwMode="auto">
            <a:xfrm rot="643105">
              <a:off x="2026" y="3699"/>
              <a:ext cx="367" cy="354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66" name="Oval 11"/>
            <p:cNvSpPr>
              <a:spLocks noChangeArrowheads="1"/>
            </p:cNvSpPr>
            <p:nvPr/>
          </p:nvSpPr>
          <p:spPr bwMode="auto">
            <a:xfrm rot="643105">
              <a:off x="1203" y="3566"/>
              <a:ext cx="271" cy="26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67" name="Oval 12"/>
            <p:cNvSpPr>
              <a:spLocks noChangeArrowheads="1"/>
            </p:cNvSpPr>
            <p:nvPr/>
          </p:nvSpPr>
          <p:spPr bwMode="auto">
            <a:xfrm rot="643105">
              <a:off x="1211" y="3347"/>
              <a:ext cx="271" cy="26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68" name="Oval 13"/>
            <p:cNvSpPr>
              <a:spLocks noChangeArrowheads="1"/>
            </p:cNvSpPr>
            <p:nvPr/>
          </p:nvSpPr>
          <p:spPr bwMode="auto">
            <a:xfrm rot="643105">
              <a:off x="1368" y="3142"/>
              <a:ext cx="435" cy="416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69" name="Oval 14"/>
            <p:cNvSpPr>
              <a:spLocks noChangeArrowheads="1"/>
            </p:cNvSpPr>
            <p:nvPr/>
          </p:nvSpPr>
          <p:spPr bwMode="auto">
            <a:xfrm rot="643105">
              <a:off x="1659" y="3700"/>
              <a:ext cx="433" cy="417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70" name="Oval 15"/>
            <p:cNvSpPr>
              <a:spLocks noChangeArrowheads="1"/>
            </p:cNvSpPr>
            <p:nvPr/>
          </p:nvSpPr>
          <p:spPr bwMode="auto">
            <a:xfrm rot="643105">
              <a:off x="2294" y="3339"/>
              <a:ext cx="337" cy="323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71" name="Oval 16"/>
            <p:cNvSpPr>
              <a:spLocks noChangeArrowheads="1"/>
            </p:cNvSpPr>
            <p:nvPr/>
          </p:nvSpPr>
          <p:spPr bwMode="auto">
            <a:xfrm rot="643105">
              <a:off x="2224" y="3196"/>
              <a:ext cx="305" cy="291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72" name="Freeform 17"/>
            <p:cNvSpPr>
              <a:spLocks/>
            </p:cNvSpPr>
            <p:nvPr/>
          </p:nvSpPr>
          <p:spPr bwMode="auto">
            <a:xfrm rot="643105">
              <a:off x="1314" y="3196"/>
              <a:ext cx="1246" cy="798"/>
            </a:xfrm>
            <a:custGeom>
              <a:avLst/>
              <a:gdLst>
                <a:gd name="T0" fmla="*/ 823 w 851"/>
                <a:gd name="T1" fmla="*/ 146 h 591"/>
                <a:gd name="T2" fmla="*/ 934 w 851"/>
                <a:gd name="T3" fmla="*/ 42 h 591"/>
                <a:gd name="T4" fmla="*/ 1435 w 851"/>
                <a:gd name="T5" fmla="*/ 49 h 591"/>
                <a:gd name="T6" fmla="*/ 1786 w 851"/>
                <a:gd name="T7" fmla="*/ 0 h 591"/>
                <a:gd name="T8" fmla="*/ 2230 w 851"/>
                <a:gd name="T9" fmla="*/ 173 h 591"/>
                <a:gd name="T10" fmla="*/ 2454 w 851"/>
                <a:gd name="T11" fmla="*/ 124 h 591"/>
                <a:gd name="T12" fmla="*/ 2571 w 851"/>
                <a:gd name="T13" fmla="*/ 146 h 591"/>
                <a:gd name="T14" fmla="*/ 2599 w 851"/>
                <a:gd name="T15" fmla="*/ 578 h 591"/>
                <a:gd name="T16" fmla="*/ 2669 w 851"/>
                <a:gd name="T17" fmla="*/ 645 h 591"/>
                <a:gd name="T18" fmla="*/ 2463 w 851"/>
                <a:gd name="T19" fmla="*/ 979 h 591"/>
                <a:gd name="T20" fmla="*/ 2239 w 851"/>
                <a:gd name="T21" fmla="*/ 753 h 591"/>
                <a:gd name="T22" fmla="*/ 2176 w 851"/>
                <a:gd name="T23" fmla="*/ 870 h 591"/>
                <a:gd name="T24" fmla="*/ 1861 w 851"/>
                <a:gd name="T25" fmla="*/ 1329 h 591"/>
                <a:gd name="T26" fmla="*/ 807 w 851"/>
                <a:gd name="T27" fmla="*/ 1453 h 591"/>
                <a:gd name="T28" fmla="*/ 258 w 851"/>
                <a:gd name="T29" fmla="*/ 1362 h 591"/>
                <a:gd name="T30" fmla="*/ 86 w 851"/>
                <a:gd name="T31" fmla="*/ 1078 h 591"/>
                <a:gd name="T32" fmla="*/ 86 w 851"/>
                <a:gd name="T33" fmla="*/ 787 h 591"/>
                <a:gd name="T34" fmla="*/ 0 w 851"/>
                <a:gd name="T35" fmla="*/ 541 h 591"/>
                <a:gd name="T36" fmla="*/ 823 w 851"/>
                <a:gd name="T37" fmla="*/ 146 h 5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51" h="591">
                  <a:moveTo>
                    <a:pt x="262" y="59"/>
                  </a:moveTo>
                  <a:lnTo>
                    <a:pt x="298" y="17"/>
                  </a:lnTo>
                  <a:lnTo>
                    <a:pt x="457" y="20"/>
                  </a:lnTo>
                  <a:lnTo>
                    <a:pt x="569" y="0"/>
                  </a:lnTo>
                  <a:lnTo>
                    <a:pt x="710" y="70"/>
                  </a:lnTo>
                  <a:lnTo>
                    <a:pt x="782" y="50"/>
                  </a:lnTo>
                  <a:lnTo>
                    <a:pt x="819" y="59"/>
                  </a:lnTo>
                  <a:lnTo>
                    <a:pt x="828" y="235"/>
                  </a:lnTo>
                  <a:lnTo>
                    <a:pt x="850" y="262"/>
                  </a:lnTo>
                  <a:lnTo>
                    <a:pt x="785" y="398"/>
                  </a:lnTo>
                  <a:lnTo>
                    <a:pt x="713" y="306"/>
                  </a:lnTo>
                  <a:lnTo>
                    <a:pt x="693" y="353"/>
                  </a:lnTo>
                  <a:lnTo>
                    <a:pt x="593" y="540"/>
                  </a:lnTo>
                  <a:lnTo>
                    <a:pt x="257" y="590"/>
                  </a:lnTo>
                  <a:lnTo>
                    <a:pt x="82" y="553"/>
                  </a:lnTo>
                  <a:lnTo>
                    <a:pt x="27" y="438"/>
                  </a:lnTo>
                  <a:lnTo>
                    <a:pt x="27" y="320"/>
                  </a:lnTo>
                  <a:lnTo>
                    <a:pt x="0" y="220"/>
                  </a:lnTo>
                  <a:lnTo>
                    <a:pt x="262" y="59"/>
                  </a:lnTo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graphicFrame>
        <p:nvGraphicFramePr>
          <p:cNvPr id="84998" name="Object 18"/>
          <p:cNvGraphicFramePr>
            <a:graphicFrameLocks noChangeAspect="1"/>
          </p:cNvGraphicFramePr>
          <p:nvPr/>
        </p:nvGraphicFramePr>
        <p:xfrm>
          <a:off x="1631950" y="4986338"/>
          <a:ext cx="6889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3" name="CorelDRAW" r:id="rId4" imgW="914400" imgH="914400" progId="CorelDRAW.Graphic.9">
                  <p:embed/>
                </p:oleObj>
              </mc:Choice>
              <mc:Fallback>
                <p:oleObj name="CorelDRAW" r:id="rId4" imgW="914400" imgH="914400" progId="CorelDRAW.Graphic.9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4986338"/>
                        <a:ext cx="68897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19"/>
          <p:cNvGraphicFramePr>
            <a:graphicFrameLocks noChangeAspect="1"/>
          </p:cNvGraphicFramePr>
          <p:nvPr/>
        </p:nvGraphicFramePr>
        <p:xfrm>
          <a:off x="2306638" y="4986338"/>
          <a:ext cx="7175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4" name="CorelDRAW" r:id="rId6" imgW="914400" imgH="914400" progId="CorelDRAW.Graphic.9">
                  <p:embed/>
                </p:oleObj>
              </mc:Choice>
              <mc:Fallback>
                <p:oleObj name="CorelDRAW" r:id="rId6" imgW="914400" imgH="914400" progId="CorelDRAW.Graphic.9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4986338"/>
                        <a:ext cx="7175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20"/>
          <p:cNvGraphicFramePr>
            <a:graphicFrameLocks noChangeAspect="1"/>
          </p:cNvGraphicFramePr>
          <p:nvPr/>
        </p:nvGraphicFramePr>
        <p:xfrm>
          <a:off x="647700" y="3276600"/>
          <a:ext cx="6810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5" name="CorelDRAW" r:id="rId7" imgW="914400" imgH="914400" progId="CorelDRAW.Graphic.9">
                  <p:embed/>
                </p:oleObj>
              </mc:Choice>
              <mc:Fallback>
                <p:oleObj name="CorelDRAW" r:id="rId7" imgW="914400" imgH="914400" progId="CorelDRAW.Graphic.9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276600"/>
                        <a:ext cx="6810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Text Box 21"/>
          <p:cNvSpPr txBox="1">
            <a:spLocks noChangeArrowheads="1"/>
          </p:cNvSpPr>
          <p:nvPr/>
        </p:nvSpPr>
        <p:spPr bwMode="auto">
          <a:xfrm>
            <a:off x="492125" y="4300538"/>
            <a:ext cx="1139825" cy="33655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kumimoji="1" lang="en-US" altLang="zh-TW" sz="1600">
                <a:solidFill>
                  <a:schemeClr val="bg1"/>
                </a:solidFill>
                <a:latin typeface="Arial Black" pitchFamily="34" charset="0"/>
              </a:rPr>
              <a:t>DG-102S</a:t>
            </a:r>
          </a:p>
        </p:txBody>
      </p:sp>
      <p:sp>
        <p:nvSpPr>
          <p:cNvPr id="85002" name="Text Box 22"/>
          <p:cNvSpPr txBox="1">
            <a:spLocks noChangeArrowheads="1"/>
          </p:cNvSpPr>
          <p:nvPr/>
        </p:nvSpPr>
        <p:spPr bwMode="auto">
          <a:xfrm>
            <a:off x="1476375" y="5638800"/>
            <a:ext cx="1660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1" lang="ru-RU" altLang="zh-TW" sz="1800" b="1"/>
              <a:t>Аналоговые телефоны</a:t>
            </a:r>
            <a:endParaRPr kumimoji="1" lang="en-US" altLang="zh-TW" sz="1800" b="1"/>
          </a:p>
        </p:txBody>
      </p:sp>
      <p:sp>
        <p:nvSpPr>
          <p:cNvPr id="85003" name="Text Box 23"/>
          <p:cNvSpPr txBox="1">
            <a:spLocks noChangeArrowheads="1"/>
          </p:cNvSpPr>
          <p:nvPr/>
        </p:nvSpPr>
        <p:spPr bwMode="auto">
          <a:xfrm>
            <a:off x="1266825" y="2090738"/>
            <a:ext cx="217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kumimoji="1" lang="en-US" altLang="zh-TW" sz="2400" b="1"/>
              <a:t>IP  Network</a:t>
            </a:r>
            <a:endParaRPr kumimoji="1" lang="en-US" altLang="zh-TW" sz="2400"/>
          </a:p>
        </p:txBody>
      </p:sp>
      <p:grpSp>
        <p:nvGrpSpPr>
          <p:cNvPr id="85004" name="Group 24"/>
          <p:cNvGrpSpPr>
            <a:grpSpLocks/>
          </p:cNvGrpSpPr>
          <p:nvPr/>
        </p:nvGrpSpPr>
        <p:grpSpPr bwMode="auto">
          <a:xfrm>
            <a:off x="3516313" y="1943100"/>
            <a:ext cx="422275" cy="719138"/>
            <a:chOff x="1271" y="918"/>
            <a:chExt cx="545" cy="904"/>
          </a:xfrm>
        </p:grpSpPr>
        <p:sp>
          <p:nvSpPr>
            <p:cNvPr id="85038" name="Freeform 25"/>
            <p:cNvSpPr>
              <a:spLocks/>
            </p:cNvSpPr>
            <p:nvPr/>
          </p:nvSpPr>
          <p:spPr bwMode="auto">
            <a:xfrm>
              <a:off x="1285" y="1193"/>
              <a:ext cx="30" cy="11"/>
            </a:xfrm>
            <a:custGeom>
              <a:avLst/>
              <a:gdLst>
                <a:gd name="T0" fmla="*/ 29 w 30"/>
                <a:gd name="T1" fmla="*/ 11 h 11"/>
                <a:gd name="T2" fmla="*/ 0 w 30"/>
                <a:gd name="T3" fmla="*/ 4 h 11"/>
                <a:gd name="T4" fmla="*/ 4 w 30"/>
                <a:gd name="T5" fmla="*/ 0 h 11"/>
                <a:gd name="T6" fmla="*/ 30 w 30"/>
                <a:gd name="T7" fmla="*/ 7 h 11"/>
                <a:gd name="T8" fmla="*/ 29 w 30"/>
                <a:gd name="T9" fmla="*/ 1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1">
                  <a:moveTo>
                    <a:pt x="29" y="11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30" y="7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39" name="Freeform 26"/>
            <p:cNvSpPr>
              <a:spLocks/>
            </p:cNvSpPr>
            <p:nvPr/>
          </p:nvSpPr>
          <p:spPr bwMode="auto">
            <a:xfrm>
              <a:off x="1271" y="1201"/>
              <a:ext cx="30" cy="11"/>
            </a:xfrm>
            <a:custGeom>
              <a:avLst/>
              <a:gdLst>
                <a:gd name="T0" fmla="*/ 29 w 30"/>
                <a:gd name="T1" fmla="*/ 11 h 11"/>
                <a:gd name="T2" fmla="*/ 0 w 30"/>
                <a:gd name="T3" fmla="*/ 3 h 11"/>
                <a:gd name="T4" fmla="*/ 6 w 30"/>
                <a:gd name="T5" fmla="*/ 0 h 11"/>
                <a:gd name="T6" fmla="*/ 30 w 30"/>
                <a:gd name="T7" fmla="*/ 6 h 11"/>
                <a:gd name="T8" fmla="*/ 29 w 30"/>
                <a:gd name="T9" fmla="*/ 1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1">
                  <a:moveTo>
                    <a:pt x="29" y="11"/>
                  </a:moveTo>
                  <a:lnTo>
                    <a:pt x="0" y="3"/>
                  </a:lnTo>
                  <a:lnTo>
                    <a:pt x="6" y="0"/>
                  </a:lnTo>
                  <a:lnTo>
                    <a:pt x="30" y="6"/>
                  </a:lnTo>
                  <a:lnTo>
                    <a:pt x="29" y="11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40" name="Freeform 27"/>
            <p:cNvSpPr>
              <a:spLocks/>
            </p:cNvSpPr>
            <p:nvPr/>
          </p:nvSpPr>
          <p:spPr bwMode="auto">
            <a:xfrm>
              <a:off x="1277" y="1046"/>
              <a:ext cx="309" cy="773"/>
            </a:xfrm>
            <a:custGeom>
              <a:avLst/>
              <a:gdLst>
                <a:gd name="T0" fmla="*/ 0 w 309"/>
                <a:gd name="T1" fmla="*/ 0 h 773"/>
                <a:gd name="T2" fmla="*/ 309 w 309"/>
                <a:gd name="T3" fmla="*/ 70 h 773"/>
                <a:gd name="T4" fmla="*/ 307 w 309"/>
                <a:gd name="T5" fmla="*/ 773 h 773"/>
                <a:gd name="T6" fmla="*/ 0 w 309"/>
                <a:gd name="T7" fmla="*/ 704 h 773"/>
                <a:gd name="T8" fmla="*/ 0 w 309"/>
                <a:gd name="T9" fmla="*/ 0 h 7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9" h="773">
                  <a:moveTo>
                    <a:pt x="0" y="0"/>
                  </a:moveTo>
                  <a:lnTo>
                    <a:pt x="309" y="70"/>
                  </a:lnTo>
                  <a:lnTo>
                    <a:pt x="307" y="773"/>
                  </a:lnTo>
                  <a:lnTo>
                    <a:pt x="0" y="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41" name="Freeform 28"/>
            <p:cNvSpPr>
              <a:spLocks/>
            </p:cNvSpPr>
            <p:nvPr/>
          </p:nvSpPr>
          <p:spPr bwMode="auto">
            <a:xfrm>
              <a:off x="1582" y="988"/>
              <a:ext cx="233" cy="834"/>
            </a:xfrm>
            <a:custGeom>
              <a:avLst/>
              <a:gdLst>
                <a:gd name="T0" fmla="*/ 0 w 233"/>
                <a:gd name="T1" fmla="*/ 834 h 834"/>
                <a:gd name="T2" fmla="*/ 233 w 233"/>
                <a:gd name="T3" fmla="*/ 656 h 834"/>
                <a:gd name="T4" fmla="*/ 233 w 233"/>
                <a:gd name="T5" fmla="*/ 0 h 834"/>
                <a:gd name="T6" fmla="*/ 4 w 233"/>
                <a:gd name="T7" fmla="*/ 128 h 834"/>
                <a:gd name="T8" fmla="*/ 0 w 233"/>
                <a:gd name="T9" fmla="*/ 834 h 8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834">
                  <a:moveTo>
                    <a:pt x="0" y="834"/>
                  </a:moveTo>
                  <a:lnTo>
                    <a:pt x="233" y="656"/>
                  </a:lnTo>
                  <a:lnTo>
                    <a:pt x="233" y="0"/>
                  </a:lnTo>
                  <a:lnTo>
                    <a:pt x="4" y="128"/>
                  </a:lnTo>
                  <a:lnTo>
                    <a:pt x="0" y="834"/>
                  </a:lnTo>
                  <a:close/>
                </a:path>
              </a:pathLst>
            </a:custGeom>
            <a:solidFill>
              <a:srgbClr val="84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42" name="Freeform 29"/>
            <p:cNvSpPr>
              <a:spLocks/>
            </p:cNvSpPr>
            <p:nvPr/>
          </p:nvSpPr>
          <p:spPr bwMode="auto">
            <a:xfrm>
              <a:off x="1279" y="918"/>
              <a:ext cx="537" cy="198"/>
            </a:xfrm>
            <a:custGeom>
              <a:avLst/>
              <a:gdLst>
                <a:gd name="T0" fmla="*/ 308 w 537"/>
                <a:gd name="T1" fmla="*/ 198 h 198"/>
                <a:gd name="T2" fmla="*/ 537 w 537"/>
                <a:gd name="T3" fmla="*/ 70 h 198"/>
                <a:gd name="T4" fmla="*/ 221 w 537"/>
                <a:gd name="T5" fmla="*/ 0 h 198"/>
                <a:gd name="T6" fmla="*/ 0 w 537"/>
                <a:gd name="T7" fmla="*/ 128 h 198"/>
                <a:gd name="T8" fmla="*/ 308 w 537"/>
                <a:gd name="T9" fmla="*/ 198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7" h="198">
                  <a:moveTo>
                    <a:pt x="308" y="198"/>
                  </a:moveTo>
                  <a:lnTo>
                    <a:pt x="537" y="70"/>
                  </a:lnTo>
                  <a:lnTo>
                    <a:pt x="221" y="0"/>
                  </a:lnTo>
                  <a:lnTo>
                    <a:pt x="0" y="128"/>
                  </a:lnTo>
                  <a:lnTo>
                    <a:pt x="308" y="198"/>
                  </a:lnTo>
                  <a:close/>
                </a:path>
              </a:pathLst>
            </a:custGeom>
            <a:solidFill>
              <a:srgbClr val="C3C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43" name="Freeform 30"/>
            <p:cNvSpPr>
              <a:spLocks noEditPoints="1"/>
            </p:cNvSpPr>
            <p:nvPr/>
          </p:nvSpPr>
          <p:spPr bwMode="auto">
            <a:xfrm>
              <a:off x="1277" y="1104"/>
              <a:ext cx="151" cy="304"/>
            </a:xfrm>
            <a:custGeom>
              <a:avLst/>
              <a:gdLst>
                <a:gd name="T0" fmla="*/ 151 w 151"/>
                <a:gd name="T1" fmla="*/ 293 h 304"/>
                <a:gd name="T2" fmla="*/ 0 w 151"/>
                <a:gd name="T3" fmla="*/ 271 h 304"/>
                <a:gd name="T4" fmla="*/ 0 w 151"/>
                <a:gd name="T5" fmla="*/ 231 h 304"/>
                <a:gd name="T6" fmla="*/ 75 w 151"/>
                <a:gd name="T7" fmla="*/ 248 h 304"/>
                <a:gd name="T8" fmla="*/ 151 w 151"/>
                <a:gd name="T9" fmla="*/ 264 h 304"/>
                <a:gd name="T10" fmla="*/ 151 w 151"/>
                <a:gd name="T11" fmla="*/ 275 h 304"/>
                <a:gd name="T12" fmla="*/ 75 w 151"/>
                <a:gd name="T13" fmla="*/ 258 h 304"/>
                <a:gd name="T14" fmla="*/ 0 w 151"/>
                <a:gd name="T15" fmla="*/ 242 h 304"/>
                <a:gd name="T16" fmla="*/ 0 w 151"/>
                <a:gd name="T17" fmla="*/ 231 h 304"/>
                <a:gd name="T18" fmla="*/ 38 w 151"/>
                <a:gd name="T19" fmla="*/ 210 h 304"/>
                <a:gd name="T20" fmla="*/ 113 w 151"/>
                <a:gd name="T21" fmla="*/ 228 h 304"/>
                <a:gd name="T22" fmla="*/ 151 w 151"/>
                <a:gd name="T23" fmla="*/ 240 h 304"/>
                <a:gd name="T24" fmla="*/ 113 w 151"/>
                <a:gd name="T25" fmla="*/ 239 h 304"/>
                <a:gd name="T26" fmla="*/ 38 w 151"/>
                <a:gd name="T27" fmla="*/ 220 h 304"/>
                <a:gd name="T28" fmla="*/ 0 w 151"/>
                <a:gd name="T29" fmla="*/ 207 h 304"/>
                <a:gd name="T30" fmla="*/ 0 w 151"/>
                <a:gd name="T31" fmla="*/ 173 h 304"/>
                <a:gd name="T32" fmla="*/ 75 w 151"/>
                <a:gd name="T33" fmla="*/ 190 h 304"/>
                <a:gd name="T34" fmla="*/ 151 w 151"/>
                <a:gd name="T35" fmla="*/ 207 h 304"/>
                <a:gd name="T36" fmla="*/ 151 w 151"/>
                <a:gd name="T37" fmla="*/ 217 h 304"/>
                <a:gd name="T38" fmla="*/ 75 w 151"/>
                <a:gd name="T39" fmla="*/ 201 h 304"/>
                <a:gd name="T40" fmla="*/ 0 w 151"/>
                <a:gd name="T41" fmla="*/ 184 h 304"/>
                <a:gd name="T42" fmla="*/ 0 w 151"/>
                <a:gd name="T43" fmla="*/ 173 h 304"/>
                <a:gd name="T44" fmla="*/ 38 w 151"/>
                <a:gd name="T45" fmla="*/ 152 h 304"/>
                <a:gd name="T46" fmla="*/ 113 w 151"/>
                <a:gd name="T47" fmla="*/ 170 h 304"/>
                <a:gd name="T48" fmla="*/ 151 w 151"/>
                <a:gd name="T49" fmla="*/ 184 h 304"/>
                <a:gd name="T50" fmla="*/ 113 w 151"/>
                <a:gd name="T51" fmla="*/ 181 h 304"/>
                <a:gd name="T52" fmla="*/ 38 w 151"/>
                <a:gd name="T53" fmla="*/ 163 h 304"/>
                <a:gd name="T54" fmla="*/ 0 w 151"/>
                <a:gd name="T55" fmla="*/ 149 h 304"/>
                <a:gd name="T56" fmla="*/ 0 w 151"/>
                <a:gd name="T57" fmla="*/ 115 h 304"/>
                <a:gd name="T58" fmla="*/ 75 w 151"/>
                <a:gd name="T59" fmla="*/ 132 h 304"/>
                <a:gd name="T60" fmla="*/ 151 w 151"/>
                <a:gd name="T61" fmla="*/ 149 h 304"/>
                <a:gd name="T62" fmla="*/ 151 w 151"/>
                <a:gd name="T63" fmla="*/ 159 h 304"/>
                <a:gd name="T64" fmla="*/ 75 w 151"/>
                <a:gd name="T65" fmla="*/ 143 h 304"/>
                <a:gd name="T66" fmla="*/ 0 w 151"/>
                <a:gd name="T67" fmla="*/ 126 h 304"/>
                <a:gd name="T68" fmla="*/ 0 w 151"/>
                <a:gd name="T69" fmla="*/ 115 h 304"/>
                <a:gd name="T70" fmla="*/ 38 w 151"/>
                <a:gd name="T71" fmla="*/ 94 h 304"/>
                <a:gd name="T72" fmla="*/ 113 w 151"/>
                <a:gd name="T73" fmla="*/ 112 h 304"/>
                <a:gd name="T74" fmla="*/ 151 w 151"/>
                <a:gd name="T75" fmla="*/ 126 h 304"/>
                <a:gd name="T76" fmla="*/ 113 w 151"/>
                <a:gd name="T77" fmla="*/ 123 h 304"/>
                <a:gd name="T78" fmla="*/ 38 w 151"/>
                <a:gd name="T79" fmla="*/ 105 h 304"/>
                <a:gd name="T80" fmla="*/ 0 w 151"/>
                <a:gd name="T81" fmla="*/ 91 h 304"/>
                <a:gd name="T82" fmla="*/ 0 w 151"/>
                <a:gd name="T83" fmla="*/ 58 h 304"/>
                <a:gd name="T84" fmla="*/ 75 w 151"/>
                <a:gd name="T85" fmla="*/ 74 h 304"/>
                <a:gd name="T86" fmla="*/ 151 w 151"/>
                <a:gd name="T87" fmla="*/ 91 h 304"/>
                <a:gd name="T88" fmla="*/ 151 w 151"/>
                <a:gd name="T89" fmla="*/ 102 h 304"/>
                <a:gd name="T90" fmla="*/ 75 w 151"/>
                <a:gd name="T91" fmla="*/ 85 h 304"/>
                <a:gd name="T92" fmla="*/ 0 w 151"/>
                <a:gd name="T93" fmla="*/ 68 h 304"/>
                <a:gd name="T94" fmla="*/ 0 w 151"/>
                <a:gd name="T95" fmla="*/ 58 h 304"/>
                <a:gd name="T96" fmla="*/ 38 w 151"/>
                <a:gd name="T97" fmla="*/ 36 h 304"/>
                <a:gd name="T98" fmla="*/ 113 w 151"/>
                <a:gd name="T99" fmla="*/ 54 h 304"/>
                <a:gd name="T100" fmla="*/ 151 w 151"/>
                <a:gd name="T101" fmla="*/ 68 h 304"/>
                <a:gd name="T102" fmla="*/ 113 w 151"/>
                <a:gd name="T103" fmla="*/ 65 h 304"/>
                <a:gd name="T104" fmla="*/ 38 w 151"/>
                <a:gd name="T105" fmla="*/ 47 h 304"/>
                <a:gd name="T106" fmla="*/ 0 w 151"/>
                <a:gd name="T107" fmla="*/ 35 h 304"/>
                <a:gd name="T108" fmla="*/ 0 w 151"/>
                <a:gd name="T109" fmla="*/ 0 h 304"/>
                <a:gd name="T110" fmla="*/ 151 w 151"/>
                <a:gd name="T111" fmla="*/ 44 h 304"/>
                <a:gd name="T112" fmla="*/ 0 w 151"/>
                <a:gd name="T113" fmla="*/ 0 h 3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" h="304">
                  <a:moveTo>
                    <a:pt x="0" y="260"/>
                  </a:moveTo>
                  <a:lnTo>
                    <a:pt x="151" y="293"/>
                  </a:lnTo>
                  <a:lnTo>
                    <a:pt x="151" y="304"/>
                  </a:lnTo>
                  <a:lnTo>
                    <a:pt x="0" y="271"/>
                  </a:lnTo>
                  <a:lnTo>
                    <a:pt x="0" y="260"/>
                  </a:lnTo>
                  <a:close/>
                  <a:moveTo>
                    <a:pt x="0" y="231"/>
                  </a:moveTo>
                  <a:lnTo>
                    <a:pt x="38" y="239"/>
                  </a:lnTo>
                  <a:lnTo>
                    <a:pt x="75" y="248"/>
                  </a:lnTo>
                  <a:lnTo>
                    <a:pt x="113" y="257"/>
                  </a:lnTo>
                  <a:lnTo>
                    <a:pt x="151" y="264"/>
                  </a:lnTo>
                  <a:lnTo>
                    <a:pt x="151" y="269"/>
                  </a:lnTo>
                  <a:lnTo>
                    <a:pt x="151" y="275"/>
                  </a:lnTo>
                  <a:lnTo>
                    <a:pt x="113" y="268"/>
                  </a:lnTo>
                  <a:lnTo>
                    <a:pt x="75" y="258"/>
                  </a:lnTo>
                  <a:lnTo>
                    <a:pt x="38" y="249"/>
                  </a:lnTo>
                  <a:lnTo>
                    <a:pt x="0" y="242"/>
                  </a:lnTo>
                  <a:lnTo>
                    <a:pt x="0" y="236"/>
                  </a:lnTo>
                  <a:lnTo>
                    <a:pt x="0" y="231"/>
                  </a:lnTo>
                  <a:close/>
                  <a:moveTo>
                    <a:pt x="0" y="202"/>
                  </a:moveTo>
                  <a:lnTo>
                    <a:pt x="38" y="210"/>
                  </a:lnTo>
                  <a:lnTo>
                    <a:pt x="75" y="219"/>
                  </a:lnTo>
                  <a:lnTo>
                    <a:pt x="113" y="228"/>
                  </a:lnTo>
                  <a:lnTo>
                    <a:pt x="151" y="236"/>
                  </a:lnTo>
                  <a:lnTo>
                    <a:pt x="151" y="240"/>
                  </a:lnTo>
                  <a:lnTo>
                    <a:pt x="151" y="246"/>
                  </a:lnTo>
                  <a:lnTo>
                    <a:pt x="113" y="239"/>
                  </a:lnTo>
                  <a:lnTo>
                    <a:pt x="75" y="229"/>
                  </a:lnTo>
                  <a:lnTo>
                    <a:pt x="38" y="220"/>
                  </a:lnTo>
                  <a:lnTo>
                    <a:pt x="0" y="213"/>
                  </a:lnTo>
                  <a:lnTo>
                    <a:pt x="0" y="207"/>
                  </a:lnTo>
                  <a:lnTo>
                    <a:pt x="0" y="202"/>
                  </a:lnTo>
                  <a:close/>
                  <a:moveTo>
                    <a:pt x="0" y="173"/>
                  </a:moveTo>
                  <a:lnTo>
                    <a:pt x="38" y="181"/>
                  </a:lnTo>
                  <a:lnTo>
                    <a:pt x="75" y="190"/>
                  </a:lnTo>
                  <a:lnTo>
                    <a:pt x="113" y="199"/>
                  </a:lnTo>
                  <a:lnTo>
                    <a:pt x="151" y="207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13" y="210"/>
                  </a:lnTo>
                  <a:lnTo>
                    <a:pt x="75" y="201"/>
                  </a:lnTo>
                  <a:lnTo>
                    <a:pt x="38" y="191"/>
                  </a:lnTo>
                  <a:lnTo>
                    <a:pt x="0" y="184"/>
                  </a:lnTo>
                  <a:lnTo>
                    <a:pt x="0" y="178"/>
                  </a:lnTo>
                  <a:lnTo>
                    <a:pt x="0" y="173"/>
                  </a:lnTo>
                  <a:close/>
                  <a:moveTo>
                    <a:pt x="0" y="144"/>
                  </a:moveTo>
                  <a:lnTo>
                    <a:pt x="38" y="152"/>
                  </a:lnTo>
                  <a:lnTo>
                    <a:pt x="75" y="161"/>
                  </a:lnTo>
                  <a:lnTo>
                    <a:pt x="113" y="170"/>
                  </a:lnTo>
                  <a:lnTo>
                    <a:pt x="151" y="178"/>
                  </a:lnTo>
                  <a:lnTo>
                    <a:pt x="151" y="184"/>
                  </a:lnTo>
                  <a:lnTo>
                    <a:pt x="151" y="188"/>
                  </a:lnTo>
                  <a:lnTo>
                    <a:pt x="113" y="181"/>
                  </a:lnTo>
                  <a:lnTo>
                    <a:pt x="75" y="172"/>
                  </a:lnTo>
                  <a:lnTo>
                    <a:pt x="38" y="163"/>
                  </a:lnTo>
                  <a:lnTo>
                    <a:pt x="0" y="155"/>
                  </a:lnTo>
                  <a:lnTo>
                    <a:pt x="0" y="149"/>
                  </a:lnTo>
                  <a:lnTo>
                    <a:pt x="0" y="144"/>
                  </a:lnTo>
                  <a:close/>
                  <a:moveTo>
                    <a:pt x="0" y="115"/>
                  </a:moveTo>
                  <a:lnTo>
                    <a:pt x="38" y="123"/>
                  </a:lnTo>
                  <a:lnTo>
                    <a:pt x="75" y="132"/>
                  </a:lnTo>
                  <a:lnTo>
                    <a:pt x="113" y="141"/>
                  </a:lnTo>
                  <a:lnTo>
                    <a:pt x="151" y="149"/>
                  </a:lnTo>
                  <a:lnTo>
                    <a:pt x="151" y="155"/>
                  </a:lnTo>
                  <a:lnTo>
                    <a:pt x="151" y="159"/>
                  </a:lnTo>
                  <a:lnTo>
                    <a:pt x="113" y="152"/>
                  </a:lnTo>
                  <a:lnTo>
                    <a:pt x="75" y="143"/>
                  </a:lnTo>
                  <a:lnTo>
                    <a:pt x="38" y="134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0" y="115"/>
                  </a:lnTo>
                  <a:close/>
                  <a:moveTo>
                    <a:pt x="0" y="86"/>
                  </a:moveTo>
                  <a:lnTo>
                    <a:pt x="38" y="94"/>
                  </a:lnTo>
                  <a:lnTo>
                    <a:pt x="75" y="103"/>
                  </a:lnTo>
                  <a:lnTo>
                    <a:pt x="113" y="112"/>
                  </a:lnTo>
                  <a:lnTo>
                    <a:pt x="151" y="120"/>
                  </a:lnTo>
                  <a:lnTo>
                    <a:pt x="151" y="126"/>
                  </a:lnTo>
                  <a:lnTo>
                    <a:pt x="151" y="131"/>
                  </a:lnTo>
                  <a:lnTo>
                    <a:pt x="113" y="123"/>
                  </a:lnTo>
                  <a:lnTo>
                    <a:pt x="75" y="114"/>
                  </a:lnTo>
                  <a:lnTo>
                    <a:pt x="38" y="105"/>
                  </a:lnTo>
                  <a:lnTo>
                    <a:pt x="0" y="97"/>
                  </a:lnTo>
                  <a:lnTo>
                    <a:pt x="0" y="91"/>
                  </a:lnTo>
                  <a:lnTo>
                    <a:pt x="0" y="86"/>
                  </a:lnTo>
                  <a:close/>
                  <a:moveTo>
                    <a:pt x="0" y="58"/>
                  </a:moveTo>
                  <a:lnTo>
                    <a:pt x="38" y="65"/>
                  </a:lnTo>
                  <a:lnTo>
                    <a:pt x="75" y="74"/>
                  </a:lnTo>
                  <a:lnTo>
                    <a:pt x="113" y="83"/>
                  </a:lnTo>
                  <a:lnTo>
                    <a:pt x="151" y="91"/>
                  </a:lnTo>
                  <a:lnTo>
                    <a:pt x="151" y="97"/>
                  </a:lnTo>
                  <a:lnTo>
                    <a:pt x="151" y="102"/>
                  </a:lnTo>
                  <a:lnTo>
                    <a:pt x="113" y="94"/>
                  </a:lnTo>
                  <a:lnTo>
                    <a:pt x="75" y="85"/>
                  </a:lnTo>
                  <a:lnTo>
                    <a:pt x="38" y="76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58"/>
                  </a:lnTo>
                  <a:close/>
                  <a:moveTo>
                    <a:pt x="0" y="29"/>
                  </a:moveTo>
                  <a:lnTo>
                    <a:pt x="38" y="36"/>
                  </a:lnTo>
                  <a:lnTo>
                    <a:pt x="75" y="45"/>
                  </a:lnTo>
                  <a:lnTo>
                    <a:pt x="113" y="54"/>
                  </a:lnTo>
                  <a:lnTo>
                    <a:pt x="151" y="62"/>
                  </a:lnTo>
                  <a:lnTo>
                    <a:pt x="151" y="68"/>
                  </a:lnTo>
                  <a:lnTo>
                    <a:pt x="151" y="73"/>
                  </a:lnTo>
                  <a:lnTo>
                    <a:pt x="113" y="65"/>
                  </a:lnTo>
                  <a:lnTo>
                    <a:pt x="75" y="56"/>
                  </a:lnTo>
                  <a:lnTo>
                    <a:pt x="38" y="47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0" y="29"/>
                  </a:lnTo>
                  <a:close/>
                  <a:moveTo>
                    <a:pt x="0" y="0"/>
                  </a:moveTo>
                  <a:lnTo>
                    <a:pt x="151" y="33"/>
                  </a:lnTo>
                  <a:lnTo>
                    <a:pt x="151" y="44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44" name="Freeform 31"/>
            <p:cNvSpPr>
              <a:spLocks noEditPoints="1"/>
            </p:cNvSpPr>
            <p:nvPr/>
          </p:nvSpPr>
          <p:spPr bwMode="auto">
            <a:xfrm>
              <a:off x="1283" y="1113"/>
              <a:ext cx="145" cy="301"/>
            </a:xfrm>
            <a:custGeom>
              <a:avLst/>
              <a:gdLst>
                <a:gd name="T0" fmla="*/ 145 w 145"/>
                <a:gd name="T1" fmla="*/ 292 h 301"/>
                <a:gd name="T2" fmla="*/ 0 w 145"/>
                <a:gd name="T3" fmla="*/ 269 h 301"/>
                <a:gd name="T4" fmla="*/ 0 w 145"/>
                <a:gd name="T5" fmla="*/ 231 h 301"/>
                <a:gd name="T6" fmla="*/ 72 w 145"/>
                <a:gd name="T7" fmla="*/ 246 h 301"/>
                <a:gd name="T8" fmla="*/ 145 w 145"/>
                <a:gd name="T9" fmla="*/ 263 h 301"/>
                <a:gd name="T10" fmla="*/ 145 w 145"/>
                <a:gd name="T11" fmla="*/ 272 h 301"/>
                <a:gd name="T12" fmla="*/ 72 w 145"/>
                <a:gd name="T13" fmla="*/ 257 h 301"/>
                <a:gd name="T14" fmla="*/ 0 w 145"/>
                <a:gd name="T15" fmla="*/ 242 h 301"/>
                <a:gd name="T16" fmla="*/ 0 w 145"/>
                <a:gd name="T17" fmla="*/ 231 h 301"/>
                <a:gd name="T18" fmla="*/ 37 w 145"/>
                <a:gd name="T19" fmla="*/ 210 h 301"/>
                <a:gd name="T20" fmla="*/ 107 w 145"/>
                <a:gd name="T21" fmla="*/ 227 h 301"/>
                <a:gd name="T22" fmla="*/ 145 w 145"/>
                <a:gd name="T23" fmla="*/ 239 h 301"/>
                <a:gd name="T24" fmla="*/ 107 w 145"/>
                <a:gd name="T25" fmla="*/ 236 h 301"/>
                <a:gd name="T26" fmla="*/ 37 w 145"/>
                <a:gd name="T27" fmla="*/ 220 h 301"/>
                <a:gd name="T28" fmla="*/ 0 w 145"/>
                <a:gd name="T29" fmla="*/ 207 h 301"/>
                <a:gd name="T30" fmla="*/ 0 w 145"/>
                <a:gd name="T31" fmla="*/ 173 h 301"/>
                <a:gd name="T32" fmla="*/ 72 w 145"/>
                <a:gd name="T33" fmla="*/ 189 h 301"/>
                <a:gd name="T34" fmla="*/ 145 w 145"/>
                <a:gd name="T35" fmla="*/ 205 h 301"/>
                <a:gd name="T36" fmla="*/ 145 w 145"/>
                <a:gd name="T37" fmla="*/ 216 h 301"/>
                <a:gd name="T38" fmla="*/ 72 w 145"/>
                <a:gd name="T39" fmla="*/ 199 h 301"/>
                <a:gd name="T40" fmla="*/ 0 w 145"/>
                <a:gd name="T41" fmla="*/ 184 h 301"/>
                <a:gd name="T42" fmla="*/ 0 w 145"/>
                <a:gd name="T43" fmla="*/ 173 h 301"/>
                <a:gd name="T44" fmla="*/ 37 w 145"/>
                <a:gd name="T45" fmla="*/ 152 h 301"/>
                <a:gd name="T46" fmla="*/ 107 w 145"/>
                <a:gd name="T47" fmla="*/ 169 h 301"/>
                <a:gd name="T48" fmla="*/ 145 w 145"/>
                <a:gd name="T49" fmla="*/ 181 h 301"/>
                <a:gd name="T50" fmla="*/ 107 w 145"/>
                <a:gd name="T51" fmla="*/ 178 h 301"/>
                <a:gd name="T52" fmla="*/ 37 w 145"/>
                <a:gd name="T53" fmla="*/ 163 h 301"/>
                <a:gd name="T54" fmla="*/ 0 w 145"/>
                <a:gd name="T55" fmla="*/ 149 h 301"/>
                <a:gd name="T56" fmla="*/ 0 w 145"/>
                <a:gd name="T57" fmla="*/ 115 h 301"/>
                <a:gd name="T58" fmla="*/ 72 w 145"/>
                <a:gd name="T59" fmla="*/ 131 h 301"/>
                <a:gd name="T60" fmla="*/ 145 w 145"/>
                <a:gd name="T61" fmla="*/ 147 h 301"/>
                <a:gd name="T62" fmla="*/ 145 w 145"/>
                <a:gd name="T63" fmla="*/ 158 h 301"/>
                <a:gd name="T64" fmla="*/ 72 w 145"/>
                <a:gd name="T65" fmla="*/ 141 h 301"/>
                <a:gd name="T66" fmla="*/ 0 w 145"/>
                <a:gd name="T67" fmla="*/ 126 h 301"/>
                <a:gd name="T68" fmla="*/ 0 w 145"/>
                <a:gd name="T69" fmla="*/ 115 h 301"/>
                <a:gd name="T70" fmla="*/ 37 w 145"/>
                <a:gd name="T71" fmla="*/ 94 h 301"/>
                <a:gd name="T72" fmla="*/ 107 w 145"/>
                <a:gd name="T73" fmla="*/ 111 h 301"/>
                <a:gd name="T74" fmla="*/ 145 w 145"/>
                <a:gd name="T75" fmla="*/ 123 h 301"/>
                <a:gd name="T76" fmla="*/ 107 w 145"/>
                <a:gd name="T77" fmla="*/ 122 h 301"/>
                <a:gd name="T78" fmla="*/ 37 w 145"/>
                <a:gd name="T79" fmla="*/ 105 h 301"/>
                <a:gd name="T80" fmla="*/ 0 w 145"/>
                <a:gd name="T81" fmla="*/ 91 h 301"/>
                <a:gd name="T82" fmla="*/ 0 w 145"/>
                <a:gd name="T83" fmla="*/ 58 h 301"/>
                <a:gd name="T84" fmla="*/ 72 w 145"/>
                <a:gd name="T85" fmla="*/ 73 h 301"/>
                <a:gd name="T86" fmla="*/ 145 w 145"/>
                <a:gd name="T87" fmla="*/ 90 h 301"/>
                <a:gd name="T88" fmla="*/ 145 w 145"/>
                <a:gd name="T89" fmla="*/ 100 h 301"/>
                <a:gd name="T90" fmla="*/ 72 w 145"/>
                <a:gd name="T91" fmla="*/ 84 h 301"/>
                <a:gd name="T92" fmla="*/ 0 w 145"/>
                <a:gd name="T93" fmla="*/ 68 h 301"/>
                <a:gd name="T94" fmla="*/ 0 w 145"/>
                <a:gd name="T95" fmla="*/ 58 h 301"/>
                <a:gd name="T96" fmla="*/ 37 w 145"/>
                <a:gd name="T97" fmla="*/ 36 h 301"/>
                <a:gd name="T98" fmla="*/ 107 w 145"/>
                <a:gd name="T99" fmla="*/ 53 h 301"/>
                <a:gd name="T100" fmla="*/ 145 w 145"/>
                <a:gd name="T101" fmla="*/ 65 h 301"/>
                <a:gd name="T102" fmla="*/ 107 w 145"/>
                <a:gd name="T103" fmla="*/ 64 h 301"/>
                <a:gd name="T104" fmla="*/ 37 w 145"/>
                <a:gd name="T105" fmla="*/ 47 h 301"/>
                <a:gd name="T106" fmla="*/ 0 w 145"/>
                <a:gd name="T107" fmla="*/ 33 h 301"/>
                <a:gd name="T108" fmla="*/ 0 w 145"/>
                <a:gd name="T109" fmla="*/ 0 h 301"/>
                <a:gd name="T110" fmla="*/ 145 w 145"/>
                <a:gd name="T111" fmla="*/ 42 h 301"/>
                <a:gd name="T112" fmla="*/ 0 w 145"/>
                <a:gd name="T113" fmla="*/ 0 h 30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45" h="301">
                  <a:moveTo>
                    <a:pt x="0" y="260"/>
                  </a:moveTo>
                  <a:lnTo>
                    <a:pt x="145" y="292"/>
                  </a:lnTo>
                  <a:lnTo>
                    <a:pt x="145" y="301"/>
                  </a:lnTo>
                  <a:lnTo>
                    <a:pt x="0" y="269"/>
                  </a:lnTo>
                  <a:lnTo>
                    <a:pt x="0" y="260"/>
                  </a:lnTo>
                  <a:close/>
                  <a:moveTo>
                    <a:pt x="0" y="231"/>
                  </a:moveTo>
                  <a:lnTo>
                    <a:pt x="37" y="239"/>
                  </a:lnTo>
                  <a:lnTo>
                    <a:pt x="72" y="246"/>
                  </a:lnTo>
                  <a:lnTo>
                    <a:pt x="107" y="255"/>
                  </a:lnTo>
                  <a:lnTo>
                    <a:pt x="145" y="263"/>
                  </a:lnTo>
                  <a:lnTo>
                    <a:pt x="145" y="268"/>
                  </a:lnTo>
                  <a:lnTo>
                    <a:pt x="145" y="272"/>
                  </a:lnTo>
                  <a:lnTo>
                    <a:pt x="107" y="265"/>
                  </a:lnTo>
                  <a:lnTo>
                    <a:pt x="72" y="257"/>
                  </a:lnTo>
                  <a:lnTo>
                    <a:pt x="37" y="249"/>
                  </a:lnTo>
                  <a:lnTo>
                    <a:pt x="0" y="242"/>
                  </a:lnTo>
                  <a:lnTo>
                    <a:pt x="0" y="236"/>
                  </a:lnTo>
                  <a:lnTo>
                    <a:pt x="0" y="231"/>
                  </a:lnTo>
                  <a:close/>
                  <a:moveTo>
                    <a:pt x="0" y="202"/>
                  </a:moveTo>
                  <a:lnTo>
                    <a:pt x="37" y="210"/>
                  </a:lnTo>
                  <a:lnTo>
                    <a:pt x="72" y="217"/>
                  </a:lnTo>
                  <a:lnTo>
                    <a:pt x="107" y="227"/>
                  </a:lnTo>
                  <a:lnTo>
                    <a:pt x="145" y="234"/>
                  </a:lnTo>
                  <a:lnTo>
                    <a:pt x="145" y="239"/>
                  </a:lnTo>
                  <a:lnTo>
                    <a:pt x="145" y="243"/>
                  </a:lnTo>
                  <a:lnTo>
                    <a:pt x="107" y="236"/>
                  </a:lnTo>
                  <a:lnTo>
                    <a:pt x="72" y="228"/>
                  </a:lnTo>
                  <a:lnTo>
                    <a:pt x="37" y="220"/>
                  </a:lnTo>
                  <a:lnTo>
                    <a:pt x="0" y="213"/>
                  </a:lnTo>
                  <a:lnTo>
                    <a:pt x="0" y="207"/>
                  </a:lnTo>
                  <a:lnTo>
                    <a:pt x="0" y="202"/>
                  </a:lnTo>
                  <a:close/>
                  <a:moveTo>
                    <a:pt x="0" y="173"/>
                  </a:moveTo>
                  <a:lnTo>
                    <a:pt x="37" y="181"/>
                  </a:lnTo>
                  <a:lnTo>
                    <a:pt x="72" y="189"/>
                  </a:lnTo>
                  <a:lnTo>
                    <a:pt x="107" y="198"/>
                  </a:lnTo>
                  <a:lnTo>
                    <a:pt x="145" y="205"/>
                  </a:lnTo>
                  <a:lnTo>
                    <a:pt x="145" y="210"/>
                  </a:lnTo>
                  <a:lnTo>
                    <a:pt x="145" y="216"/>
                  </a:lnTo>
                  <a:lnTo>
                    <a:pt x="107" y="207"/>
                  </a:lnTo>
                  <a:lnTo>
                    <a:pt x="72" y="199"/>
                  </a:lnTo>
                  <a:lnTo>
                    <a:pt x="37" y="192"/>
                  </a:lnTo>
                  <a:lnTo>
                    <a:pt x="0" y="184"/>
                  </a:lnTo>
                  <a:lnTo>
                    <a:pt x="0" y="178"/>
                  </a:lnTo>
                  <a:lnTo>
                    <a:pt x="0" y="173"/>
                  </a:lnTo>
                  <a:close/>
                  <a:moveTo>
                    <a:pt x="0" y="144"/>
                  </a:moveTo>
                  <a:lnTo>
                    <a:pt x="37" y="152"/>
                  </a:lnTo>
                  <a:lnTo>
                    <a:pt x="72" y="160"/>
                  </a:lnTo>
                  <a:lnTo>
                    <a:pt x="107" y="169"/>
                  </a:lnTo>
                  <a:lnTo>
                    <a:pt x="145" y="176"/>
                  </a:lnTo>
                  <a:lnTo>
                    <a:pt x="145" y="181"/>
                  </a:lnTo>
                  <a:lnTo>
                    <a:pt x="145" y="187"/>
                  </a:lnTo>
                  <a:lnTo>
                    <a:pt x="107" y="178"/>
                  </a:lnTo>
                  <a:lnTo>
                    <a:pt x="72" y="170"/>
                  </a:lnTo>
                  <a:lnTo>
                    <a:pt x="37" y="163"/>
                  </a:lnTo>
                  <a:lnTo>
                    <a:pt x="0" y="155"/>
                  </a:lnTo>
                  <a:lnTo>
                    <a:pt x="0" y="149"/>
                  </a:lnTo>
                  <a:lnTo>
                    <a:pt x="0" y="144"/>
                  </a:lnTo>
                  <a:close/>
                  <a:moveTo>
                    <a:pt x="0" y="115"/>
                  </a:moveTo>
                  <a:lnTo>
                    <a:pt x="37" y="123"/>
                  </a:lnTo>
                  <a:lnTo>
                    <a:pt x="72" y="131"/>
                  </a:lnTo>
                  <a:lnTo>
                    <a:pt x="107" y="140"/>
                  </a:lnTo>
                  <a:lnTo>
                    <a:pt x="145" y="147"/>
                  </a:lnTo>
                  <a:lnTo>
                    <a:pt x="145" y="152"/>
                  </a:lnTo>
                  <a:lnTo>
                    <a:pt x="145" y="158"/>
                  </a:lnTo>
                  <a:lnTo>
                    <a:pt x="107" y="150"/>
                  </a:lnTo>
                  <a:lnTo>
                    <a:pt x="72" y="141"/>
                  </a:lnTo>
                  <a:lnTo>
                    <a:pt x="37" y="134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0" y="115"/>
                  </a:lnTo>
                  <a:close/>
                  <a:moveTo>
                    <a:pt x="0" y="87"/>
                  </a:moveTo>
                  <a:lnTo>
                    <a:pt x="37" y="94"/>
                  </a:lnTo>
                  <a:lnTo>
                    <a:pt x="72" y="102"/>
                  </a:lnTo>
                  <a:lnTo>
                    <a:pt x="107" y="111"/>
                  </a:lnTo>
                  <a:lnTo>
                    <a:pt x="145" y="119"/>
                  </a:lnTo>
                  <a:lnTo>
                    <a:pt x="145" y="123"/>
                  </a:lnTo>
                  <a:lnTo>
                    <a:pt x="145" y="129"/>
                  </a:lnTo>
                  <a:lnTo>
                    <a:pt x="107" y="122"/>
                  </a:lnTo>
                  <a:lnTo>
                    <a:pt x="72" y="112"/>
                  </a:lnTo>
                  <a:lnTo>
                    <a:pt x="37" y="105"/>
                  </a:lnTo>
                  <a:lnTo>
                    <a:pt x="0" y="97"/>
                  </a:lnTo>
                  <a:lnTo>
                    <a:pt x="0" y="91"/>
                  </a:lnTo>
                  <a:lnTo>
                    <a:pt x="0" y="87"/>
                  </a:lnTo>
                  <a:close/>
                  <a:moveTo>
                    <a:pt x="0" y="58"/>
                  </a:moveTo>
                  <a:lnTo>
                    <a:pt x="37" y="65"/>
                  </a:lnTo>
                  <a:lnTo>
                    <a:pt x="72" y="73"/>
                  </a:lnTo>
                  <a:lnTo>
                    <a:pt x="107" y="82"/>
                  </a:lnTo>
                  <a:lnTo>
                    <a:pt x="145" y="90"/>
                  </a:lnTo>
                  <a:lnTo>
                    <a:pt x="145" y="94"/>
                  </a:lnTo>
                  <a:lnTo>
                    <a:pt x="145" y="100"/>
                  </a:lnTo>
                  <a:lnTo>
                    <a:pt x="107" y="93"/>
                  </a:lnTo>
                  <a:lnTo>
                    <a:pt x="72" y="84"/>
                  </a:lnTo>
                  <a:lnTo>
                    <a:pt x="37" y="76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58"/>
                  </a:lnTo>
                  <a:close/>
                  <a:moveTo>
                    <a:pt x="0" y="29"/>
                  </a:moveTo>
                  <a:lnTo>
                    <a:pt x="37" y="36"/>
                  </a:lnTo>
                  <a:lnTo>
                    <a:pt x="72" y="44"/>
                  </a:lnTo>
                  <a:lnTo>
                    <a:pt x="107" y="53"/>
                  </a:lnTo>
                  <a:lnTo>
                    <a:pt x="145" y="61"/>
                  </a:lnTo>
                  <a:lnTo>
                    <a:pt x="145" y="65"/>
                  </a:lnTo>
                  <a:lnTo>
                    <a:pt x="145" y="71"/>
                  </a:lnTo>
                  <a:lnTo>
                    <a:pt x="107" y="64"/>
                  </a:lnTo>
                  <a:lnTo>
                    <a:pt x="72" y="55"/>
                  </a:lnTo>
                  <a:lnTo>
                    <a:pt x="37" y="47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29"/>
                  </a:lnTo>
                  <a:close/>
                  <a:moveTo>
                    <a:pt x="0" y="0"/>
                  </a:moveTo>
                  <a:lnTo>
                    <a:pt x="145" y="32"/>
                  </a:lnTo>
                  <a:lnTo>
                    <a:pt x="145" y="42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45" name="Freeform 32"/>
            <p:cNvSpPr>
              <a:spLocks/>
            </p:cNvSpPr>
            <p:nvPr/>
          </p:nvSpPr>
          <p:spPr bwMode="auto">
            <a:xfrm>
              <a:off x="1332" y="1486"/>
              <a:ext cx="194" cy="261"/>
            </a:xfrm>
            <a:custGeom>
              <a:avLst/>
              <a:gdLst>
                <a:gd name="T0" fmla="*/ 0 w 194"/>
                <a:gd name="T1" fmla="*/ 0 h 261"/>
                <a:gd name="T2" fmla="*/ 193 w 194"/>
                <a:gd name="T3" fmla="*/ 30 h 261"/>
                <a:gd name="T4" fmla="*/ 194 w 194"/>
                <a:gd name="T5" fmla="*/ 261 h 261"/>
                <a:gd name="T6" fmla="*/ 0 w 194"/>
                <a:gd name="T7" fmla="*/ 0 h 2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4" h="261">
                  <a:moveTo>
                    <a:pt x="0" y="0"/>
                  </a:moveTo>
                  <a:lnTo>
                    <a:pt x="193" y="30"/>
                  </a:lnTo>
                  <a:lnTo>
                    <a:pt x="194" y="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46" name="Freeform 33"/>
            <p:cNvSpPr>
              <a:spLocks/>
            </p:cNvSpPr>
            <p:nvPr/>
          </p:nvSpPr>
          <p:spPr bwMode="auto">
            <a:xfrm>
              <a:off x="1333" y="1486"/>
              <a:ext cx="195" cy="261"/>
            </a:xfrm>
            <a:custGeom>
              <a:avLst/>
              <a:gdLst>
                <a:gd name="T0" fmla="*/ 0 w 195"/>
                <a:gd name="T1" fmla="*/ 0 h 261"/>
                <a:gd name="T2" fmla="*/ 195 w 195"/>
                <a:gd name="T3" fmla="*/ 261 h 261"/>
                <a:gd name="T4" fmla="*/ 0 w 195"/>
                <a:gd name="T5" fmla="*/ 222 h 261"/>
                <a:gd name="T6" fmla="*/ 0 w 195"/>
                <a:gd name="T7" fmla="*/ 0 h 2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5" h="261">
                  <a:moveTo>
                    <a:pt x="0" y="0"/>
                  </a:moveTo>
                  <a:lnTo>
                    <a:pt x="195" y="261"/>
                  </a:lnTo>
                  <a:lnTo>
                    <a:pt x="0" y="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47" name="Freeform 34"/>
            <p:cNvSpPr>
              <a:spLocks noEditPoints="1"/>
            </p:cNvSpPr>
            <p:nvPr/>
          </p:nvSpPr>
          <p:spPr bwMode="auto">
            <a:xfrm>
              <a:off x="1276" y="1405"/>
              <a:ext cx="36" cy="315"/>
            </a:xfrm>
            <a:custGeom>
              <a:avLst/>
              <a:gdLst>
                <a:gd name="T0" fmla="*/ 36 w 36"/>
                <a:gd name="T1" fmla="*/ 291 h 315"/>
                <a:gd name="T2" fmla="*/ 0 w 36"/>
                <a:gd name="T3" fmla="*/ 309 h 315"/>
                <a:gd name="T4" fmla="*/ 0 w 36"/>
                <a:gd name="T5" fmla="*/ 250 h 315"/>
                <a:gd name="T6" fmla="*/ 36 w 36"/>
                <a:gd name="T7" fmla="*/ 256 h 315"/>
                <a:gd name="T8" fmla="*/ 36 w 36"/>
                <a:gd name="T9" fmla="*/ 278 h 315"/>
                <a:gd name="T10" fmla="*/ 0 w 36"/>
                <a:gd name="T11" fmla="*/ 272 h 315"/>
                <a:gd name="T12" fmla="*/ 0 w 36"/>
                <a:gd name="T13" fmla="*/ 250 h 315"/>
                <a:gd name="T14" fmla="*/ 18 w 36"/>
                <a:gd name="T15" fmla="*/ 216 h 315"/>
                <a:gd name="T16" fmla="*/ 36 w 36"/>
                <a:gd name="T17" fmla="*/ 231 h 315"/>
                <a:gd name="T18" fmla="*/ 18 w 36"/>
                <a:gd name="T19" fmla="*/ 240 h 315"/>
                <a:gd name="T20" fmla="*/ 0 w 36"/>
                <a:gd name="T21" fmla="*/ 225 h 315"/>
                <a:gd name="T22" fmla="*/ 0 w 36"/>
                <a:gd name="T23" fmla="*/ 178 h 315"/>
                <a:gd name="T24" fmla="*/ 36 w 36"/>
                <a:gd name="T25" fmla="*/ 184 h 315"/>
                <a:gd name="T26" fmla="*/ 36 w 36"/>
                <a:gd name="T27" fmla="*/ 207 h 315"/>
                <a:gd name="T28" fmla="*/ 0 w 36"/>
                <a:gd name="T29" fmla="*/ 201 h 315"/>
                <a:gd name="T30" fmla="*/ 0 w 36"/>
                <a:gd name="T31" fmla="*/ 178 h 315"/>
                <a:gd name="T32" fmla="*/ 18 w 36"/>
                <a:gd name="T33" fmla="*/ 145 h 315"/>
                <a:gd name="T34" fmla="*/ 36 w 36"/>
                <a:gd name="T35" fmla="*/ 160 h 315"/>
                <a:gd name="T36" fmla="*/ 18 w 36"/>
                <a:gd name="T37" fmla="*/ 169 h 315"/>
                <a:gd name="T38" fmla="*/ 0 w 36"/>
                <a:gd name="T39" fmla="*/ 154 h 315"/>
                <a:gd name="T40" fmla="*/ 0 w 36"/>
                <a:gd name="T41" fmla="*/ 107 h 315"/>
                <a:gd name="T42" fmla="*/ 36 w 36"/>
                <a:gd name="T43" fmla="*/ 113 h 315"/>
                <a:gd name="T44" fmla="*/ 36 w 36"/>
                <a:gd name="T45" fmla="*/ 135 h 315"/>
                <a:gd name="T46" fmla="*/ 0 w 36"/>
                <a:gd name="T47" fmla="*/ 129 h 315"/>
                <a:gd name="T48" fmla="*/ 0 w 36"/>
                <a:gd name="T49" fmla="*/ 107 h 315"/>
                <a:gd name="T50" fmla="*/ 18 w 36"/>
                <a:gd name="T51" fmla="*/ 75 h 315"/>
                <a:gd name="T52" fmla="*/ 36 w 36"/>
                <a:gd name="T53" fmla="*/ 88 h 315"/>
                <a:gd name="T54" fmla="*/ 18 w 36"/>
                <a:gd name="T55" fmla="*/ 97 h 315"/>
                <a:gd name="T56" fmla="*/ 0 w 36"/>
                <a:gd name="T57" fmla="*/ 82 h 315"/>
                <a:gd name="T58" fmla="*/ 0 w 36"/>
                <a:gd name="T59" fmla="*/ 35 h 315"/>
                <a:gd name="T60" fmla="*/ 36 w 36"/>
                <a:gd name="T61" fmla="*/ 41 h 315"/>
                <a:gd name="T62" fmla="*/ 36 w 36"/>
                <a:gd name="T63" fmla="*/ 65 h 315"/>
                <a:gd name="T64" fmla="*/ 0 w 36"/>
                <a:gd name="T65" fmla="*/ 58 h 315"/>
                <a:gd name="T66" fmla="*/ 0 w 36"/>
                <a:gd name="T67" fmla="*/ 35 h 315"/>
                <a:gd name="T68" fmla="*/ 36 w 36"/>
                <a:gd name="T69" fmla="*/ 6 h 315"/>
                <a:gd name="T70" fmla="*/ 0 w 36"/>
                <a:gd name="T71" fmla="*/ 23 h 31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6" h="315">
                  <a:moveTo>
                    <a:pt x="0" y="285"/>
                  </a:moveTo>
                  <a:lnTo>
                    <a:pt x="36" y="291"/>
                  </a:lnTo>
                  <a:lnTo>
                    <a:pt x="36" y="315"/>
                  </a:lnTo>
                  <a:lnTo>
                    <a:pt x="0" y="309"/>
                  </a:lnTo>
                  <a:lnTo>
                    <a:pt x="0" y="285"/>
                  </a:lnTo>
                  <a:close/>
                  <a:moveTo>
                    <a:pt x="0" y="250"/>
                  </a:moveTo>
                  <a:lnTo>
                    <a:pt x="18" y="253"/>
                  </a:lnTo>
                  <a:lnTo>
                    <a:pt x="36" y="256"/>
                  </a:lnTo>
                  <a:lnTo>
                    <a:pt x="36" y="268"/>
                  </a:lnTo>
                  <a:lnTo>
                    <a:pt x="36" y="278"/>
                  </a:lnTo>
                  <a:lnTo>
                    <a:pt x="18" y="275"/>
                  </a:lnTo>
                  <a:lnTo>
                    <a:pt x="0" y="272"/>
                  </a:lnTo>
                  <a:lnTo>
                    <a:pt x="0" y="260"/>
                  </a:lnTo>
                  <a:lnTo>
                    <a:pt x="0" y="250"/>
                  </a:lnTo>
                  <a:close/>
                  <a:moveTo>
                    <a:pt x="0" y="213"/>
                  </a:moveTo>
                  <a:lnTo>
                    <a:pt x="18" y="216"/>
                  </a:lnTo>
                  <a:lnTo>
                    <a:pt x="36" y="221"/>
                  </a:lnTo>
                  <a:lnTo>
                    <a:pt x="36" y="231"/>
                  </a:lnTo>
                  <a:lnTo>
                    <a:pt x="36" y="243"/>
                  </a:lnTo>
                  <a:lnTo>
                    <a:pt x="18" y="240"/>
                  </a:lnTo>
                  <a:lnTo>
                    <a:pt x="0" y="237"/>
                  </a:lnTo>
                  <a:lnTo>
                    <a:pt x="0" y="225"/>
                  </a:lnTo>
                  <a:lnTo>
                    <a:pt x="0" y="213"/>
                  </a:lnTo>
                  <a:close/>
                  <a:moveTo>
                    <a:pt x="0" y="178"/>
                  </a:moveTo>
                  <a:lnTo>
                    <a:pt x="18" y="181"/>
                  </a:lnTo>
                  <a:lnTo>
                    <a:pt x="36" y="184"/>
                  </a:lnTo>
                  <a:lnTo>
                    <a:pt x="36" y="196"/>
                  </a:lnTo>
                  <a:lnTo>
                    <a:pt x="36" y="207"/>
                  </a:lnTo>
                  <a:lnTo>
                    <a:pt x="18" y="204"/>
                  </a:lnTo>
                  <a:lnTo>
                    <a:pt x="0" y="201"/>
                  </a:lnTo>
                  <a:lnTo>
                    <a:pt x="0" y="189"/>
                  </a:lnTo>
                  <a:lnTo>
                    <a:pt x="0" y="178"/>
                  </a:lnTo>
                  <a:close/>
                  <a:moveTo>
                    <a:pt x="0" y="142"/>
                  </a:moveTo>
                  <a:lnTo>
                    <a:pt x="18" y="145"/>
                  </a:lnTo>
                  <a:lnTo>
                    <a:pt x="36" y="149"/>
                  </a:lnTo>
                  <a:lnTo>
                    <a:pt x="36" y="160"/>
                  </a:lnTo>
                  <a:lnTo>
                    <a:pt x="36" y="172"/>
                  </a:lnTo>
                  <a:lnTo>
                    <a:pt x="18" y="169"/>
                  </a:lnTo>
                  <a:lnTo>
                    <a:pt x="0" y="166"/>
                  </a:lnTo>
                  <a:lnTo>
                    <a:pt x="0" y="154"/>
                  </a:lnTo>
                  <a:lnTo>
                    <a:pt x="0" y="142"/>
                  </a:lnTo>
                  <a:close/>
                  <a:moveTo>
                    <a:pt x="0" y="107"/>
                  </a:moveTo>
                  <a:lnTo>
                    <a:pt x="18" y="110"/>
                  </a:lnTo>
                  <a:lnTo>
                    <a:pt x="36" y="113"/>
                  </a:lnTo>
                  <a:lnTo>
                    <a:pt x="36" y="125"/>
                  </a:lnTo>
                  <a:lnTo>
                    <a:pt x="36" y="135"/>
                  </a:lnTo>
                  <a:lnTo>
                    <a:pt x="18" y="132"/>
                  </a:lnTo>
                  <a:lnTo>
                    <a:pt x="0" y="129"/>
                  </a:lnTo>
                  <a:lnTo>
                    <a:pt x="0" y="119"/>
                  </a:lnTo>
                  <a:lnTo>
                    <a:pt x="0" y="107"/>
                  </a:lnTo>
                  <a:close/>
                  <a:moveTo>
                    <a:pt x="0" y="70"/>
                  </a:moveTo>
                  <a:lnTo>
                    <a:pt x="18" y="75"/>
                  </a:lnTo>
                  <a:lnTo>
                    <a:pt x="36" y="78"/>
                  </a:lnTo>
                  <a:lnTo>
                    <a:pt x="36" y="88"/>
                  </a:lnTo>
                  <a:lnTo>
                    <a:pt x="36" y="100"/>
                  </a:lnTo>
                  <a:lnTo>
                    <a:pt x="18" y="97"/>
                  </a:lnTo>
                  <a:lnTo>
                    <a:pt x="0" y="94"/>
                  </a:lnTo>
                  <a:lnTo>
                    <a:pt x="0" y="82"/>
                  </a:lnTo>
                  <a:lnTo>
                    <a:pt x="0" y="70"/>
                  </a:lnTo>
                  <a:close/>
                  <a:moveTo>
                    <a:pt x="0" y="35"/>
                  </a:moveTo>
                  <a:lnTo>
                    <a:pt x="18" y="38"/>
                  </a:lnTo>
                  <a:lnTo>
                    <a:pt x="36" y="41"/>
                  </a:lnTo>
                  <a:lnTo>
                    <a:pt x="36" y="53"/>
                  </a:lnTo>
                  <a:lnTo>
                    <a:pt x="36" y="65"/>
                  </a:lnTo>
                  <a:lnTo>
                    <a:pt x="18" y="61"/>
                  </a:lnTo>
                  <a:lnTo>
                    <a:pt x="0" y="58"/>
                  </a:lnTo>
                  <a:lnTo>
                    <a:pt x="0" y="47"/>
                  </a:lnTo>
                  <a:lnTo>
                    <a:pt x="0" y="35"/>
                  </a:lnTo>
                  <a:close/>
                  <a:moveTo>
                    <a:pt x="0" y="0"/>
                  </a:moveTo>
                  <a:lnTo>
                    <a:pt x="36" y="6"/>
                  </a:lnTo>
                  <a:lnTo>
                    <a:pt x="36" y="29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48" name="Freeform 35"/>
            <p:cNvSpPr>
              <a:spLocks noEditPoints="1"/>
            </p:cNvSpPr>
            <p:nvPr/>
          </p:nvSpPr>
          <p:spPr bwMode="auto">
            <a:xfrm>
              <a:off x="1277" y="1402"/>
              <a:ext cx="32" cy="316"/>
            </a:xfrm>
            <a:custGeom>
              <a:avLst/>
              <a:gdLst>
                <a:gd name="T0" fmla="*/ 32 w 32"/>
                <a:gd name="T1" fmla="*/ 292 h 316"/>
                <a:gd name="T2" fmla="*/ 0 w 32"/>
                <a:gd name="T3" fmla="*/ 309 h 316"/>
                <a:gd name="T4" fmla="*/ 0 w 32"/>
                <a:gd name="T5" fmla="*/ 251 h 316"/>
                <a:gd name="T6" fmla="*/ 32 w 32"/>
                <a:gd name="T7" fmla="*/ 257 h 316"/>
                <a:gd name="T8" fmla="*/ 32 w 32"/>
                <a:gd name="T9" fmla="*/ 280 h 316"/>
                <a:gd name="T10" fmla="*/ 0 w 32"/>
                <a:gd name="T11" fmla="*/ 274 h 316"/>
                <a:gd name="T12" fmla="*/ 0 w 32"/>
                <a:gd name="T13" fmla="*/ 251 h 316"/>
                <a:gd name="T14" fmla="*/ 15 w 32"/>
                <a:gd name="T15" fmla="*/ 218 h 316"/>
                <a:gd name="T16" fmla="*/ 32 w 32"/>
                <a:gd name="T17" fmla="*/ 233 h 316"/>
                <a:gd name="T18" fmla="*/ 15 w 32"/>
                <a:gd name="T19" fmla="*/ 242 h 316"/>
                <a:gd name="T20" fmla="*/ 0 w 32"/>
                <a:gd name="T21" fmla="*/ 227 h 316"/>
                <a:gd name="T22" fmla="*/ 0 w 32"/>
                <a:gd name="T23" fmla="*/ 180 h 316"/>
                <a:gd name="T24" fmla="*/ 32 w 32"/>
                <a:gd name="T25" fmla="*/ 186 h 316"/>
                <a:gd name="T26" fmla="*/ 32 w 32"/>
                <a:gd name="T27" fmla="*/ 208 h 316"/>
                <a:gd name="T28" fmla="*/ 0 w 32"/>
                <a:gd name="T29" fmla="*/ 202 h 316"/>
                <a:gd name="T30" fmla="*/ 0 w 32"/>
                <a:gd name="T31" fmla="*/ 180 h 316"/>
                <a:gd name="T32" fmla="*/ 15 w 32"/>
                <a:gd name="T33" fmla="*/ 146 h 316"/>
                <a:gd name="T34" fmla="*/ 32 w 32"/>
                <a:gd name="T35" fmla="*/ 161 h 316"/>
                <a:gd name="T36" fmla="*/ 15 w 32"/>
                <a:gd name="T37" fmla="*/ 170 h 316"/>
                <a:gd name="T38" fmla="*/ 0 w 32"/>
                <a:gd name="T39" fmla="*/ 155 h 316"/>
                <a:gd name="T40" fmla="*/ 0 w 32"/>
                <a:gd name="T41" fmla="*/ 108 h 316"/>
                <a:gd name="T42" fmla="*/ 32 w 32"/>
                <a:gd name="T43" fmla="*/ 114 h 316"/>
                <a:gd name="T44" fmla="*/ 32 w 32"/>
                <a:gd name="T45" fmla="*/ 137 h 316"/>
                <a:gd name="T46" fmla="*/ 0 w 32"/>
                <a:gd name="T47" fmla="*/ 131 h 316"/>
                <a:gd name="T48" fmla="*/ 0 w 32"/>
                <a:gd name="T49" fmla="*/ 108 h 316"/>
                <a:gd name="T50" fmla="*/ 15 w 32"/>
                <a:gd name="T51" fmla="*/ 75 h 316"/>
                <a:gd name="T52" fmla="*/ 32 w 32"/>
                <a:gd name="T53" fmla="*/ 90 h 316"/>
                <a:gd name="T54" fmla="*/ 15 w 32"/>
                <a:gd name="T55" fmla="*/ 99 h 316"/>
                <a:gd name="T56" fmla="*/ 0 w 32"/>
                <a:gd name="T57" fmla="*/ 84 h 316"/>
                <a:gd name="T58" fmla="*/ 0 w 32"/>
                <a:gd name="T59" fmla="*/ 36 h 316"/>
                <a:gd name="T60" fmla="*/ 32 w 32"/>
                <a:gd name="T61" fmla="*/ 43 h 316"/>
                <a:gd name="T62" fmla="*/ 32 w 32"/>
                <a:gd name="T63" fmla="*/ 67 h 316"/>
                <a:gd name="T64" fmla="*/ 0 w 32"/>
                <a:gd name="T65" fmla="*/ 59 h 316"/>
                <a:gd name="T66" fmla="*/ 0 w 32"/>
                <a:gd name="T67" fmla="*/ 36 h 316"/>
                <a:gd name="T68" fmla="*/ 32 w 32"/>
                <a:gd name="T69" fmla="*/ 8 h 316"/>
                <a:gd name="T70" fmla="*/ 0 w 32"/>
                <a:gd name="T71" fmla="*/ 24 h 3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2" h="316">
                  <a:moveTo>
                    <a:pt x="0" y="286"/>
                  </a:moveTo>
                  <a:lnTo>
                    <a:pt x="32" y="292"/>
                  </a:lnTo>
                  <a:lnTo>
                    <a:pt x="32" y="316"/>
                  </a:lnTo>
                  <a:lnTo>
                    <a:pt x="0" y="309"/>
                  </a:lnTo>
                  <a:lnTo>
                    <a:pt x="0" y="286"/>
                  </a:lnTo>
                  <a:close/>
                  <a:moveTo>
                    <a:pt x="0" y="251"/>
                  </a:moveTo>
                  <a:lnTo>
                    <a:pt x="15" y="254"/>
                  </a:lnTo>
                  <a:lnTo>
                    <a:pt x="32" y="257"/>
                  </a:lnTo>
                  <a:lnTo>
                    <a:pt x="32" y="269"/>
                  </a:lnTo>
                  <a:lnTo>
                    <a:pt x="32" y="280"/>
                  </a:lnTo>
                  <a:lnTo>
                    <a:pt x="15" y="277"/>
                  </a:lnTo>
                  <a:lnTo>
                    <a:pt x="0" y="274"/>
                  </a:lnTo>
                  <a:lnTo>
                    <a:pt x="0" y="262"/>
                  </a:lnTo>
                  <a:lnTo>
                    <a:pt x="0" y="251"/>
                  </a:lnTo>
                  <a:close/>
                  <a:moveTo>
                    <a:pt x="0" y="214"/>
                  </a:moveTo>
                  <a:lnTo>
                    <a:pt x="15" y="218"/>
                  </a:lnTo>
                  <a:lnTo>
                    <a:pt x="32" y="221"/>
                  </a:lnTo>
                  <a:lnTo>
                    <a:pt x="32" y="233"/>
                  </a:lnTo>
                  <a:lnTo>
                    <a:pt x="32" y="245"/>
                  </a:lnTo>
                  <a:lnTo>
                    <a:pt x="15" y="242"/>
                  </a:lnTo>
                  <a:lnTo>
                    <a:pt x="0" y="239"/>
                  </a:lnTo>
                  <a:lnTo>
                    <a:pt x="0" y="227"/>
                  </a:lnTo>
                  <a:lnTo>
                    <a:pt x="0" y="214"/>
                  </a:lnTo>
                  <a:close/>
                  <a:moveTo>
                    <a:pt x="0" y="180"/>
                  </a:moveTo>
                  <a:lnTo>
                    <a:pt x="15" y="183"/>
                  </a:lnTo>
                  <a:lnTo>
                    <a:pt x="32" y="186"/>
                  </a:lnTo>
                  <a:lnTo>
                    <a:pt x="32" y="198"/>
                  </a:lnTo>
                  <a:lnTo>
                    <a:pt x="32" y="208"/>
                  </a:lnTo>
                  <a:lnTo>
                    <a:pt x="15" y="205"/>
                  </a:lnTo>
                  <a:lnTo>
                    <a:pt x="0" y="202"/>
                  </a:lnTo>
                  <a:lnTo>
                    <a:pt x="0" y="190"/>
                  </a:lnTo>
                  <a:lnTo>
                    <a:pt x="0" y="180"/>
                  </a:lnTo>
                  <a:close/>
                  <a:moveTo>
                    <a:pt x="0" y="143"/>
                  </a:moveTo>
                  <a:lnTo>
                    <a:pt x="15" y="146"/>
                  </a:lnTo>
                  <a:lnTo>
                    <a:pt x="32" y="151"/>
                  </a:lnTo>
                  <a:lnTo>
                    <a:pt x="32" y="161"/>
                  </a:lnTo>
                  <a:lnTo>
                    <a:pt x="32" y="173"/>
                  </a:lnTo>
                  <a:lnTo>
                    <a:pt x="15" y="170"/>
                  </a:lnTo>
                  <a:lnTo>
                    <a:pt x="0" y="167"/>
                  </a:lnTo>
                  <a:lnTo>
                    <a:pt x="0" y="155"/>
                  </a:lnTo>
                  <a:lnTo>
                    <a:pt x="0" y="143"/>
                  </a:lnTo>
                  <a:close/>
                  <a:moveTo>
                    <a:pt x="0" y="108"/>
                  </a:moveTo>
                  <a:lnTo>
                    <a:pt x="15" y="111"/>
                  </a:lnTo>
                  <a:lnTo>
                    <a:pt x="32" y="114"/>
                  </a:lnTo>
                  <a:lnTo>
                    <a:pt x="32" y="126"/>
                  </a:lnTo>
                  <a:lnTo>
                    <a:pt x="32" y="137"/>
                  </a:lnTo>
                  <a:lnTo>
                    <a:pt x="15" y="134"/>
                  </a:lnTo>
                  <a:lnTo>
                    <a:pt x="0" y="131"/>
                  </a:lnTo>
                  <a:lnTo>
                    <a:pt x="0" y="119"/>
                  </a:lnTo>
                  <a:lnTo>
                    <a:pt x="0" y="108"/>
                  </a:lnTo>
                  <a:close/>
                  <a:moveTo>
                    <a:pt x="0" y="71"/>
                  </a:moveTo>
                  <a:lnTo>
                    <a:pt x="15" y="75"/>
                  </a:lnTo>
                  <a:lnTo>
                    <a:pt x="32" y="79"/>
                  </a:lnTo>
                  <a:lnTo>
                    <a:pt x="32" y="90"/>
                  </a:lnTo>
                  <a:lnTo>
                    <a:pt x="32" y="102"/>
                  </a:lnTo>
                  <a:lnTo>
                    <a:pt x="15" y="99"/>
                  </a:lnTo>
                  <a:lnTo>
                    <a:pt x="0" y="96"/>
                  </a:lnTo>
                  <a:lnTo>
                    <a:pt x="0" y="84"/>
                  </a:lnTo>
                  <a:lnTo>
                    <a:pt x="0" y="71"/>
                  </a:lnTo>
                  <a:close/>
                  <a:moveTo>
                    <a:pt x="0" y="36"/>
                  </a:moveTo>
                  <a:lnTo>
                    <a:pt x="15" y="40"/>
                  </a:lnTo>
                  <a:lnTo>
                    <a:pt x="32" y="43"/>
                  </a:lnTo>
                  <a:lnTo>
                    <a:pt x="32" y="55"/>
                  </a:lnTo>
                  <a:lnTo>
                    <a:pt x="32" y="67"/>
                  </a:lnTo>
                  <a:lnTo>
                    <a:pt x="15" y="62"/>
                  </a:lnTo>
                  <a:lnTo>
                    <a:pt x="0" y="59"/>
                  </a:lnTo>
                  <a:lnTo>
                    <a:pt x="0" y="49"/>
                  </a:lnTo>
                  <a:lnTo>
                    <a:pt x="0" y="36"/>
                  </a:lnTo>
                  <a:close/>
                  <a:moveTo>
                    <a:pt x="0" y="0"/>
                  </a:moveTo>
                  <a:lnTo>
                    <a:pt x="32" y="8"/>
                  </a:lnTo>
                  <a:lnTo>
                    <a:pt x="32" y="30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49" name="Freeform 36"/>
            <p:cNvSpPr>
              <a:spLocks noEditPoints="1"/>
            </p:cNvSpPr>
            <p:nvPr/>
          </p:nvSpPr>
          <p:spPr bwMode="auto">
            <a:xfrm>
              <a:off x="1546" y="1347"/>
              <a:ext cx="216" cy="426"/>
            </a:xfrm>
            <a:custGeom>
              <a:avLst/>
              <a:gdLst>
                <a:gd name="T0" fmla="*/ 211 w 216"/>
                <a:gd name="T1" fmla="*/ 23 h 426"/>
                <a:gd name="T2" fmla="*/ 0 w 216"/>
                <a:gd name="T3" fmla="*/ 108 h 426"/>
                <a:gd name="T4" fmla="*/ 0 w 216"/>
                <a:gd name="T5" fmla="*/ 393 h 426"/>
                <a:gd name="T6" fmla="*/ 216 w 216"/>
                <a:gd name="T7" fmla="*/ 283 h 426"/>
                <a:gd name="T8" fmla="*/ 0 w 216"/>
                <a:gd name="T9" fmla="*/ 417 h 426"/>
                <a:gd name="T10" fmla="*/ 81 w 216"/>
                <a:gd name="T11" fmla="*/ 123 h 426"/>
                <a:gd name="T12" fmla="*/ 213 w 216"/>
                <a:gd name="T13" fmla="*/ 35 h 426"/>
                <a:gd name="T14" fmla="*/ 176 w 216"/>
                <a:gd name="T15" fmla="*/ 82 h 426"/>
                <a:gd name="T16" fmla="*/ 59 w 216"/>
                <a:gd name="T17" fmla="*/ 160 h 426"/>
                <a:gd name="T18" fmla="*/ 17 w 216"/>
                <a:gd name="T19" fmla="*/ 171 h 426"/>
                <a:gd name="T20" fmla="*/ 0 w 216"/>
                <a:gd name="T21" fmla="*/ 143 h 426"/>
                <a:gd name="T22" fmla="*/ 36 w 216"/>
                <a:gd name="T23" fmla="*/ 151 h 426"/>
                <a:gd name="T24" fmla="*/ 81 w 216"/>
                <a:gd name="T25" fmla="*/ 158 h 426"/>
                <a:gd name="T26" fmla="*/ 213 w 216"/>
                <a:gd name="T27" fmla="*/ 70 h 426"/>
                <a:gd name="T28" fmla="*/ 178 w 216"/>
                <a:gd name="T29" fmla="*/ 117 h 426"/>
                <a:gd name="T30" fmla="*/ 59 w 216"/>
                <a:gd name="T31" fmla="*/ 195 h 426"/>
                <a:gd name="T32" fmla="*/ 17 w 216"/>
                <a:gd name="T33" fmla="*/ 206 h 426"/>
                <a:gd name="T34" fmla="*/ 0 w 216"/>
                <a:gd name="T35" fmla="*/ 180 h 426"/>
                <a:gd name="T36" fmla="*/ 36 w 216"/>
                <a:gd name="T37" fmla="*/ 187 h 426"/>
                <a:gd name="T38" fmla="*/ 81 w 216"/>
                <a:gd name="T39" fmla="*/ 195 h 426"/>
                <a:gd name="T40" fmla="*/ 213 w 216"/>
                <a:gd name="T41" fmla="*/ 107 h 426"/>
                <a:gd name="T42" fmla="*/ 178 w 216"/>
                <a:gd name="T43" fmla="*/ 152 h 426"/>
                <a:gd name="T44" fmla="*/ 35 w 216"/>
                <a:gd name="T45" fmla="*/ 244 h 426"/>
                <a:gd name="T46" fmla="*/ 0 w 216"/>
                <a:gd name="T47" fmla="*/ 227 h 426"/>
                <a:gd name="T48" fmla="*/ 36 w 216"/>
                <a:gd name="T49" fmla="*/ 221 h 426"/>
                <a:gd name="T50" fmla="*/ 36 w 216"/>
                <a:gd name="T51" fmla="*/ 260 h 426"/>
                <a:gd name="T52" fmla="*/ 170 w 216"/>
                <a:gd name="T53" fmla="*/ 171 h 426"/>
                <a:gd name="T54" fmla="*/ 214 w 216"/>
                <a:gd name="T55" fmla="*/ 165 h 426"/>
                <a:gd name="T56" fmla="*/ 61 w 216"/>
                <a:gd name="T57" fmla="*/ 266 h 426"/>
                <a:gd name="T58" fmla="*/ 0 w 216"/>
                <a:gd name="T59" fmla="*/ 274 h 426"/>
                <a:gd name="T60" fmla="*/ 18 w 216"/>
                <a:gd name="T61" fmla="*/ 254 h 426"/>
                <a:gd name="T62" fmla="*/ 36 w 216"/>
                <a:gd name="T63" fmla="*/ 260 h 426"/>
                <a:gd name="T64" fmla="*/ 126 w 216"/>
                <a:gd name="T65" fmla="*/ 236 h 426"/>
                <a:gd name="T66" fmla="*/ 214 w 216"/>
                <a:gd name="T67" fmla="*/ 189 h 426"/>
                <a:gd name="T68" fmla="*/ 119 w 216"/>
                <a:gd name="T69" fmla="*/ 263 h 426"/>
                <a:gd name="T70" fmla="*/ 18 w 216"/>
                <a:gd name="T71" fmla="*/ 312 h 426"/>
                <a:gd name="T72" fmla="*/ 0 w 216"/>
                <a:gd name="T73" fmla="*/ 286 h 426"/>
                <a:gd name="T74" fmla="*/ 36 w 216"/>
                <a:gd name="T75" fmla="*/ 294 h 426"/>
                <a:gd name="T76" fmla="*/ 81 w 216"/>
                <a:gd name="T77" fmla="*/ 301 h 426"/>
                <a:gd name="T78" fmla="*/ 214 w 216"/>
                <a:gd name="T79" fmla="*/ 213 h 426"/>
                <a:gd name="T80" fmla="*/ 179 w 216"/>
                <a:gd name="T81" fmla="*/ 259 h 426"/>
                <a:gd name="T82" fmla="*/ 36 w 216"/>
                <a:gd name="T83" fmla="*/ 352 h 426"/>
                <a:gd name="T84" fmla="*/ 0 w 216"/>
                <a:gd name="T85" fmla="*/ 333 h 426"/>
                <a:gd name="T86" fmla="*/ 36 w 216"/>
                <a:gd name="T87" fmla="*/ 329 h 426"/>
                <a:gd name="T88" fmla="*/ 36 w 216"/>
                <a:gd name="T89" fmla="*/ 367 h 426"/>
                <a:gd name="T90" fmla="*/ 170 w 216"/>
                <a:gd name="T91" fmla="*/ 277 h 426"/>
                <a:gd name="T92" fmla="*/ 216 w 216"/>
                <a:gd name="T93" fmla="*/ 271 h 426"/>
                <a:gd name="T94" fmla="*/ 62 w 216"/>
                <a:gd name="T95" fmla="*/ 373 h 426"/>
                <a:gd name="T96" fmla="*/ 0 w 216"/>
                <a:gd name="T97" fmla="*/ 381 h 426"/>
                <a:gd name="T98" fmla="*/ 18 w 216"/>
                <a:gd name="T99" fmla="*/ 361 h 426"/>
                <a:gd name="T100" fmla="*/ 36 w 216"/>
                <a:gd name="T101" fmla="*/ 367 h 4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6" h="426">
                  <a:moveTo>
                    <a:pt x="36" y="117"/>
                  </a:moveTo>
                  <a:lnTo>
                    <a:pt x="211" y="0"/>
                  </a:lnTo>
                  <a:lnTo>
                    <a:pt x="211" y="23"/>
                  </a:lnTo>
                  <a:lnTo>
                    <a:pt x="33" y="137"/>
                  </a:lnTo>
                  <a:lnTo>
                    <a:pt x="0" y="131"/>
                  </a:lnTo>
                  <a:lnTo>
                    <a:pt x="0" y="108"/>
                  </a:lnTo>
                  <a:lnTo>
                    <a:pt x="36" y="114"/>
                  </a:lnTo>
                  <a:lnTo>
                    <a:pt x="36" y="117"/>
                  </a:lnTo>
                  <a:close/>
                  <a:moveTo>
                    <a:pt x="0" y="393"/>
                  </a:moveTo>
                  <a:lnTo>
                    <a:pt x="36" y="400"/>
                  </a:lnTo>
                  <a:lnTo>
                    <a:pt x="36" y="403"/>
                  </a:lnTo>
                  <a:lnTo>
                    <a:pt x="216" y="283"/>
                  </a:lnTo>
                  <a:lnTo>
                    <a:pt x="216" y="306"/>
                  </a:lnTo>
                  <a:lnTo>
                    <a:pt x="36" y="426"/>
                  </a:lnTo>
                  <a:lnTo>
                    <a:pt x="0" y="417"/>
                  </a:lnTo>
                  <a:lnTo>
                    <a:pt x="0" y="393"/>
                  </a:lnTo>
                  <a:close/>
                  <a:moveTo>
                    <a:pt x="36" y="152"/>
                  </a:moveTo>
                  <a:lnTo>
                    <a:pt x="81" y="123"/>
                  </a:lnTo>
                  <a:lnTo>
                    <a:pt x="125" y="95"/>
                  </a:lnTo>
                  <a:lnTo>
                    <a:pt x="169" y="64"/>
                  </a:lnTo>
                  <a:lnTo>
                    <a:pt x="213" y="35"/>
                  </a:lnTo>
                  <a:lnTo>
                    <a:pt x="213" y="47"/>
                  </a:lnTo>
                  <a:lnTo>
                    <a:pt x="213" y="58"/>
                  </a:lnTo>
                  <a:lnTo>
                    <a:pt x="176" y="82"/>
                  </a:lnTo>
                  <a:lnTo>
                    <a:pt x="115" y="122"/>
                  </a:lnTo>
                  <a:lnTo>
                    <a:pt x="85" y="143"/>
                  </a:lnTo>
                  <a:lnTo>
                    <a:pt x="59" y="160"/>
                  </a:lnTo>
                  <a:lnTo>
                    <a:pt x="41" y="171"/>
                  </a:lnTo>
                  <a:lnTo>
                    <a:pt x="33" y="172"/>
                  </a:lnTo>
                  <a:lnTo>
                    <a:pt x="17" y="171"/>
                  </a:lnTo>
                  <a:lnTo>
                    <a:pt x="0" y="168"/>
                  </a:lnTo>
                  <a:lnTo>
                    <a:pt x="0" y="155"/>
                  </a:lnTo>
                  <a:lnTo>
                    <a:pt x="0" y="143"/>
                  </a:lnTo>
                  <a:lnTo>
                    <a:pt x="18" y="146"/>
                  </a:lnTo>
                  <a:lnTo>
                    <a:pt x="36" y="149"/>
                  </a:lnTo>
                  <a:lnTo>
                    <a:pt x="36" y="151"/>
                  </a:lnTo>
                  <a:lnTo>
                    <a:pt x="36" y="152"/>
                  </a:lnTo>
                  <a:close/>
                  <a:moveTo>
                    <a:pt x="36" y="189"/>
                  </a:moveTo>
                  <a:lnTo>
                    <a:pt x="81" y="158"/>
                  </a:lnTo>
                  <a:lnTo>
                    <a:pt x="125" y="130"/>
                  </a:lnTo>
                  <a:lnTo>
                    <a:pt x="169" y="101"/>
                  </a:lnTo>
                  <a:lnTo>
                    <a:pt x="213" y="70"/>
                  </a:lnTo>
                  <a:lnTo>
                    <a:pt x="213" y="82"/>
                  </a:lnTo>
                  <a:lnTo>
                    <a:pt x="213" y="95"/>
                  </a:lnTo>
                  <a:lnTo>
                    <a:pt x="178" y="117"/>
                  </a:lnTo>
                  <a:lnTo>
                    <a:pt x="117" y="158"/>
                  </a:lnTo>
                  <a:lnTo>
                    <a:pt x="87" y="178"/>
                  </a:lnTo>
                  <a:lnTo>
                    <a:pt x="59" y="195"/>
                  </a:lnTo>
                  <a:lnTo>
                    <a:pt x="41" y="206"/>
                  </a:lnTo>
                  <a:lnTo>
                    <a:pt x="33" y="209"/>
                  </a:lnTo>
                  <a:lnTo>
                    <a:pt x="17" y="206"/>
                  </a:lnTo>
                  <a:lnTo>
                    <a:pt x="0" y="203"/>
                  </a:lnTo>
                  <a:lnTo>
                    <a:pt x="0" y="190"/>
                  </a:lnTo>
                  <a:lnTo>
                    <a:pt x="0" y="180"/>
                  </a:lnTo>
                  <a:lnTo>
                    <a:pt x="18" y="183"/>
                  </a:lnTo>
                  <a:lnTo>
                    <a:pt x="36" y="186"/>
                  </a:lnTo>
                  <a:lnTo>
                    <a:pt x="36" y="187"/>
                  </a:lnTo>
                  <a:lnTo>
                    <a:pt x="36" y="189"/>
                  </a:lnTo>
                  <a:close/>
                  <a:moveTo>
                    <a:pt x="36" y="224"/>
                  </a:moveTo>
                  <a:lnTo>
                    <a:pt x="81" y="195"/>
                  </a:lnTo>
                  <a:lnTo>
                    <a:pt x="125" y="165"/>
                  </a:lnTo>
                  <a:lnTo>
                    <a:pt x="169" y="136"/>
                  </a:lnTo>
                  <a:lnTo>
                    <a:pt x="213" y="107"/>
                  </a:lnTo>
                  <a:lnTo>
                    <a:pt x="213" y="117"/>
                  </a:lnTo>
                  <a:lnTo>
                    <a:pt x="213" y="130"/>
                  </a:lnTo>
                  <a:lnTo>
                    <a:pt x="178" y="152"/>
                  </a:lnTo>
                  <a:lnTo>
                    <a:pt x="117" y="193"/>
                  </a:lnTo>
                  <a:lnTo>
                    <a:pt x="59" y="230"/>
                  </a:lnTo>
                  <a:lnTo>
                    <a:pt x="35" y="244"/>
                  </a:lnTo>
                  <a:lnTo>
                    <a:pt x="18" y="241"/>
                  </a:lnTo>
                  <a:lnTo>
                    <a:pt x="0" y="238"/>
                  </a:lnTo>
                  <a:lnTo>
                    <a:pt x="0" y="227"/>
                  </a:lnTo>
                  <a:lnTo>
                    <a:pt x="0" y="215"/>
                  </a:lnTo>
                  <a:lnTo>
                    <a:pt x="18" y="218"/>
                  </a:lnTo>
                  <a:lnTo>
                    <a:pt x="36" y="221"/>
                  </a:lnTo>
                  <a:lnTo>
                    <a:pt x="36" y="222"/>
                  </a:lnTo>
                  <a:lnTo>
                    <a:pt x="36" y="224"/>
                  </a:lnTo>
                  <a:close/>
                  <a:moveTo>
                    <a:pt x="36" y="260"/>
                  </a:moveTo>
                  <a:lnTo>
                    <a:pt x="81" y="230"/>
                  </a:lnTo>
                  <a:lnTo>
                    <a:pt x="125" y="201"/>
                  </a:lnTo>
                  <a:lnTo>
                    <a:pt x="170" y="171"/>
                  </a:lnTo>
                  <a:lnTo>
                    <a:pt x="214" y="142"/>
                  </a:lnTo>
                  <a:lnTo>
                    <a:pt x="214" y="154"/>
                  </a:lnTo>
                  <a:lnTo>
                    <a:pt x="214" y="165"/>
                  </a:lnTo>
                  <a:lnTo>
                    <a:pt x="179" y="189"/>
                  </a:lnTo>
                  <a:lnTo>
                    <a:pt x="119" y="228"/>
                  </a:lnTo>
                  <a:lnTo>
                    <a:pt x="61" y="266"/>
                  </a:lnTo>
                  <a:lnTo>
                    <a:pt x="35" y="280"/>
                  </a:lnTo>
                  <a:lnTo>
                    <a:pt x="18" y="277"/>
                  </a:lnTo>
                  <a:lnTo>
                    <a:pt x="0" y="274"/>
                  </a:lnTo>
                  <a:lnTo>
                    <a:pt x="0" y="262"/>
                  </a:lnTo>
                  <a:lnTo>
                    <a:pt x="0" y="251"/>
                  </a:lnTo>
                  <a:lnTo>
                    <a:pt x="18" y="254"/>
                  </a:lnTo>
                  <a:lnTo>
                    <a:pt x="36" y="257"/>
                  </a:lnTo>
                  <a:lnTo>
                    <a:pt x="36" y="259"/>
                  </a:lnTo>
                  <a:lnTo>
                    <a:pt x="36" y="260"/>
                  </a:lnTo>
                  <a:close/>
                  <a:moveTo>
                    <a:pt x="36" y="295"/>
                  </a:moveTo>
                  <a:lnTo>
                    <a:pt x="81" y="266"/>
                  </a:lnTo>
                  <a:lnTo>
                    <a:pt x="126" y="236"/>
                  </a:lnTo>
                  <a:lnTo>
                    <a:pt x="170" y="207"/>
                  </a:lnTo>
                  <a:lnTo>
                    <a:pt x="214" y="177"/>
                  </a:lnTo>
                  <a:lnTo>
                    <a:pt x="214" y="189"/>
                  </a:lnTo>
                  <a:lnTo>
                    <a:pt x="214" y="200"/>
                  </a:lnTo>
                  <a:lnTo>
                    <a:pt x="179" y="224"/>
                  </a:lnTo>
                  <a:lnTo>
                    <a:pt x="119" y="263"/>
                  </a:lnTo>
                  <a:lnTo>
                    <a:pt x="61" y="301"/>
                  </a:lnTo>
                  <a:lnTo>
                    <a:pt x="35" y="317"/>
                  </a:lnTo>
                  <a:lnTo>
                    <a:pt x="18" y="312"/>
                  </a:lnTo>
                  <a:lnTo>
                    <a:pt x="0" y="309"/>
                  </a:lnTo>
                  <a:lnTo>
                    <a:pt x="0" y="298"/>
                  </a:lnTo>
                  <a:lnTo>
                    <a:pt x="0" y="286"/>
                  </a:lnTo>
                  <a:lnTo>
                    <a:pt x="18" y="289"/>
                  </a:lnTo>
                  <a:lnTo>
                    <a:pt x="36" y="292"/>
                  </a:lnTo>
                  <a:lnTo>
                    <a:pt x="36" y="294"/>
                  </a:lnTo>
                  <a:lnTo>
                    <a:pt x="36" y="295"/>
                  </a:lnTo>
                  <a:close/>
                  <a:moveTo>
                    <a:pt x="36" y="332"/>
                  </a:moveTo>
                  <a:lnTo>
                    <a:pt x="81" y="301"/>
                  </a:lnTo>
                  <a:lnTo>
                    <a:pt x="126" y="273"/>
                  </a:lnTo>
                  <a:lnTo>
                    <a:pt x="170" y="242"/>
                  </a:lnTo>
                  <a:lnTo>
                    <a:pt x="214" y="213"/>
                  </a:lnTo>
                  <a:lnTo>
                    <a:pt x="214" y="224"/>
                  </a:lnTo>
                  <a:lnTo>
                    <a:pt x="214" y="236"/>
                  </a:lnTo>
                  <a:lnTo>
                    <a:pt x="179" y="259"/>
                  </a:lnTo>
                  <a:lnTo>
                    <a:pt x="119" y="300"/>
                  </a:lnTo>
                  <a:lnTo>
                    <a:pt x="61" y="336"/>
                  </a:lnTo>
                  <a:lnTo>
                    <a:pt x="36" y="352"/>
                  </a:lnTo>
                  <a:lnTo>
                    <a:pt x="18" y="349"/>
                  </a:lnTo>
                  <a:lnTo>
                    <a:pt x="0" y="346"/>
                  </a:lnTo>
                  <a:lnTo>
                    <a:pt x="0" y="333"/>
                  </a:lnTo>
                  <a:lnTo>
                    <a:pt x="0" y="323"/>
                  </a:lnTo>
                  <a:lnTo>
                    <a:pt x="18" y="326"/>
                  </a:lnTo>
                  <a:lnTo>
                    <a:pt x="36" y="329"/>
                  </a:lnTo>
                  <a:lnTo>
                    <a:pt x="36" y="330"/>
                  </a:lnTo>
                  <a:lnTo>
                    <a:pt x="36" y="332"/>
                  </a:lnTo>
                  <a:close/>
                  <a:moveTo>
                    <a:pt x="36" y="367"/>
                  </a:moveTo>
                  <a:lnTo>
                    <a:pt x="82" y="338"/>
                  </a:lnTo>
                  <a:lnTo>
                    <a:pt x="126" y="308"/>
                  </a:lnTo>
                  <a:lnTo>
                    <a:pt x="170" y="277"/>
                  </a:lnTo>
                  <a:lnTo>
                    <a:pt x="216" y="248"/>
                  </a:lnTo>
                  <a:lnTo>
                    <a:pt x="216" y="259"/>
                  </a:lnTo>
                  <a:lnTo>
                    <a:pt x="216" y="271"/>
                  </a:lnTo>
                  <a:lnTo>
                    <a:pt x="181" y="294"/>
                  </a:lnTo>
                  <a:lnTo>
                    <a:pt x="120" y="335"/>
                  </a:lnTo>
                  <a:lnTo>
                    <a:pt x="62" y="373"/>
                  </a:lnTo>
                  <a:lnTo>
                    <a:pt x="36" y="388"/>
                  </a:lnTo>
                  <a:lnTo>
                    <a:pt x="18" y="384"/>
                  </a:lnTo>
                  <a:lnTo>
                    <a:pt x="0" y="381"/>
                  </a:lnTo>
                  <a:lnTo>
                    <a:pt x="0" y="370"/>
                  </a:lnTo>
                  <a:lnTo>
                    <a:pt x="0" y="358"/>
                  </a:lnTo>
                  <a:lnTo>
                    <a:pt x="18" y="361"/>
                  </a:lnTo>
                  <a:lnTo>
                    <a:pt x="36" y="364"/>
                  </a:lnTo>
                  <a:lnTo>
                    <a:pt x="36" y="365"/>
                  </a:lnTo>
                  <a:lnTo>
                    <a:pt x="36" y="367"/>
                  </a:lnTo>
                  <a:close/>
                </a:path>
              </a:pathLst>
            </a:custGeom>
            <a:solidFill>
              <a:srgbClr val="C3C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50" name="Freeform 37"/>
            <p:cNvSpPr>
              <a:spLocks noEditPoints="1"/>
            </p:cNvSpPr>
            <p:nvPr/>
          </p:nvSpPr>
          <p:spPr bwMode="auto">
            <a:xfrm>
              <a:off x="1549" y="1343"/>
              <a:ext cx="214" cy="427"/>
            </a:xfrm>
            <a:custGeom>
              <a:avLst/>
              <a:gdLst>
                <a:gd name="T0" fmla="*/ 211 w 214"/>
                <a:gd name="T1" fmla="*/ 24 h 427"/>
                <a:gd name="T2" fmla="*/ 0 w 214"/>
                <a:gd name="T3" fmla="*/ 108 h 427"/>
                <a:gd name="T4" fmla="*/ 0 w 214"/>
                <a:gd name="T5" fmla="*/ 394 h 427"/>
                <a:gd name="T6" fmla="*/ 214 w 214"/>
                <a:gd name="T7" fmla="*/ 284 h 427"/>
                <a:gd name="T8" fmla="*/ 0 w 214"/>
                <a:gd name="T9" fmla="*/ 417 h 427"/>
                <a:gd name="T10" fmla="*/ 79 w 214"/>
                <a:gd name="T11" fmla="*/ 123 h 427"/>
                <a:gd name="T12" fmla="*/ 211 w 214"/>
                <a:gd name="T13" fmla="*/ 36 h 427"/>
                <a:gd name="T14" fmla="*/ 176 w 214"/>
                <a:gd name="T15" fmla="*/ 83 h 427"/>
                <a:gd name="T16" fmla="*/ 58 w 214"/>
                <a:gd name="T17" fmla="*/ 159 h 427"/>
                <a:gd name="T18" fmla="*/ 15 w 214"/>
                <a:gd name="T19" fmla="*/ 170 h 427"/>
                <a:gd name="T20" fmla="*/ 0 w 214"/>
                <a:gd name="T21" fmla="*/ 144 h 427"/>
                <a:gd name="T22" fmla="*/ 35 w 214"/>
                <a:gd name="T23" fmla="*/ 152 h 427"/>
                <a:gd name="T24" fmla="*/ 79 w 214"/>
                <a:gd name="T25" fmla="*/ 159 h 427"/>
                <a:gd name="T26" fmla="*/ 211 w 214"/>
                <a:gd name="T27" fmla="*/ 71 h 427"/>
                <a:gd name="T28" fmla="*/ 176 w 214"/>
                <a:gd name="T29" fmla="*/ 118 h 427"/>
                <a:gd name="T30" fmla="*/ 58 w 214"/>
                <a:gd name="T31" fmla="*/ 196 h 427"/>
                <a:gd name="T32" fmla="*/ 15 w 214"/>
                <a:gd name="T33" fmla="*/ 207 h 427"/>
                <a:gd name="T34" fmla="*/ 0 w 214"/>
                <a:gd name="T35" fmla="*/ 179 h 427"/>
                <a:gd name="T36" fmla="*/ 35 w 214"/>
                <a:gd name="T37" fmla="*/ 187 h 427"/>
                <a:gd name="T38" fmla="*/ 79 w 214"/>
                <a:gd name="T39" fmla="*/ 194 h 427"/>
                <a:gd name="T40" fmla="*/ 211 w 214"/>
                <a:gd name="T41" fmla="*/ 106 h 427"/>
                <a:gd name="T42" fmla="*/ 176 w 214"/>
                <a:gd name="T43" fmla="*/ 153 h 427"/>
                <a:gd name="T44" fmla="*/ 33 w 214"/>
                <a:gd name="T45" fmla="*/ 245 h 427"/>
                <a:gd name="T46" fmla="*/ 0 w 214"/>
                <a:gd name="T47" fmla="*/ 228 h 427"/>
                <a:gd name="T48" fmla="*/ 35 w 214"/>
                <a:gd name="T49" fmla="*/ 222 h 427"/>
                <a:gd name="T50" fmla="*/ 35 w 214"/>
                <a:gd name="T51" fmla="*/ 260 h 427"/>
                <a:gd name="T52" fmla="*/ 169 w 214"/>
                <a:gd name="T53" fmla="*/ 172 h 427"/>
                <a:gd name="T54" fmla="*/ 213 w 214"/>
                <a:gd name="T55" fmla="*/ 165 h 427"/>
                <a:gd name="T56" fmla="*/ 59 w 214"/>
                <a:gd name="T57" fmla="*/ 266 h 427"/>
                <a:gd name="T58" fmla="*/ 0 w 214"/>
                <a:gd name="T59" fmla="*/ 275 h 427"/>
                <a:gd name="T60" fmla="*/ 17 w 214"/>
                <a:gd name="T61" fmla="*/ 254 h 427"/>
                <a:gd name="T62" fmla="*/ 35 w 214"/>
                <a:gd name="T63" fmla="*/ 260 h 427"/>
                <a:gd name="T64" fmla="*/ 125 w 214"/>
                <a:gd name="T65" fmla="*/ 237 h 427"/>
                <a:gd name="T66" fmla="*/ 213 w 214"/>
                <a:gd name="T67" fmla="*/ 190 h 427"/>
                <a:gd name="T68" fmla="*/ 117 w 214"/>
                <a:gd name="T69" fmla="*/ 264 h 427"/>
                <a:gd name="T70" fmla="*/ 17 w 214"/>
                <a:gd name="T71" fmla="*/ 313 h 427"/>
                <a:gd name="T72" fmla="*/ 0 w 214"/>
                <a:gd name="T73" fmla="*/ 287 h 427"/>
                <a:gd name="T74" fmla="*/ 35 w 214"/>
                <a:gd name="T75" fmla="*/ 295 h 427"/>
                <a:gd name="T76" fmla="*/ 81 w 214"/>
                <a:gd name="T77" fmla="*/ 302 h 427"/>
                <a:gd name="T78" fmla="*/ 213 w 214"/>
                <a:gd name="T79" fmla="*/ 213 h 427"/>
                <a:gd name="T80" fmla="*/ 179 w 214"/>
                <a:gd name="T81" fmla="*/ 260 h 427"/>
                <a:gd name="T82" fmla="*/ 35 w 214"/>
                <a:gd name="T83" fmla="*/ 353 h 427"/>
                <a:gd name="T84" fmla="*/ 0 w 214"/>
                <a:gd name="T85" fmla="*/ 334 h 427"/>
                <a:gd name="T86" fmla="*/ 35 w 214"/>
                <a:gd name="T87" fmla="*/ 328 h 427"/>
                <a:gd name="T88" fmla="*/ 35 w 214"/>
                <a:gd name="T89" fmla="*/ 368 h 427"/>
                <a:gd name="T90" fmla="*/ 169 w 214"/>
                <a:gd name="T91" fmla="*/ 278 h 427"/>
                <a:gd name="T92" fmla="*/ 214 w 214"/>
                <a:gd name="T93" fmla="*/ 272 h 427"/>
                <a:gd name="T94" fmla="*/ 61 w 214"/>
                <a:gd name="T95" fmla="*/ 372 h 427"/>
                <a:gd name="T96" fmla="*/ 0 w 214"/>
                <a:gd name="T97" fmla="*/ 382 h 427"/>
                <a:gd name="T98" fmla="*/ 17 w 214"/>
                <a:gd name="T99" fmla="*/ 362 h 427"/>
                <a:gd name="T100" fmla="*/ 35 w 214"/>
                <a:gd name="T101" fmla="*/ 368 h 4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14" h="427">
                  <a:moveTo>
                    <a:pt x="35" y="117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32" y="138"/>
                  </a:lnTo>
                  <a:lnTo>
                    <a:pt x="0" y="132"/>
                  </a:lnTo>
                  <a:lnTo>
                    <a:pt x="0" y="108"/>
                  </a:lnTo>
                  <a:lnTo>
                    <a:pt x="35" y="115"/>
                  </a:lnTo>
                  <a:lnTo>
                    <a:pt x="35" y="117"/>
                  </a:lnTo>
                  <a:close/>
                  <a:moveTo>
                    <a:pt x="0" y="394"/>
                  </a:moveTo>
                  <a:lnTo>
                    <a:pt x="35" y="400"/>
                  </a:lnTo>
                  <a:lnTo>
                    <a:pt x="35" y="403"/>
                  </a:lnTo>
                  <a:lnTo>
                    <a:pt x="214" y="284"/>
                  </a:lnTo>
                  <a:lnTo>
                    <a:pt x="214" y="307"/>
                  </a:lnTo>
                  <a:lnTo>
                    <a:pt x="35" y="427"/>
                  </a:lnTo>
                  <a:lnTo>
                    <a:pt x="0" y="417"/>
                  </a:lnTo>
                  <a:lnTo>
                    <a:pt x="0" y="394"/>
                  </a:lnTo>
                  <a:close/>
                  <a:moveTo>
                    <a:pt x="35" y="153"/>
                  </a:moveTo>
                  <a:lnTo>
                    <a:pt x="79" y="123"/>
                  </a:lnTo>
                  <a:lnTo>
                    <a:pt x="123" y="94"/>
                  </a:lnTo>
                  <a:lnTo>
                    <a:pt x="167" y="65"/>
                  </a:lnTo>
                  <a:lnTo>
                    <a:pt x="211" y="36"/>
                  </a:lnTo>
                  <a:lnTo>
                    <a:pt x="211" y="47"/>
                  </a:lnTo>
                  <a:lnTo>
                    <a:pt x="211" y="59"/>
                  </a:lnTo>
                  <a:lnTo>
                    <a:pt x="176" y="83"/>
                  </a:lnTo>
                  <a:lnTo>
                    <a:pt x="116" y="123"/>
                  </a:lnTo>
                  <a:lnTo>
                    <a:pt x="84" y="143"/>
                  </a:lnTo>
                  <a:lnTo>
                    <a:pt x="58" y="159"/>
                  </a:lnTo>
                  <a:lnTo>
                    <a:pt x="40" y="172"/>
                  </a:lnTo>
                  <a:lnTo>
                    <a:pt x="32" y="173"/>
                  </a:lnTo>
                  <a:lnTo>
                    <a:pt x="15" y="170"/>
                  </a:lnTo>
                  <a:lnTo>
                    <a:pt x="0" y="167"/>
                  </a:lnTo>
                  <a:lnTo>
                    <a:pt x="0" y="156"/>
                  </a:lnTo>
                  <a:lnTo>
                    <a:pt x="0" y="144"/>
                  </a:lnTo>
                  <a:lnTo>
                    <a:pt x="17" y="147"/>
                  </a:lnTo>
                  <a:lnTo>
                    <a:pt x="35" y="150"/>
                  </a:lnTo>
                  <a:lnTo>
                    <a:pt x="35" y="152"/>
                  </a:lnTo>
                  <a:lnTo>
                    <a:pt x="35" y="153"/>
                  </a:lnTo>
                  <a:close/>
                  <a:moveTo>
                    <a:pt x="35" y="188"/>
                  </a:moveTo>
                  <a:lnTo>
                    <a:pt x="79" y="159"/>
                  </a:lnTo>
                  <a:lnTo>
                    <a:pt x="123" y="130"/>
                  </a:lnTo>
                  <a:lnTo>
                    <a:pt x="167" y="100"/>
                  </a:lnTo>
                  <a:lnTo>
                    <a:pt x="211" y="71"/>
                  </a:lnTo>
                  <a:lnTo>
                    <a:pt x="211" y="83"/>
                  </a:lnTo>
                  <a:lnTo>
                    <a:pt x="211" y="94"/>
                  </a:lnTo>
                  <a:lnTo>
                    <a:pt x="176" y="118"/>
                  </a:lnTo>
                  <a:lnTo>
                    <a:pt x="116" y="158"/>
                  </a:lnTo>
                  <a:lnTo>
                    <a:pt x="85" y="179"/>
                  </a:lnTo>
                  <a:lnTo>
                    <a:pt x="58" y="196"/>
                  </a:lnTo>
                  <a:lnTo>
                    <a:pt x="40" y="207"/>
                  </a:lnTo>
                  <a:lnTo>
                    <a:pt x="32" y="210"/>
                  </a:lnTo>
                  <a:lnTo>
                    <a:pt x="15" y="207"/>
                  </a:lnTo>
                  <a:lnTo>
                    <a:pt x="0" y="204"/>
                  </a:lnTo>
                  <a:lnTo>
                    <a:pt x="0" y="191"/>
                  </a:lnTo>
                  <a:lnTo>
                    <a:pt x="0" y="179"/>
                  </a:lnTo>
                  <a:lnTo>
                    <a:pt x="17" y="184"/>
                  </a:lnTo>
                  <a:lnTo>
                    <a:pt x="35" y="187"/>
                  </a:lnTo>
                  <a:lnTo>
                    <a:pt x="35" y="188"/>
                  </a:lnTo>
                  <a:close/>
                  <a:moveTo>
                    <a:pt x="35" y="225"/>
                  </a:moveTo>
                  <a:lnTo>
                    <a:pt x="79" y="194"/>
                  </a:lnTo>
                  <a:lnTo>
                    <a:pt x="123" y="165"/>
                  </a:lnTo>
                  <a:lnTo>
                    <a:pt x="167" y="137"/>
                  </a:lnTo>
                  <a:lnTo>
                    <a:pt x="211" y="106"/>
                  </a:lnTo>
                  <a:lnTo>
                    <a:pt x="211" y="118"/>
                  </a:lnTo>
                  <a:lnTo>
                    <a:pt x="211" y="130"/>
                  </a:lnTo>
                  <a:lnTo>
                    <a:pt x="176" y="153"/>
                  </a:lnTo>
                  <a:lnTo>
                    <a:pt x="116" y="194"/>
                  </a:lnTo>
                  <a:lnTo>
                    <a:pt x="59" y="231"/>
                  </a:lnTo>
                  <a:lnTo>
                    <a:pt x="33" y="245"/>
                  </a:lnTo>
                  <a:lnTo>
                    <a:pt x="17" y="242"/>
                  </a:lnTo>
                  <a:lnTo>
                    <a:pt x="0" y="239"/>
                  </a:lnTo>
                  <a:lnTo>
                    <a:pt x="0" y="228"/>
                  </a:lnTo>
                  <a:lnTo>
                    <a:pt x="0" y="216"/>
                  </a:lnTo>
                  <a:lnTo>
                    <a:pt x="17" y="219"/>
                  </a:lnTo>
                  <a:lnTo>
                    <a:pt x="35" y="222"/>
                  </a:lnTo>
                  <a:lnTo>
                    <a:pt x="35" y="223"/>
                  </a:lnTo>
                  <a:lnTo>
                    <a:pt x="35" y="225"/>
                  </a:lnTo>
                  <a:close/>
                  <a:moveTo>
                    <a:pt x="35" y="260"/>
                  </a:moveTo>
                  <a:lnTo>
                    <a:pt x="79" y="231"/>
                  </a:lnTo>
                  <a:lnTo>
                    <a:pt x="125" y="200"/>
                  </a:lnTo>
                  <a:lnTo>
                    <a:pt x="169" y="172"/>
                  </a:lnTo>
                  <a:lnTo>
                    <a:pt x="213" y="143"/>
                  </a:lnTo>
                  <a:lnTo>
                    <a:pt x="213" y="153"/>
                  </a:lnTo>
                  <a:lnTo>
                    <a:pt x="213" y="165"/>
                  </a:lnTo>
                  <a:lnTo>
                    <a:pt x="178" y="188"/>
                  </a:lnTo>
                  <a:lnTo>
                    <a:pt x="117" y="229"/>
                  </a:lnTo>
                  <a:lnTo>
                    <a:pt x="59" y="266"/>
                  </a:lnTo>
                  <a:lnTo>
                    <a:pt x="33" y="281"/>
                  </a:lnTo>
                  <a:lnTo>
                    <a:pt x="17" y="278"/>
                  </a:lnTo>
                  <a:lnTo>
                    <a:pt x="0" y="275"/>
                  </a:lnTo>
                  <a:lnTo>
                    <a:pt x="0" y="263"/>
                  </a:lnTo>
                  <a:lnTo>
                    <a:pt x="0" y="251"/>
                  </a:lnTo>
                  <a:lnTo>
                    <a:pt x="17" y="254"/>
                  </a:lnTo>
                  <a:lnTo>
                    <a:pt x="35" y="258"/>
                  </a:lnTo>
                  <a:lnTo>
                    <a:pt x="35" y="260"/>
                  </a:lnTo>
                  <a:close/>
                  <a:moveTo>
                    <a:pt x="35" y="296"/>
                  </a:moveTo>
                  <a:lnTo>
                    <a:pt x="81" y="266"/>
                  </a:lnTo>
                  <a:lnTo>
                    <a:pt x="125" y="237"/>
                  </a:lnTo>
                  <a:lnTo>
                    <a:pt x="169" y="207"/>
                  </a:lnTo>
                  <a:lnTo>
                    <a:pt x="213" y="178"/>
                  </a:lnTo>
                  <a:lnTo>
                    <a:pt x="213" y="190"/>
                  </a:lnTo>
                  <a:lnTo>
                    <a:pt x="213" y="200"/>
                  </a:lnTo>
                  <a:lnTo>
                    <a:pt x="178" y="225"/>
                  </a:lnTo>
                  <a:lnTo>
                    <a:pt x="117" y="264"/>
                  </a:lnTo>
                  <a:lnTo>
                    <a:pt x="59" y="302"/>
                  </a:lnTo>
                  <a:lnTo>
                    <a:pt x="33" y="316"/>
                  </a:lnTo>
                  <a:lnTo>
                    <a:pt x="17" y="313"/>
                  </a:lnTo>
                  <a:lnTo>
                    <a:pt x="0" y="310"/>
                  </a:lnTo>
                  <a:lnTo>
                    <a:pt x="0" y="298"/>
                  </a:lnTo>
                  <a:lnTo>
                    <a:pt x="0" y="287"/>
                  </a:lnTo>
                  <a:lnTo>
                    <a:pt x="17" y="290"/>
                  </a:lnTo>
                  <a:lnTo>
                    <a:pt x="35" y="293"/>
                  </a:lnTo>
                  <a:lnTo>
                    <a:pt x="35" y="295"/>
                  </a:lnTo>
                  <a:lnTo>
                    <a:pt x="35" y="296"/>
                  </a:lnTo>
                  <a:close/>
                  <a:moveTo>
                    <a:pt x="35" y="331"/>
                  </a:moveTo>
                  <a:lnTo>
                    <a:pt x="81" y="302"/>
                  </a:lnTo>
                  <a:lnTo>
                    <a:pt x="125" y="272"/>
                  </a:lnTo>
                  <a:lnTo>
                    <a:pt x="169" y="243"/>
                  </a:lnTo>
                  <a:lnTo>
                    <a:pt x="213" y="213"/>
                  </a:lnTo>
                  <a:lnTo>
                    <a:pt x="213" y="225"/>
                  </a:lnTo>
                  <a:lnTo>
                    <a:pt x="213" y="235"/>
                  </a:lnTo>
                  <a:lnTo>
                    <a:pt x="179" y="260"/>
                  </a:lnTo>
                  <a:lnTo>
                    <a:pt x="119" y="299"/>
                  </a:lnTo>
                  <a:lnTo>
                    <a:pt x="61" y="337"/>
                  </a:lnTo>
                  <a:lnTo>
                    <a:pt x="35" y="353"/>
                  </a:lnTo>
                  <a:lnTo>
                    <a:pt x="17" y="350"/>
                  </a:lnTo>
                  <a:lnTo>
                    <a:pt x="0" y="347"/>
                  </a:lnTo>
                  <a:lnTo>
                    <a:pt x="0" y="334"/>
                  </a:lnTo>
                  <a:lnTo>
                    <a:pt x="0" y="322"/>
                  </a:lnTo>
                  <a:lnTo>
                    <a:pt x="17" y="325"/>
                  </a:lnTo>
                  <a:lnTo>
                    <a:pt x="35" y="328"/>
                  </a:lnTo>
                  <a:lnTo>
                    <a:pt x="35" y="330"/>
                  </a:lnTo>
                  <a:lnTo>
                    <a:pt x="35" y="331"/>
                  </a:lnTo>
                  <a:close/>
                  <a:moveTo>
                    <a:pt x="35" y="368"/>
                  </a:moveTo>
                  <a:lnTo>
                    <a:pt x="81" y="337"/>
                  </a:lnTo>
                  <a:lnTo>
                    <a:pt x="125" y="308"/>
                  </a:lnTo>
                  <a:lnTo>
                    <a:pt x="169" y="278"/>
                  </a:lnTo>
                  <a:lnTo>
                    <a:pt x="214" y="249"/>
                  </a:lnTo>
                  <a:lnTo>
                    <a:pt x="214" y="260"/>
                  </a:lnTo>
                  <a:lnTo>
                    <a:pt x="214" y="272"/>
                  </a:lnTo>
                  <a:lnTo>
                    <a:pt x="179" y="295"/>
                  </a:lnTo>
                  <a:lnTo>
                    <a:pt x="119" y="336"/>
                  </a:lnTo>
                  <a:lnTo>
                    <a:pt x="61" y="372"/>
                  </a:lnTo>
                  <a:lnTo>
                    <a:pt x="35" y="388"/>
                  </a:lnTo>
                  <a:lnTo>
                    <a:pt x="17" y="385"/>
                  </a:lnTo>
                  <a:lnTo>
                    <a:pt x="0" y="382"/>
                  </a:lnTo>
                  <a:lnTo>
                    <a:pt x="0" y="369"/>
                  </a:lnTo>
                  <a:lnTo>
                    <a:pt x="0" y="359"/>
                  </a:lnTo>
                  <a:lnTo>
                    <a:pt x="17" y="362"/>
                  </a:lnTo>
                  <a:lnTo>
                    <a:pt x="35" y="365"/>
                  </a:lnTo>
                  <a:lnTo>
                    <a:pt x="35" y="366"/>
                  </a:lnTo>
                  <a:lnTo>
                    <a:pt x="35" y="368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51" name="Freeform 38"/>
            <p:cNvSpPr>
              <a:spLocks/>
            </p:cNvSpPr>
            <p:nvPr/>
          </p:nvSpPr>
          <p:spPr bwMode="auto">
            <a:xfrm>
              <a:off x="1478" y="1149"/>
              <a:ext cx="62" cy="96"/>
            </a:xfrm>
            <a:custGeom>
              <a:avLst/>
              <a:gdLst>
                <a:gd name="T0" fmla="*/ 0 w 62"/>
                <a:gd name="T1" fmla="*/ 0 h 96"/>
                <a:gd name="T2" fmla="*/ 62 w 62"/>
                <a:gd name="T3" fmla="*/ 13 h 96"/>
                <a:gd name="T4" fmla="*/ 62 w 62"/>
                <a:gd name="T5" fmla="*/ 96 h 96"/>
                <a:gd name="T6" fmla="*/ 0 w 62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" h="96">
                  <a:moveTo>
                    <a:pt x="0" y="0"/>
                  </a:moveTo>
                  <a:lnTo>
                    <a:pt x="62" y="13"/>
                  </a:lnTo>
                  <a:lnTo>
                    <a:pt x="62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52" name="Freeform 39"/>
            <p:cNvSpPr>
              <a:spLocks/>
            </p:cNvSpPr>
            <p:nvPr/>
          </p:nvSpPr>
          <p:spPr bwMode="auto">
            <a:xfrm>
              <a:off x="1476" y="1148"/>
              <a:ext cx="62" cy="96"/>
            </a:xfrm>
            <a:custGeom>
              <a:avLst/>
              <a:gdLst>
                <a:gd name="T0" fmla="*/ 0 w 62"/>
                <a:gd name="T1" fmla="*/ 0 h 96"/>
                <a:gd name="T2" fmla="*/ 62 w 62"/>
                <a:gd name="T3" fmla="*/ 96 h 96"/>
                <a:gd name="T4" fmla="*/ 0 w 62"/>
                <a:gd name="T5" fmla="*/ 84 h 96"/>
                <a:gd name="T6" fmla="*/ 0 w 62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" h="96">
                  <a:moveTo>
                    <a:pt x="0" y="0"/>
                  </a:moveTo>
                  <a:lnTo>
                    <a:pt x="62" y="96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53" name="Freeform 40"/>
            <p:cNvSpPr>
              <a:spLocks/>
            </p:cNvSpPr>
            <p:nvPr/>
          </p:nvSpPr>
          <p:spPr bwMode="auto">
            <a:xfrm>
              <a:off x="1482" y="1155"/>
              <a:ext cx="53" cy="83"/>
            </a:xfrm>
            <a:custGeom>
              <a:avLst/>
              <a:gdLst>
                <a:gd name="T0" fmla="*/ 0 w 53"/>
                <a:gd name="T1" fmla="*/ 0 h 83"/>
                <a:gd name="T2" fmla="*/ 53 w 53"/>
                <a:gd name="T3" fmla="*/ 11 h 83"/>
                <a:gd name="T4" fmla="*/ 53 w 53"/>
                <a:gd name="T5" fmla="*/ 83 h 83"/>
                <a:gd name="T6" fmla="*/ 0 w 53"/>
                <a:gd name="T7" fmla="*/ 72 h 83"/>
                <a:gd name="T8" fmla="*/ 0 w 53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83">
                  <a:moveTo>
                    <a:pt x="0" y="0"/>
                  </a:moveTo>
                  <a:lnTo>
                    <a:pt x="53" y="11"/>
                  </a:lnTo>
                  <a:lnTo>
                    <a:pt x="53" y="83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54" name="Freeform 41"/>
            <p:cNvSpPr>
              <a:spLocks/>
            </p:cNvSpPr>
            <p:nvPr/>
          </p:nvSpPr>
          <p:spPr bwMode="auto">
            <a:xfrm>
              <a:off x="1338" y="1495"/>
              <a:ext cx="182" cy="245"/>
            </a:xfrm>
            <a:custGeom>
              <a:avLst/>
              <a:gdLst>
                <a:gd name="T0" fmla="*/ 0 w 182"/>
                <a:gd name="T1" fmla="*/ 0 h 245"/>
                <a:gd name="T2" fmla="*/ 181 w 182"/>
                <a:gd name="T3" fmla="*/ 29 h 245"/>
                <a:gd name="T4" fmla="*/ 182 w 182"/>
                <a:gd name="T5" fmla="*/ 245 h 245"/>
                <a:gd name="T6" fmla="*/ 0 w 182"/>
                <a:gd name="T7" fmla="*/ 208 h 245"/>
                <a:gd name="T8" fmla="*/ 0 w 182"/>
                <a:gd name="T9" fmla="*/ 0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245">
                  <a:moveTo>
                    <a:pt x="0" y="0"/>
                  </a:moveTo>
                  <a:lnTo>
                    <a:pt x="181" y="29"/>
                  </a:lnTo>
                  <a:lnTo>
                    <a:pt x="182" y="245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55" name="Line 42"/>
            <p:cNvSpPr>
              <a:spLocks noChangeShapeType="1"/>
            </p:cNvSpPr>
            <p:nvPr/>
          </p:nvSpPr>
          <p:spPr bwMode="auto">
            <a:xfrm>
              <a:off x="1338" y="1656"/>
              <a:ext cx="182" cy="32"/>
            </a:xfrm>
            <a:prstGeom prst="line">
              <a:avLst/>
            </a:prstGeom>
            <a:noFill/>
            <a:ln w="4763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56" name="Line 43"/>
            <p:cNvSpPr>
              <a:spLocks noChangeShapeType="1"/>
            </p:cNvSpPr>
            <p:nvPr/>
          </p:nvSpPr>
          <p:spPr bwMode="auto">
            <a:xfrm>
              <a:off x="1338" y="1659"/>
              <a:ext cx="182" cy="32"/>
            </a:xfrm>
            <a:prstGeom prst="line">
              <a:avLst/>
            </a:prstGeom>
            <a:noFill/>
            <a:ln w="3175">
              <a:solidFill>
                <a:srgbClr val="C3C3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57" name="Line 44"/>
            <p:cNvSpPr>
              <a:spLocks noChangeShapeType="1"/>
            </p:cNvSpPr>
            <p:nvPr/>
          </p:nvSpPr>
          <p:spPr bwMode="auto">
            <a:xfrm>
              <a:off x="1336" y="1591"/>
              <a:ext cx="183" cy="32"/>
            </a:xfrm>
            <a:prstGeom prst="line">
              <a:avLst/>
            </a:prstGeom>
            <a:noFill/>
            <a:ln w="4763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58" name="Line 45"/>
            <p:cNvSpPr>
              <a:spLocks noChangeShapeType="1"/>
            </p:cNvSpPr>
            <p:nvPr/>
          </p:nvSpPr>
          <p:spPr bwMode="auto">
            <a:xfrm>
              <a:off x="1336" y="1592"/>
              <a:ext cx="183" cy="34"/>
            </a:xfrm>
            <a:prstGeom prst="line">
              <a:avLst/>
            </a:prstGeom>
            <a:noFill/>
            <a:ln w="3175">
              <a:solidFill>
                <a:srgbClr val="C3C3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59" name="Line 46"/>
            <p:cNvSpPr>
              <a:spLocks noChangeShapeType="1"/>
            </p:cNvSpPr>
            <p:nvPr/>
          </p:nvSpPr>
          <p:spPr bwMode="auto">
            <a:xfrm>
              <a:off x="1336" y="1542"/>
              <a:ext cx="183" cy="32"/>
            </a:xfrm>
            <a:prstGeom prst="line">
              <a:avLst/>
            </a:prstGeom>
            <a:noFill/>
            <a:ln w="4763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85060" name="Line 47"/>
            <p:cNvSpPr>
              <a:spLocks noChangeShapeType="1"/>
            </p:cNvSpPr>
            <p:nvPr/>
          </p:nvSpPr>
          <p:spPr bwMode="auto">
            <a:xfrm>
              <a:off x="1336" y="1545"/>
              <a:ext cx="183" cy="32"/>
            </a:xfrm>
            <a:prstGeom prst="line">
              <a:avLst/>
            </a:prstGeom>
            <a:noFill/>
            <a:ln w="3175">
              <a:solidFill>
                <a:srgbClr val="C3C3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graphicFrame>
        <p:nvGraphicFramePr>
          <p:cNvPr id="85005" name="Object 48"/>
          <p:cNvGraphicFramePr>
            <a:graphicFrameLocks noChangeAspect="1"/>
          </p:cNvGraphicFramePr>
          <p:nvPr/>
        </p:nvGraphicFramePr>
        <p:xfrm>
          <a:off x="3868738" y="2019300"/>
          <a:ext cx="6810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6" name="CorelDRAW" r:id="rId9" imgW="914400" imgH="914400" progId="CorelDRAW.Graphic.9">
                  <p:embed/>
                </p:oleObj>
              </mc:Choice>
              <mc:Fallback>
                <p:oleObj name="CorelDRAW" r:id="rId9" imgW="914400" imgH="914400" progId="CorelDRAW.Graphic.9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2019300"/>
                        <a:ext cx="6810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6" name="Text Box 49"/>
          <p:cNvSpPr txBox="1">
            <a:spLocks noChangeArrowheads="1"/>
          </p:cNvSpPr>
          <p:nvPr/>
        </p:nvSpPr>
        <p:spPr bwMode="auto">
          <a:xfrm>
            <a:off x="577850" y="2973388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1" lang="en-US" altLang="zh-TW" sz="1600" b="1"/>
              <a:t>   PC</a:t>
            </a:r>
          </a:p>
        </p:txBody>
      </p:sp>
      <p:sp>
        <p:nvSpPr>
          <p:cNvPr id="85007" name="Text Box 50"/>
          <p:cNvSpPr txBox="1">
            <a:spLocks noChangeArrowheads="1"/>
          </p:cNvSpPr>
          <p:nvPr/>
        </p:nvSpPr>
        <p:spPr bwMode="auto">
          <a:xfrm>
            <a:off x="3165475" y="2857500"/>
            <a:ext cx="15319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15000"/>
              </a:spcBef>
            </a:pPr>
            <a:r>
              <a:rPr kumimoji="1" lang="en-US" altLang="zh-TW" sz="1800" b="1"/>
              <a:t>Call Agent/ </a:t>
            </a:r>
          </a:p>
          <a:p>
            <a:pPr algn="ctr" eaLnBrk="1" hangingPunct="1">
              <a:lnSpc>
                <a:spcPct val="80000"/>
              </a:lnSpc>
              <a:spcBef>
                <a:spcPct val="15000"/>
              </a:spcBef>
            </a:pPr>
            <a:r>
              <a:rPr kumimoji="1" lang="en-US" altLang="zh-TW" sz="1800" b="1"/>
              <a:t>Gatekeeper</a:t>
            </a:r>
          </a:p>
        </p:txBody>
      </p:sp>
      <p:sp>
        <p:nvSpPr>
          <p:cNvPr id="85008" name="Line 51"/>
          <p:cNvSpPr>
            <a:spLocks noChangeShapeType="1"/>
          </p:cNvSpPr>
          <p:nvPr/>
        </p:nvSpPr>
        <p:spPr bwMode="auto">
          <a:xfrm>
            <a:off x="3235325" y="2362200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5009" name="Line 52"/>
          <p:cNvSpPr>
            <a:spLocks noChangeShapeType="1"/>
          </p:cNvSpPr>
          <p:nvPr/>
        </p:nvSpPr>
        <p:spPr bwMode="auto">
          <a:xfrm>
            <a:off x="2109788" y="4605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85010" name="Line 53"/>
          <p:cNvSpPr>
            <a:spLocks noChangeShapeType="1"/>
          </p:cNvSpPr>
          <p:nvPr/>
        </p:nvSpPr>
        <p:spPr bwMode="auto">
          <a:xfrm>
            <a:off x="2687638" y="45291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85011" name="Line 54"/>
          <p:cNvSpPr>
            <a:spLocks noChangeShapeType="1"/>
          </p:cNvSpPr>
          <p:nvPr/>
        </p:nvSpPr>
        <p:spPr bwMode="auto">
          <a:xfrm>
            <a:off x="3024188" y="4495800"/>
            <a:ext cx="14287" cy="4143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85012" name="Line 56"/>
          <p:cNvSpPr>
            <a:spLocks noChangeShapeType="1"/>
          </p:cNvSpPr>
          <p:nvPr/>
        </p:nvSpPr>
        <p:spPr bwMode="auto">
          <a:xfrm>
            <a:off x="3038475" y="4910138"/>
            <a:ext cx="13366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85013" name="Text Box 57"/>
          <p:cNvSpPr txBox="1">
            <a:spLocks noChangeArrowheads="1"/>
          </p:cNvSpPr>
          <p:nvPr/>
        </p:nvSpPr>
        <p:spPr bwMode="auto">
          <a:xfrm>
            <a:off x="7048500" y="5367338"/>
            <a:ext cx="1673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1" lang="ru-RU" altLang="zh-TW" sz="1800" b="1"/>
              <a:t>Аналоговые телефоны</a:t>
            </a:r>
            <a:endParaRPr kumimoji="1" lang="en-US" altLang="zh-TW" sz="1800" b="1"/>
          </a:p>
        </p:txBody>
      </p:sp>
      <p:graphicFrame>
        <p:nvGraphicFramePr>
          <p:cNvPr id="85014" name="Object 58"/>
          <p:cNvGraphicFramePr>
            <a:graphicFrameLocks noChangeAspect="1"/>
          </p:cNvGraphicFramePr>
          <p:nvPr/>
        </p:nvGraphicFramePr>
        <p:xfrm>
          <a:off x="7596188" y="4787900"/>
          <a:ext cx="6937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7" name="CorelDRAW" r:id="rId10" imgW="914400" imgH="914400" progId="CorelDRAW.Graphic.9">
                  <p:embed/>
                </p:oleObj>
              </mc:Choice>
              <mc:Fallback>
                <p:oleObj name="CorelDRAW" r:id="rId10" imgW="914400" imgH="914400" progId="CorelDRAW.Graphic.9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787900"/>
                        <a:ext cx="69373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5" name="Object 59"/>
          <p:cNvGraphicFramePr>
            <a:graphicFrameLocks noChangeAspect="1"/>
          </p:cNvGraphicFramePr>
          <p:nvPr/>
        </p:nvGraphicFramePr>
        <p:xfrm>
          <a:off x="7526338" y="4086225"/>
          <a:ext cx="6937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8" name="CorelDRAW" r:id="rId11" imgW="914400" imgH="914400" progId="CorelDRAW.Graphic.9">
                  <p:embed/>
                </p:oleObj>
              </mc:Choice>
              <mc:Fallback>
                <p:oleObj name="CorelDRAW" r:id="rId11" imgW="914400" imgH="914400" progId="CorelDRAW.Graphic.9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4086225"/>
                        <a:ext cx="69373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6" name="Group 60"/>
          <p:cNvGrpSpPr>
            <a:grpSpLocks/>
          </p:cNvGrpSpPr>
          <p:nvPr/>
        </p:nvGrpSpPr>
        <p:grpSpPr bwMode="auto">
          <a:xfrm>
            <a:off x="5430838" y="4224338"/>
            <a:ext cx="1954212" cy="1219200"/>
            <a:chOff x="1203" y="3133"/>
            <a:chExt cx="1428" cy="984"/>
          </a:xfrm>
        </p:grpSpPr>
        <p:sp>
          <p:nvSpPr>
            <p:cNvPr id="85026" name="Oval 61"/>
            <p:cNvSpPr>
              <a:spLocks noChangeArrowheads="1"/>
            </p:cNvSpPr>
            <p:nvPr/>
          </p:nvSpPr>
          <p:spPr bwMode="auto">
            <a:xfrm rot="643105">
              <a:off x="1707" y="3133"/>
              <a:ext cx="337" cy="323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27" name="Oval 62"/>
            <p:cNvSpPr>
              <a:spLocks noChangeArrowheads="1"/>
            </p:cNvSpPr>
            <p:nvPr/>
          </p:nvSpPr>
          <p:spPr bwMode="auto">
            <a:xfrm rot="643105">
              <a:off x="2006" y="3151"/>
              <a:ext cx="270" cy="260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28" name="Oval 63"/>
            <p:cNvSpPr>
              <a:spLocks noChangeArrowheads="1"/>
            </p:cNvSpPr>
            <p:nvPr/>
          </p:nvSpPr>
          <p:spPr bwMode="auto">
            <a:xfrm rot="643105">
              <a:off x="2193" y="3486"/>
              <a:ext cx="433" cy="417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29" name="Oval 64"/>
            <p:cNvSpPr>
              <a:spLocks noChangeArrowheads="1"/>
            </p:cNvSpPr>
            <p:nvPr/>
          </p:nvSpPr>
          <p:spPr bwMode="auto">
            <a:xfrm rot="643105">
              <a:off x="1324" y="3518"/>
              <a:ext cx="498" cy="478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30" name="Oval 65"/>
            <p:cNvSpPr>
              <a:spLocks noChangeArrowheads="1"/>
            </p:cNvSpPr>
            <p:nvPr/>
          </p:nvSpPr>
          <p:spPr bwMode="auto">
            <a:xfrm rot="643105">
              <a:off x="2026" y="3699"/>
              <a:ext cx="367" cy="354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31" name="Oval 66"/>
            <p:cNvSpPr>
              <a:spLocks noChangeArrowheads="1"/>
            </p:cNvSpPr>
            <p:nvPr/>
          </p:nvSpPr>
          <p:spPr bwMode="auto">
            <a:xfrm rot="643105">
              <a:off x="1203" y="3566"/>
              <a:ext cx="271" cy="261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32" name="Oval 67"/>
            <p:cNvSpPr>
              <a:spLocks noChangeArrowheads="1"/>
            </p:cNvSpPr>
            <p:nvPr/>
          </p:nvSpPr>
          <p:spPr bwMode="auto">
            <a:xfrm rot="643105">
              <a:off x="1211" y="3347"/>
              <a:ext cx="271" cy="261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33" name="Oval 68"/>
            <p:cNvSpPr>
              <a:spLocks noChangeArrowheads="1"/>
            </p:cNvSpPr>
            <p:nvPr/>
          </p:nvSpPr>
          <p:spPr bwMode="auto">
            <a:xfrm rot="643105">
              <a:off x="1368" y="3142"/>
              <a:ext cx="435" cy="416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34" name="Oval 69"/>
            <p:cNvSpPr>
              <a:spLocks noChangeArrowheads="1"/>
            </p:cNvSpPr>
            <p:nvPr/>
          </p:nvSpPr>
          <p:spPr bwMode="auto">
            <a:xfrm rot="643105">
              <a:off x="1659" y="3700"/>
              <a:ext cx="433" cy="417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35" name="Oval 70"/>
            <p:cNvSpPr>
              <a:spLocks noChangeArrowheads="1"/>
            </p:cNvSpPr>
            <p:nvPr/>
          </p:nvSpPr>
          <p:spPr bwMode="auto">
            <a:xfrm rot="643105">
              <a:off x="2294" y="3339"/>
              <a:ext cx="337" cy="323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36" name="Oval 71"/>
            <p:cNvSpPr>
              <a:spLocks noChangeArrowheads="1"/>
            </p:cNvSpPr>
            <p:nvPr/>
          </p:nvSpPr>
          <p:spPr bwMode="auto">
            <a:xfrm rot="643105">
              <a:off x="2224" y="3196"/>
              <a:ext cx="305" cy="291"/>
            </a:xfrm>
            <a:prstGeom prst="ellipse">
              <a:avLst/>
            </a:prstGeom>
            <a:solidFill>
              <a:srgbClr val="FF9966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85037" name="Freeform 72"/>
            <p:cNvSpPr>
              <a:spLocks/>
            </p:cNvSpPr>
            <p:nvPr/>
          </p:nvSpPr>
          <p:spPr bwMode="auto">
            <a:xfrm rot="643105">
              <a:off x="1314" y="3196"/>
              <a:ext cx="1246" cy="798"/>
            </a:xfrm>
            <a:custGeom>
              <a:avLst/>
              <a:gdLst>
                <a:gd name="T0" fmla="*/ 823 w 851"/>
                <a:gd name="T1" fmla="*/ 146 h 591"/>
                <a:gd name="T2" fmla="*/ 934 w 851"/>
                <a:gd name="T3" fmla="*/ 42 h 591"/>
                <a:gd name="T4" fmla="*/ 1435 w 851"/>
                <a:gd name="T5" fmla="*/ 49 h 591"/>
                <a:gd name="T6" fmla="*/ 1786 w 851"/>
                <a:gd name="T7" fmla="*/ 0 h 591"/>
                <a:gd name="T8" fmla="*/ 2230 w 851"/>
                <a:gd name="T9" fmla="*/ 173 h 591"/>
                <a:gd name="T10" fmla="*/ 2454 w 851"/>
                <a:gd name="T11" fmla="*/ 124 h 591"/>
                <a:gd name="T12" fmla="*/ 2571 w 851"/>
                <a:gd name="T13" fmla="*/ 146 h 591"/>
                <a:gd name="T14" fmla="*/ 2599 w 851"/>
                <a:gd name="T15" fmla="*/ 578 h 591"/>
                <a:gd name="T16" fmla="*/ 2669 w 851"/>
                <a:gd name="T17" fmla="*/ 645 h 591"/>
                <a:gd name="T18" fmla="*/ 2463 w 851"/>
                <a:gd name="T19" fmla="*/ 979 h 591"/>
                <a:gd name="T20" fmla="*/ 2239 w 851"/>
                <a:gd name="T21" fmla="*/ 753 h 591"/>
                <a:gd name="T22" fmla="*/ 2176 w 851"/>
                <a:gd name="T23" fmla="*/ 870 h 591"/>
                <a:gd name="T24" fmla="*/ 1861 w 851"/>
                <a:gd name="T25" fmla="*/ 1329 h 591"/>
                <a:gd name="T26" fmla="*/ 807 w 851"/>
                <a:gd name="T27" fmla="*/ 1453 h 591"/>
                <a:gd name="T28" fmla="*/ 258 w 851"/>
                <a:gd name="T29" fmla="*/ 1362 h 591"/>
                <a:gd name="T30" fmla="*/ 86 w 851"/>
                <a:gd name="T31" fmla="*/ 1078 h 591"/>
                <a:gd name="T32" fmla="*/ 86 w 851"/>
                <a:gd name="T33" fmla="*/ 787 h 591"/>
                <a:gd name="T34" fmla="*/ 0 w 851"/>
                <a:gd name="T35" fmla="*/ 541 h 591"/>
                <a:gd name="T36" fmla="*/ 823 w 851"/>
                <a:gd name="T37" fmla="*/ 146 h 5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51" h="591">
                  <a:moveTo>
                    <a:pt x="262" y="59"/>
                  </a:moveTo>
                  <a:lnTo>
                    <a:pt x="298" y="17"/>
                  </a:lnTo>
                  <a:lnTo>
                    <a:pt x="457" y="20"/>
                  </a:lnTo>
                  <a:lnTo>
                    <a:pt x="569" y="0"/>
                  </a:lnTo>
                  <a:lnTo>
                    <a:pt x="710" y="70"/>
                  </a:lnTo>
                  <a:lnTo>
                    <a:pt x="782" y="50"/>
                  </a:lnTo>
                  <a:lnTo>
                    <a:pt x="819" y="59"/>
                  </a:lnTo>
                  <a:lnTo>
                    <a:pt x="828" y="235"/>
                  </a:lnTo>
                  <a:lnTo>
                    <a:pt x="850" y="262"/>
                  </a:lnTo>
                  <a:lnTo>
                    <a:pt x="785" y="398"/>
                  </a:lnTo>
                  <a:lnTo>
                    <a:pt x="713" y="306"/>
                  </a:lnTo>
                  <a:lnTo>
                    <a:pt x="693" y="353"/>
                  </a:lnTo>
                  <a:lnTo>
                    <a:pt x="593" y="540"/>
                  </a:lnTo>
                  <a:lnTo>
                    <a:pt x="257" y="590"/>
                  </a:lnTo>
                  <a:lnTo>
                    <a:pt x="82" y="553"/>
                  </a:lnTo>
                  <a:lnTo>
                    <a:pt x="27" y="438"/>
                  </a:lnTo>
                  <a:lnTo>
                    <a:pt x="27" y="320"/>
                  </a:lnTo>
                  <a:lnTo>
                    <a:pt x="0" y="220"/>
                  </a:lnTo>
                  <a:lnTo>
                    <a:pt x="262" y="59"/>
                  </a:lnTo>
                </a:path>
              </a:pathLst>
            </a:cu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85017" name="Text Box 73"/>
          <p:cNvSpPr txBox="1">
            <a:spLocks noChangeArrowheads="1"/>
          </p:cNvSpPr>
          <p:nvPr/>
        </p:nvSpPr>
        <p:spPr bwMode="auto">
          <a:xfrm>
            <a:off x="5289550" y="4376738"/>
            <a:ext cx="218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kumimoji="1" lang="en-US" altLang="zh-TW" sz="2400" b="1"/>
              <a:t>PSTN</a:t>
            </a:r>
          </a:p>
          <a:p>
            <a:pPr algn="ctr" eaLnBrk="1" hangingPunct="1"/>
            <a:endParaRPr kumimoji="1" lang="en-US" altLang="zh-TW" sz="2400"/>
          </a:p>
        </p:txBody>
      </p:sp>
      <p:sp>
        <p:nvSpPr>
          <p:cNvPr id="85018" name="Line 74"/>
          <p:cNvSpPr>
            <a:spLocks noChangeShapeType="1"/>
          </p:cNvSpPr>
          <p:nvPr/>
        </p:nvSpPr>
        <p:spPr bwMode="auto">
          <a:xfrm>
            <a:off x="4305300" y="4910138"/>
            <a:ext cx="112553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5019" name="Line 75"/>
          <p:cNvSpPr>
            <a:spLocks noChangeShapeType="1"/>
          </p:cNvSpPr>
          <p:nvPr/>
        </p:nvSpPr>
        <p:spPr bwMode="auto">
          <a:xfrm>
            <a:off x="7173913" y="4360863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5020" name="Line 76"/>
          <p:cNvSpPr>
            <a:spLocks noChangeShapeType="1"/>
          </p:cNvSpPr>
          <p:nvPr/>
        </p:nvSpPr>
        <p:spPr bwMode="auto">
          <a:xfrm>
            <a:off x="7315200" y="5046663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5021" name="Line 78"/>
          <p:cNvSpPr>
            <a:spLocks noChangeShapeType="1"/>
          </p:cNvSpPr>
          <p:nvPr/>
        </p:nvSpPr>
        <p:spPr bwMode="auto">
          <a:xfrm>
            <a:off x="1069975" y="3767138"/>
            <a:ext cx="773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85022" name="Line 79"/>
          <p:cNvSpPr>
            <a:spLocks noChangeShapeType="1"/>
          </p:cNvSpPr>
          <p:nvPr/>
        </p:nvSpPr>
        <p:spPr bwMode="auto">
          <a:xfrm>
            <a:off x="1843088" y="37671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85023" name="Text Box 80"/>
          <p:cNvSpPr txBox="1">
            <a:spLocks noChangeArrowheads="1"/>
          </p:cNvSpPr>
          <p:nvPr/>
        </p:nvSpPr>
        <p:spPr bwMode="auto">
          <a:xfrm>
            <a:off x="4859338" y="2636838"/>
            <a:ext cx="4079875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sz="1600" b="1"/>
              <a:t>	Автоматическое переключение на аналоговую телефонную линию в случае отключения питания или сети</a:t>
            </a:r>
            <a:r>
              <a:rPr kumimoji="1" lang="en-US" altLang="zh-TW" sz="1600" b="1"/>
              <a:t> </a:t>
            </a:r>
          </a:p>
        </p:txBody>
      </p:sp>
      <p:sp>
        <p:nvSpPr>
          <p:cNvPr id="85024" name="Text Box 81"/>
          <p:cNvSpPr txBox="1">
            <a:spLocks noChangeArrowheads="1"/>
          </p:cNvSpPr>
          <p:nvPr/>
        </p:nvSpPr>
        <p:spPr bwMode="auto">
          <a:xfrm>
            <a:off x="2251075" y="3429000"/>
            <a:ext cx="166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1" lang="en-US" altLang="zh-TW" sz="1800" b="1"/>
              <a:t> Ethernet</a:t>
            </a:r>
          </a:p>
        </p:txBody>
      </p:sp>
      <p:sp>
        <p:nvSpPr>
          <p:cNvPr id="85025" name="Text Box 82"/>
          <p:cNvSpPr txBox="1">
            <a:spLocks noChangeArrowheads="1"/>
          </p:cNvSpPr>
          <p:nvPr/>
        </p:nvSpPr>
        <p:spPr bwMode="auto">
          <a:xfrm>
            <a:off x="3527425" y="4587875"/>
            <a:ext cx="1692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1" lang="ru-RU" altLang="zh-TW" sz="1800" b="1">
                <a:solidFill>
                  <a:srgbClr val="FF3300"/>
                </a:solidFill>
              </a:rPr>
              <a:t>Телефонная Линия</a:t>
            </a:r>
            <a:endParaRPr kumimoji="1" lang="en-US" altLang="zh-TW" sz="18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2124075" y="620713"/>
            <a:ext cx="4865688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ru-RU" sz="2800" b="1">
                <a:solidFill>
                  <a:schemeClr val="accent2"/>
                </a:solidFill>
              </a:rPr>
              <a:t>Транковый</a:t>
            </a:r>
            <a:r>
              <a:rPr kumimoji="1" lang="ru-RU" sz="2800" b="1">
                <a:solidFill>
                  <a:schemeClr val="accent2"/>
                </a:solidFill>
                <a:ea typeface="新細明體" pitchFamily="18" charset="-120"/>
              </a:rPr>
              <a:t> </a:t>
            </a:r>
            <a:r>
              <a:rPr kumimoji="1" lang="ru-RU" sz="2800" b="1">
                <a:solidFill>
                  <a:schemeClr val="accent2"/>
                </a:solidFill>
              </a:rPr>
              <a:t>ш</a:t>
            </a:r>
            <a:r>
              <a:rPr kumimoji="1" lang="ru-RU" altLang="zh-TW" sz="2800" b="1">
                <a:solidFill>
                  <a:schemeClr val="accent2"/>
                </a:solidFill>
              </a:rPr>
              <a:t>люз </a:t>
            </a:r>
            <a:r>
              <a:rPr kumimoji="1" lang="en-US" altLang="zh-TW" sz="2800" b="1">
                <a:solidFill>
                  <a:schemeClr val="accent2"/>
                </a:solidFill>
              </a:rPr>
              <a:t>VoIP</a:t>
            </a:r>
            <a:r>
              <a:rPr kumimoji="1" lang="ru-RU" altLang="zh-TW" sz="2800" b="1">
                <a:solidFill>
                  <a:schemeClr val="accent2"/>
                </a:solidFill>
              </a:rPr>
              <a:t> </a:t>
            </a:r>
            <a:r>
              <a:rPr kumimoji="1" lang="en-US" altLang="zh-TW" sz="2800" b="1">
                <a:solidFill>
                  <a:schemeClr val="accent2"/>
                </a:solidFill>
              </a:rPr>
              <a:t>DVG-1104TH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42875" y="1354138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1" lang="en-US" b="1">
              <a:ea typeface="新細明體" pitchFamily="18" charset="-120"/>
            </a:endParaRP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250825" y="1611313"/>
            <a:ext cx="8893175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174625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TW" sz="1800"/>
              <a:t> </a:t>
            </a:r>
            <a:r>
              <a:rPr kumimoji="1" lang="ru-RU" altLang="zh-TW"/>
              <a:t>4 порта</a:t>
            </a:r>
            <a:r>
              <a:rPr kumimoji="1" lang="en-US" altLang="zh-TW"/>
              <a:t> FXO RJ-11</a:t>
            </a:r>
            <a:r>
              <a:rPr kumimoji="1" lang="ru-RU" altLang="zh-TW"/>
              <a:t>для подключения к внутренним линиям офисной АТС или линиям ТФОП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1 порт</a:t>
            </a:r>
            <a:r>
              <a:rPr kumimoji="1" lang="en-US" altLang="zh-TW"/>
              <a:t> 10/100BASE-TX RJ-45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Поддержка протокола </a:t>
            </a:r>
            <a:r>
              <a:rPr kumimoji="1" lang="en-US" altLang="zh-TW"/>
              <a:t>ITU</a:t>
            </a:r>
            <a:r>
              <a:rPr kumimoji="1" lang="ru-RU" altLang="zh-TW"/>
              <a:t>-</a:t>
            </a:r>
            <a:r>
              <a:rPr kumimoji="1" lang="en-US" altLang="zh-TW"/>
              <a:t>T H</a:t>
            </a:r>
            <a:r>
              <a:rPr kumimoji="1" lang="ru-RU" altLang="zh-TW"/>
              <a:t>.323 </a:t>
            </a:r>
            <a:r>
              <a:rPr kumimoji="1" lang="en-US" altLang="zh-TW"/>
              <a:t>Ver</a:t>
            </a:r>
            <a:r>
              <a:rPr kumimoji="1" lang="ru-RU" altLang="zh-TW"/>
              <a:t>. 4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 Подавление эха </a:t>
            </a:r>
            <a:r>
              <a:rPr kumimoji="1" lang="en-US" altLang="zh-TW"/>
              <a:t>G</a:t>
            </a:r>
            <a:r>
              <a:rPr kumimoji="1" lang="ru-RU" altLang="zh-TW"/>
              <a:t>.168/165</a:t>
            </a:r>
            <a:endParaRPr kumimoji="1" lang="en-US" altLang="zh-TW"/>
          </a:p>
          <a:p>
            <a:pPr eaLnBrk="1" hangingPunct="1">
              <a:buFontTx/>
              <a:buChar char="•"/>
            </a:pPr>
            <a:r>
              <a:rPr kumimoji="1" lang="ru-RU" altLang="zh-TW"/>
              <a:t> </a:t>
            </a:r>
            <a:r>
              <a:rPr kumimoji="1" lang="en-US" altLang="zh-TW"/>
              <a:t>H</a:t>
            </a:r>
            <a:r>
              <a:rPr kumimoji="1" lang="ru-RU" altLang="zh-TW"/>
              <a:t>.450.2 – передача данных, </a:t>
            </a:r>
            <a:r>
              <a:rPr kumimoji="1" lang="en-US" altLang="zh-TW"/>
              <a:t>H</a:t>
            </a:r>
            <a:r>
              <a:rPr kumimoji="1" lang="ru-RU" altLang="zh-TW"/>
              <a:t>.450.4 – удержание звонка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 Поддержка тональных сигналов: тоновый набор,</a:t>
            </a:r>
            <a:r>
              <a:rPr kumimoji="1" lang="en-US" altLang="zh-TW"/>
              <a:t> </a:t>
            </a:r>
            <a:r>
              <a:rPr kumimoji="1" lang="ru-RU" altLang="zh-TW"/>
              <a:t>тон</a:t>
            </a:r>
            <a:r>
              <a:rPr kumimoji="1" lang="en-US" altLang="zh-TW"/>
              <a:t>  </a:t>
            </a:r>
            <a:r>
              <a:rPr kumimoji="1" lang="ru-RU" altLang="zh-TW"/>
              <a:t>«занято»</a:t>
            </a:r>
            <a:r>
              <a:rPr kumimoji="1" lang="en-US" altLang="zh-TW"/>
              <a:t> </a:t>
            </a:r>
            <a:r>
              <a:rPr kumimoji="1" lang="ru-RU" altLang="zh-TW"/>
              <a:t>,обратный звонок, удержание звонка 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 Динамический буфер  (</a:t>
            </a:r>
            <a:r>
              <a:rPr kumimoji="1" lang="en-US" altLang="zh-TW"/>
              <a:t>jitter</a:t>
            </a:r>
            <a:r>
              <a:rPr kumimoji="1" lang="ru-RU" altLang="zh-TW"/>
              <a:t>) 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 Восстановление потерянных кадров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 Определение </a:t>
            </a:r>
            <a:r>
              <a:rPr kumimoji="1" lang="en-US" altLang="zh-TW"/>
              <a:t>ID</a:t>
            </a:r>
            <a:r>
              <a:rPr kumimoji="1" lang="ru-RU" altLang="zh-TW"/>
              <a:t> звонящего (</a:t>
            </a:r>
            <a:r>
              <a:rPr kumimoji="1" lang="en-US" altLang="zh-TW"/>
              <a:t>DTMF</a:t>
            </a:r>
            <a:r>
              <a:rPr kumimoji="1" lang="ru-RU" altLang="zh-TW"/>
              <a:t>/ </a:t>
            </a:r>
            <a:r>
              <a:rPr kumimoji="1" lang="en-US" altLang="zh-TW"/>
              <a:t>FSK</a:t>
            </a:r>
            <a:r>
              <a:rPr kumimoji="1" lang="ru-RU" altLang="zh-TW"/>
              <a:t>) от АТС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Автоматическое определение </a:t>
            </a:r>
            <a:r>
              <a:rPr kumimoji="1" lang="en-US" altLang="zh-TW"/>
              <a:t>Gatekeeper</a:t>
            </a:r>
            <a:endParaRPr kumimoji="1" lang="ru-RU" altLang="zh-TW"/>
          </a:p>
          <a:p>
            <a:pPr eaLnBrk="1" hangingPunct="1">
              <a:buFontTx/>
              <a:buChar char="•"/>
            </a:pPr>
            <a:r>
              <a:rPr kumimoji="1" lang="ru-RU" altLang="zh-TW"/>
              <a:t> Поддержка режима «точка-точка».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Определение полярности линии ТФОП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 Набор номера в стандарте </a:t>
            </a:r>
            <a:r>
              <a:rPr kumimoji="1" lang="en-US" altLang="zh-TW"/>
              <a:t>E</a:t>
            </a:r>
            <a:r>
              <a:rPr kumimoji="1" lang="ru-RU" altLang="zh-TW"/>
              <a:t>.164 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 Качества услуг </a:t>
            </a:r>
            <a:r>
              <a:rPr kumimoji="1" lang="en-US" altLang="zh-TW"/>
              <a:t>QoS </a:t>
            </a:r>
            <a:r>
              <a:rPr kumimoji="1" lang="ru-RU" altLang="zh-TW"/>
              <a:t>с настройкой  параметров </a:t>
            </a:r>
            <a:r>
              <a:rPr kumimoji="1" lang="en-US" altLang="zh-TW"/>
              <a:t>ToS</a:t>
            </a:r>
            <a:endParaRPr kumimoji="1" lang="ru-RU" altLang="zh-TW"/>
          </a:p>
          <a:p>
            <a:pPr eaLnBrk="1" hangingPunct="1">
              <a:buFontTx/>
              <a:buChar char="•"/>
            </a:pPr>
            <a:r>
              <a:rPr kumimoji="1" lang="ru-RU" altLang="zh-TW"/>
              <a:t> Поддержка факс-протокола: </a:t>
            </a:r>
            <a:r>
              <a:rPr kumimoji="1" lang="en-US" altLang="zh-TW"/>
              <a:t>T</a:t>
            </a:r>
            <a:r>
              <a:rPr kumimoji="1" lang="ru-RU" altLang="zh-TW"/>
              <a:t>.38 </a:t>
            </a:r>
            <a:endParaRPr kumimoji="1" lang="en-US" altLang="zh-TW"/>
          </a:p>
        </p:txBody>
      </p:sp>
      <p:pic>
        <p:nvPicPr>
          <p:cNvPr id="860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88950"/>
            <a:ext cx="24479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443163" y="622300"/>
            <a:ext cx="4865687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TW" sz="2800" b="1">
                <a:solidFill>
                  <a:schemeClr val="accent2"/>
                </a:solidFill>
              </a:rPr>
              <a:t>IP </a:t>
            </a:r>
            <a:r>
              <a:rPr kumimoji="1" lang="ru-RU" altLang="zh-TW" sz="2800" b="1">
                <a:solidFill>
                  <a:schemeClr val="accent2"/>
                </a:solidFill>
              </a:rPr>
              <a:t>телефон</a:t>
            </a:r>
            <a:r>
              <a:rPr kumimoji="1" lang="en-US" altLang="zh-TW" sz="2800" b="1">
                <a:solidFill>
                  <a:schemeClr val="accent2"/>
                </a:solidFill>
              </a:rPr>
              <a:t> DPH-100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42875" y="1354138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1" lang="en-US" b="1">
              <a:ea typeface="新細明體" pitchFamily="18" charset="-120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23850" y="1700213"/>
            <a:ext cx="662622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174625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Два порта</a:t>
            </a:r>
            <a:r>
              <a:rPr kumimoji="1" lang="en-US" altLang="zh-TW"/>
              <a:t> 10/100BASE-TX RJ-45</a:t>
            </a:r>
            <a:r>
              <a:rPr kumimoji="1" lang="ru-RU" altLang="zh-TW"/>
              <a:t>: </a:t>
            </a:r>
          </a:p>
          <a:p>
            <a:pPr eaLnBrk="1" hangingPunct="1"/>
            <a:r>
              <a:rPr kumimoji="1" lang="ru-RU" altLang="zh-TW"/>
              <a:t>	 для подключения к ЛВС и к ПК</a:t>
            </a:r>
            <a:endParaRPr kumimoji="1" lang="en-US" altLang="zh-TW"/>
          </a:p>
          <a:p>
            <a:pPr eaLnBrk="1" hangingPunct="1">
              <a:buFontTx/>
              <a:buChar char="•"/>
            </a:pPr>
            <a:r>
              <a:rPr kumimoji="1" lang="ru-RU" altLang="zh-TW"/>
              <a:t> Протоколы</a:t>
            </a:r>
            <a:r>
              <a:rPr kumimoji="1" lang="en-US" altLang="zh-TW"/>
              <a:t>: H.323</a:t>
            </a:r>
            <a:r>
              <a:rPr kumimoji="1" lang="ru-RU" altLang="zh-TW"/>
              <a:t> </a:t>
            </a:r>
            <a:r>
              <a:rPr kumimoji="1" lang="en-US" altLang="zh-TW"/>
              <a:t>v2/ MGCP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Сжатие голоса</a:t>
            </a:r>
            <a:r>
              <a:rPr kumimoji="1" lang="en-US" altLang="zh-TW"/>
              <a:t>: G.711, G.723.1, G.729a/G.729ab  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Подавление эха</a:t>
            </a:r>
            <a:r>
              <a:rPr kumimoji="1" lang="en-US" altLang="zh-TW"/>
              <a:t> : G.165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 Большая жидкокристаллическая панель </a:t>
            </a:r>
            <a:br>
              <a:rPr kumimoji="1" lang="ru-RU" altLang="zh-TW"/>
            </a:br>
            <a:r>
              <a:rPr kumimoji="1" lang="ru-RU" altLang="zh-TW"/>
              <a:t> (2 линии по 16 символов) </a:t>
            </a:r>
            <a:endParaRPr kumimoji="1" lang="en-US" altLang="zh-TW"/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Поддержка</a:t>
            </a:r>
            <a:r>
              <a:rPr kumimoji="1" lang="en-US" altLang="zh-TW"/>
              <a:t> QoS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DHCP Client</a:t>
            </a:r>
            <a:endParaRPr kumimoji="1" lang="ru-RU" altLang="zh-TW"/>
          </a:p>
          <a:p>
            <a:pPr eaLnBrk="1" hangingPunct="1">
              <a:buFontTx/>
              <a:buChar char="•"/>
            </a:pPr>
            <a:r>
              <a:rPr kumimoji="1" lang="ru-RU" altLang="zh-TW"/>
              <a:t> Настройка с помощью подсказок с жидкокристаллической панели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 Удаленная загрузка/обновление встроенного программного обеспечения 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Управление на основе </a:t>
            </a:r>
            <a:r>
              <a:rPr kumimoji="1" lang="en-US" altLang="zh-TW"/>
              <a:t>Web </a:t>
            </a:r>
          </a:p>
        </p:txBody>
      </p:sp>
      <p:pic>
        <p:nvPicPr>
          <p:cNvPr id="87045" name="Picture 6" descr="DPH-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549275"/>
            <a:ext cx="2392362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2443163" y="622300"/>
            <a:ext cx="4865687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TW" sz="2800" b="1">
                <a:solidFill>
                  <a:schemeClr val="accent2"/>
                </a:solidFill>
              </a:rPr>
              <a:t>IP </a:t>
            </a:r>
            <a:r>
              <a:rPr kumimoji="1" lang="ru-RU" altLang="zh-TW" sz="2800" b="1">
                <a:solidFill>
                  <a:schemeClr val="accent2"/>
                </a:solidFill>
              </a:rPr>
              <a:t>телефон</a:t>
            </a:r>
            <a:r>
              <a:rPr kumimoji="1" lang="en-US" altLang="zh-TW" sz="2800" b="1">
                <a:solidFill>
                  <a:schemeClr val="accent2"/>
                </a:solidFill>
              </a:rPr>
              <a:t> DPH-80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42875" y="1354138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1" lang="en-US" b="1">
              <a:ea typeface="新細明體" pitchFamily="18" charset="-120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23850" y="1412875"/>
            <a:ext cx="7127875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174625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ru-RU" altLang="zh-TW"/>
              <a:t>Протоколы </a:t>
            </a:r>
            <a:r>
              <a:rPr kumimoji="1" lang="en-US" altLang="zh-TW"/>
              <a:t>H.323 </a:t>
            </a:r>
            <a:r>
              <a:rPr kumimoji="1" lang="ru-RU" altLang="zh-TW"/>
              <a:t>или </a:t>
            </a:r>
            <a:r>
              <a:rPr kumimoji="1" lang="en-US" altLang="zh-TW"/>
              <a:t>SIP</a:t>
            </a:r>
          </a:p>
          <a:p>
            <a:pPr eaLnBrk="1" hangingPunct="1">
              <a:buFontTx/>
              <a:buChar char="•"/>
            </a:pPr>
            <a:r>
              <a:rPr kumimoji="1" lang="ru-RU" altLang="zh-TW"/>
              <a:t>Удаление промежутков и пауз, определение голосовой активности (VAD) 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Подстраиваемый буфер пакетов (adaptive jitter buffer) 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Восстановление пакетов с поврежденным содержимым (low voice packet recovery) 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Дружественный пользовательский интерфейс 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Громкая связь (hands-free) 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Протокол сжатия G.711, G723.1, G729a 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Двух тональный многочастотный набор (DTMF) 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Функции телефона: Повтор последнего номера, выключение микрофона, сброс, удержание, громкоговоритель (для hands-free), установка громкости звонка </a:t>
            </a:r>
          </a:p>
          <a:p>
            <a:pPr eaLnBrk="1" hangingPunct="1">
              <a:buFontTx/>
              <a:buChar char="•"/>
            </a:pPr>
            <a:r>
              <a:rPr kumimoji="1" lang="en-US" altLang="zh-TW"/>
              <a:t> </a:t>
            </a:r>
            <a:r>
              <a:rPr kumimoji="1" lang="ru-RU" altLang="zh-TW"/>
              <a:t>Настройка через Web интерфейс с персонального компьютера </a:t>
            </a:r>
          </a:p>
          <a:p>
            <a:pPr eaLnBrk="1" hangingPunct="1">
              <a:buFontTx/>
              <a:buChar char="•"/>
            </a:pPr>
            <a:endParaRPr kumimoji="1" lang="en-US" altLang="zh-TW"/>
          </a:p>
        </p:txBody>
      </p:sp>
      <p:pic>
        <p:nvPicPr>
          <p:cNvPr id="88069" name="Picture 6" descr="dph80s_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8" y="476250"/>
            <a:ext cx="21304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836738" y="2276475"/>
            <a:ext cx="6119812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ru-RU" altLang="zh-TW" sz="4400" b="1">
                <a:solidFill>
                  <a:srgbClr val="257C91"/>
                </a:solidFill>
                <a:latin typeface="Tahoma" pitchFamily="34" charset="0"/>
              </a:rPr>
              <a:t>Конфигурация </a:t>
            </a:r>
          </a:p>
          <a:p>
            <a:pPr eaLnBrk="1" hangingPunct="1">
              <a:spcBef>
                <a:spcPct val="50000"/>
              </a:spcBef>
            </a:pPr>
            <a:r>
              <a:rPr kumimoji="1" lang="ru-RU" altLang="zh-TW" sz="4400" b="1">
                <a:solidFill>
                  <a:srgbClr val="257C91"/>
                </a:solidFill>
                <a:latin typeface="Tahoma" pitchFamily="34" charset="0"/>
              </a:rPr>
              <a:t>Оборудования </a:t>
            </a:r>
            <a:r>
              <a:rPr kumimoji="1" lang="en-US" altLang="zh-TW" sz="4400" b="1">
                <a:solidFill>
                  <a:srgbClr val="257C91"/>
                </a:solidFill>
                <a:latin typeface="Tahoma" pitchFamily="34" charset="0"/>
              </a:rPr>
              <a:t>VoIP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"/>
          <p:cNvSpPr>
            <a:spLocks noChangeArrowheads="1"/>
          </p:cNvSpPr>
          <p:nvPr/>
        </p:nvSpPr>
        <p:spPr bwMode="auto">
          <a:xfrm>
            <a:off x="467544" y="380647"/>
            <a:ext cx="8280919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Алгоритмы сжатия голоса</a:t>
            </a:r>
          </a:p>
        </p:txBody>
      </p:sp>
      <p:graphicFrame>
        <p:nvGraphicFramePr>
          <p:cNvPr id="85269" name="Group 27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096145198"/>
              </p:ext>
            </p:extLst>
          </p:nvPr>
        </p:nvGraphicFramePr>
        <p:xfrm>
          <a:off x="293016" y="1556792"/>
          <a:ext cx="8424863" cy="3623076"/>
        </p:xfrm>
        <a:graphic>
          <a:graphicData uri="http://schemas.openxmlformats.org/drawingml/2006/table">
            <a:tbl>
              <a:tblPr/>
              <a:tblGrid>
                <a:gridCol w="1295400"/>
                <a:gridCol w="2447925"/>
                <a:gridCol w="1728788"/>
                <a:gridCol w="1655762"/>
                <a:gridCol w="1296988"/>
              </a:tblGrid>
              <a:tr h="955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Кодек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Требуемая пропускная способность (Кбит/с) 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Нагрузка на DSP, MIPS 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Суммарная задержка кодека (мс) </a:t>
                      </a:r>
                    </a:p>
                  </a:txBody>
                  <a:tcPr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Оценка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MOS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6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G.711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L="90000" marR="90000" marT="46788" marB="467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 (сжатие отсутствует) </a:t>
                      </a: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Отсутствует </a:t>
                      </a: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0,25 </a:t>
                      </a: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4,1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G.723.1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L="90000" marR="90000" marT="46788" marB="467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5,3/6,4 </a:t>
                      </a: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16/21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37,5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3,7/3,9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G.728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L="90000" marR="90000" marT="46788" marB="467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 </a:t>
                      </a: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2,5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G.729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L="90000" marR="90000" marT="46788" marB="467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 </a:t>
                      </a: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3,92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6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G.729A </a:t>
                      </a:r>
                    </a:p>
                  </a:txBody>
                  <a:tcPr marL="90000" marR="90000" marT="46788" marB="467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 </a:t>
                      </a: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788" marB="467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3,85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788" marB="467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33" name="Rectangle 274"/>
          <p:cNvSpPr>
            <a:spLocks noChangeArrowheads="1"/>
          </p:cNvSpPr>
          <p:nvPr/>
        </p:nvSpPr>
        <p:spPr bwMode="auto">
          <a:xfrm>
            <a:off x="250825" y="5949950"/>
            <a:ext cx="834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sz="1800" b="1" i="1"/>
              <a:t>Примечания.</a:t>
            </a:r>
            <a:r>
              <a:rPr lang="ru-RU" sz="1800" i="1"/>
              <a:t> Качество голоса дано по пятибалльной шкале</a:t>
            </a:r>
            <a:endParaRPr lang="en-US" sz="1800" i="1"/>
          </a:p>
          <a:p>
            <a:r>
              <a:rPr lang="ru-RU" sz="1800" i="1"/>
              <a:t> экспертных оценок MOS (Mean Opinion Score, рекомендация ITU-T P.800).</a:t>
            </a:r>
            <a:r>
              <a:rPr lang="ru-RU" sz="1800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2"/>
          <p:cNvSpPr>
            <a:spLocks noChangeShapeType="1"/>
          </p:cNvSpPr>
          <p:nvPr/>
        </p:nvSpPr>
        <p:spPr bwMode="auto">
          <a:xfrm>
            <a:off x="7010400" y="37338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4343400" y="3048000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pic>
        <p:nvPicPr>
          <p:cNvPr id="90116" name="Picture 4" descr="DG-102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38600"/>
            <a:ext cx="152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05000"/>
            <a:ext cx="16764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6934200" y="4876800"/>
          <a:ext cx="685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6" name="CorelDRAW" r:id="rId5" imgW="914400" imgH="914400" progId="CorelDRAW.Graphic.9">
                  <p:embed/>
                </p:oleObj>
              </mc:Choice>
              <mc:Fallback>
                <p:oleObj name="CorelDRAW" r:id="rId5" imgW="914400" imgH="914400" progId="CorelDRAW.Graphic.9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685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1371600" y="4953000"/>
          <a:ext cx="685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7" name="CorelDRAW" r:id="rId7" imgW="914400" imgH="914400" progId="CorelDRAW.Graphic.9">
                  <p:embed/>
                </p:oleObj>
              </mc:Choice>
              <mc:Fallback>
                <p:oleObj name="CorelDRAW" r:id="rId7" imgW="914400" imgH="914400" progId="CorelDRAW.Graphic.9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53000"/>
                        <a:ext cx="685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609600" y="3733800"/>
            <a:ext cx="784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1905000" y="3733800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1752600" y="457200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7239000" y="449580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2484438" y="4365625"/>
            <a:ext cx="1849437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600" b="1"/>
              <a:t>DG-102SH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1600" b="1"/>
              <a:t>IP:192.168.0.102</a:t>
            </a: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5257800" y="4343400"/>
            <a:ext cx="19780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600" b="1"/>
              <a:t>DG-104SH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1600" b="1"/>
              <a:t>IP: 192.168.0.104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2857500" y="2924175"/>
            <a:ext cx="3097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TW" sz="1800" b="1"/>
              <a:t>RadVision Gatekeeper </a:t>
            </a: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3419475" y="1557338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600" b="1"/>
              <a:t>IP: 192.168.0.1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1187450" y="5589588"/>
            <a:ext cx="12255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sz="1600" b="1"/>
              <a:t>TEL: 102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6732588" y="5445125"/>
            <a:ext cx="122396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sz="1600" b="1"/>
              <a:t>TEL : 104</a:t>
            </a:r>
          </a:p>
        </p:txBody>
      </p:sp>
      <p:pic>
        <p:nvPicPr>
          <p:cNvPr id="90130" name="Picture 18" descr="des3225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25838"/>
            <a:ext cx="17716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3962400" y="40386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600" b="1"/>
              <a:t>Switch</a:t>
            </a:r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2700338" y="620713"/>
            <a:ext cx="6119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TW" sz="2800" b="1">
                <a:solidFill>
                  <a:schemeClr val="accent2"/>
                </a:solidFill>
              </a:rPr>
              <a:t>DG-102/</a:t>
            </a:r>
            <a:r>
              <a:rPr kumimoji="1" lang="ru-RU" altLang="zh-TW" sz="2800" b="1">
                <a:solidFill>
                  <a:schemeClr val="accent2"/>
                </a:solidFill>
              </a:rPr>
              <a:t>4</a:t>
            </a:r>
            <a:r>
              <a:rPr kumimoji="1" lang="en-US" altLang="zh-TW" sz="2800" b="1">
                <a:solidFill>
                  <a:schemeClr val="accent2"/>
                </a:solidFill>
              </a:rPr>
              <a:t>SH, DHP-100H, DHP-80H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1905000" y="37639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200" b="1"/>
              <a:t>WAN Port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5943600" y="37639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TW" sz="1200" b="1"/>
              <a:t>WAN Port</a:t>
            </a:r>
          </a:p>
        </p:txBody>
      </p:sp>
      <p:pic>
        <p:nvPicPr>
          <p:cNvPr id="90135" name="Picture 23" descr="DG-102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152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36" name="Text Box 25"/>
          <p:cNvSpPr txBox="1">
            <a:spLocks noChangeArrowheads="1"/>
          </p:cNvSpPr>
          <p:nvPr/>
        </p:nvSpPr>
        <p:spPr bwMode="auto">
          <a:xfrm>
            <a:off x="7924800" y="4114800"/>
            <a:ext cx="685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accent2"/>
                </a:solidFill>
              </a:rPr>
              <a:t>GW</a:t>
            </a:r>
            <a:r>
              <a:rPr kumimoji="1" lang="ru-RU" altLang="zh-TW" sz="1600" b="1">
                <a:solidFill>
                  <a:schemeClr val="accent2"/>
                </a:solidFill>
              </a:rPr>
              <a:t>2</a:t>
            </a:r>
            <a:endParaRPr kumimoji="1" lang="en-US" altLang="zh-TW" sz="1600" b="1">
              <a:solidFill>
                <a:schemeClr val="accent2"/>
              </a:solidFill>
            </a:endParaRPr>
          </a:p>
        </p:txBody>
      </p:sp>
      <p:sp>
        <p:nvSpPr>
          <p:cNvPr id="90137" name="Text Box 26"/>
          <p:cNvSpPr txBox="1">
            <a:spLocks noChangeArrowheads="1"/>
          </p:cNvSpPr>
          <p:nvPr/>
        </p:nvSpPr>
        <p:spPr bwMode="auto">
          <a:xfrm>
            <a:off x="533400" y="4191000"/>
            <a:ext cx="685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sz="1600" b="1">
                <a:solidFill>
                  <a:schemeClr val="accent2"/>
                </a:solidFill>
              </a:rPr>
              <a:t>GW</a:t>
            </a:r>
            <a:r>
              <a:rPr kumimoji="1" lang="ru-RU" altLang="zh-TW" sz="1600" b="1">
                <a:solidFill>
                  <a:schemeClr val="accent2"/>
                </a:solidFill>
              </a:rPr>
              <a:t>1</a:t>
            </a:r>
            <a:endParaRPr kumimoji="1" lang="en-US" altLang="zh-TW" sz="1600" b="1">
              <a:solidFill>
                <a:schemeClr val="accent2"/>
              </a:solidFill>
            </a:endParaRPr>
          </a:p>
        </p:txBody>
      </p:sp>
      <p:sp>
        <p:nvSpPr>
          <p:cNvPr id="90138" name="Line 27"/>
          <p:cNvSpPr>
            <a:spLocks noChangeShapeType="1"/>
          </p:cNvSpPr>
          <p:nvPr/>
        </p:nvSpPr>
        <p:spPr bwMode="auto">
          <a:xfrm>
            <a:off x="1908175" y="3068638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pic>
        <p:nvPicPr>
          <p:cNvPr id="90139" name="Picture 28" descr="DPH-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8382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40" name="Text Box 30"/>
          <p:cNvSpPr txBox="1">
            <a:spLocks noChangeArrowheads="1"/>
          </p:cNvSpPr>
          <p:nvPr/>
        </p:nvSpPr>
        <p:spPr bwMode="auto">
          <a:xfrm>
            <a:off x="1042988" y="1557338"/>
            <a:ext cx="1849437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TW" sz="1600" b="1"/>
              <a:t>DPH-100H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TW" sz="1600" b="1"/>
              <a:t>IP:192.168.0.100</a:t>
            </a:r>
          </a:p>
        </p:txBody>
      </p:sp>
      <p:sp>
        <p:nvSpPr>
          <p:cNvPr id="90141" name="Text Box 31"/>
          <p:cNvSpPr txBox="1">
            <a:spLocks noChangeArrowheads="1"/>
          </p:cNvSpPr>
          <p:nvPr/>
        </p:nvSpPr>
        <p:spPr bwMode="auto">
          <a:xfrm>
            <a:off x="468313" y="2565400"/>
            <a:ext cx="12255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sz="1600" b="1"/>
              <a:t>TEL: </a:t>
            </a:r>
            <a:r>
              <a:rPr kumimoji="1" lang="ru-RU" altLang="zh-TW" sz="1600" b="1"/>
              <a:t>1</a:t>
            </a:r>
            <a:r>
              <a:rPr kumimoji="1" lang="en-US" altLang="zh-TW" sz="1600" b="1"/>
              <a:t>00</a:t>
            </a:r>
          </a:p>
        </p:txBody>
      </p:sp>
      <p:pic>
        <p:nvPicPr>
          <p:cNvPr id="90142" name="Picture 32" descr="Phone-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205038"/>
            <a:ext cx="762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43" name="Line 33"/>
          <p:cNvSpPr>
            <a:spLocks noChangeShapeType="1"/>
          </p:cNvSpPr>
          <p:nvPr/>
        </p:nvSpPr>
        <p:spPr bwMode="auto">
          <a:xfrm>
            <a:off x="7019925" y="3068638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90144" name="Text Box 35"/>
          <p:cNvSpPr txBox="1">
            <a:spLocks noChangeArrowheads="1"/>
          </p:cNvSpPr>
          <p:nvPr/>
        </p:nvSpPr>
        <p:spPr bwMode="auto">
          <a:xfrm>
            <a:off x="6011863" y="1484313"/>
            <a:ext cx="1849437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TW" sz="1600" b="1"/>
              <a:t>DPH-80H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TW" sz="1600" b="1"/>
              <a:t>IP:192.168.0.80</a:t>
            </a:r>
          </a:p>
        </p:txBody>
      </p:sp>
      <p:sp>
        <p:nvSpPr>
          <p:cNvPr id="90145" name="Text Box 36"/>
          <p:cNvSpPr txBox="1">
            <a:spLocks noChangeArrowheads="1"/>
          </p:cNvSpPr>
          <p:nvPr/>
        </p:nvSpPr>
        <p:spPr bwMode="auto">
          <a:xfrm>
            <a:off x="7524750" y="2565400"/>
            <a:ext cx="12255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TW" sz="1600" b="1"/>
              <a:t>TEL: 80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2124075" y="749300"/>
            <a:ext cx="701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ru-RU" altLang="zh-TW" sz="2800" b="1">
                <a:solidFill>
                  <a:schemeClr val="accent2"/>
                </a:solidFill>
              </a:rPr>
              <a:t>Шаг</a:t>
            </a:r>
            <a:r>
              <a:rPr kumimoji="1" lang="en-US" altLang="zh-TW" sz="2800" b="1">
                <a:solidFill>
                  <a:schemeClr val="accent2"/>
                </a:solidFill>
              </a:rPr>
              <a:t> 1. </a:t>
            </a:r>
            <a:r>
              <a:rPr kumimoji="1" lang="ru-RU" altLang="zh-TW" sz="2800" b="1">
                <a:solidFill>
                  <a:schemeClr val="accent2"/>
                </a:solidFill>
              </a:rPr>
              <a:t>Назначить </a:t>
            </a:r>
            <a:r>
              <a:rPr kumimoji="1" lang="en-US" altLang="zh-TW" sz="2800" b="1">
                <a:solidFill>
                  <a:schemeClr val="accent2"/>
                </a:solidFill>
              </a:rPr>
              <a:t>IP-</a:t>
            </a:r>
            <a:r>
              <a:rPr kumimoji="1" lang="ru-RU" altLang="zh-TW" sz="2800" b="1">
                <a:solidFill>
                  <a:schemeClr val="accent2"/>
                </a:solidFill>
              </a:rPr>
              <a:t>адрес </a:t>
            </a:r>
            <a:r>
              <a:rPr kumimoji="1" lang="en-US" altLang="zh-TW" sz="2800" b="1">
                <a:solidFill>
                  <a:schemeClr val="accent2"/>
                </a:solidFill>
              </a:rPr>
              <a:t>DG-102/4SH</a:t>
            </a:r>
          </a:p>
        </p:txBody>
      </p:sp>
      <p:pic>
        <p:nvPicPr>
          <p:cNvPr id="91139" name="Picture 3" descr="10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6200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2051050" y="692150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ru-RU" altLang="zh-TW" sz="2800" b="1">
                <a:solidFill>
                  <a:schemeClr val="accent2"/>
                </a:solidFill>
              </a:rPr>
              <a:t>Шаг</a:t>
            </a:r>
            <a:r>
              <a:rPr kumimoji="1" lang="en-US" altLang="zh-TW" sz="2800" b="1">
                <a:solidFill>
                  <a:schemeClr val="accent2"/>
                </a:solidFill>
              </a:rPr>
              <a:t> 2. </a:t>
            </a:r>
            <a:r>
              <a:rPr kumimoji="1" lang="ru-RU" altLang="zh-TW" sz="2800" b="1">
                <a:solidFill>
                  <a:schemeClr val="accent2"/>
                </a:solidFill>
              </a:rPr>
              <a:t>Настройка режима работы с гейткипером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  <p:pic>
        <p:nvPicPr>
          <p:cNvPr id="92163" name="Picture 3" descr="102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620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482850" y="620713"/>
            <a:ext cx="6337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ru-RU" altLang="zh-TW" sz="2800" b="1">
                <a:solidFill>
                  <a:schemeClr val="accent2"/>
                </a:solidFill>
              </a:rPr>
              <a:t>Шаг </a:t>
            </a:r>
            <a:r>
              <a:rPr kumimoji="1" lang="en-US" altLang="zh-TW" sz="2800" b="1">
                <a:solidFill>
                  <a:schemeClr val="accent2"/>
                </a:solidFill>
              </a:rPr>
              <a:t>3. </a:t>
            </a:r>
            <a:r>
              <a:rPr kumimoji="1" lang="ru-RU" altLang="zh-TW" sz="2800" b="1">
                <a:solidFill>
                  <a:schemeClr val="accent2"/>
                </a:solidFill>
              </a:rPr>
              <a:t>Настройка телефонных номеров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  <p:pic>
        <p:nvPicPr>
          <p:cNvPr id="93187" name="Picture 3" descr="102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620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2347913" y="620713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ru-RU" altLang="zh-TW" sz="2800" b="1">
                <a:solidFill>
                  <a:schemeClr val="accent2"/>
                </a:solidFill>
              </a:rPr>
              <a:t>Шаг</a:t>
            </a:r>
            <a:r>
              <a:rPr kumimoji="1" lang="en-US" altLang="zh-TW" sz="2800" b="1">
                <a:solidFill>
                  <a:schemeClr val="accent2"/>
                </a:solidFill>
              </a:rPr>
              <a:t> 4. </a:t>
            </a:r>
            <a:r>
              <a:rPr kumimoji="1" lang="ru-RU" altLang="zh-TW" sz="2800" b="1">
                <a:solidFill>
                  <a:schemeClr val="accent2"/>
                </a:solidFill>
              </a:rPr>
              <a:t>Настройка префиксов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  <p:pic>
        <p:nvPicPr>
          <p:cNvPr id="94211" name="Picture 3" descr="102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6200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2560638" y="620713"/>
            <a:ext cx="6259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ru-RU" altLang="zh-TW" sz="2800" b="1">
                <a:solidFill>
                  <a:schemeClr val="accent2"/>
                </a:solidFill>
              </a:rPr>
              <a:t>Шаг </a:t>
            </a:r>
            <a:r>
              <a:rPr kumimoji="1" lang="en-US" altLang="zh-TW" sz="2800" b="1">
                <a:solidFill>
                  <a:schemeClr val="accent2"/>
                </a:solidFill>
              </a:rPr>
              <a:t>5. </a:t>
            </a:r>
            <a:r>
              <a:rPr kumimoji="1" lang="ru-RU" altLang="zh-TW" sz="2800" b="1">
                <a:solidFill>
                  <a:schemeClr val="accent2"/>
                </a:solidFill>
              </a:rPr>
              <a:t>Проверка </a:t>
            </a:r>
            <a:r>
              <a:rPr kumimoji="1" lang="en-US" altLang="zh-TW" sz="2800" b="1">
                <a:solidFill>
                  <a:schemeClr val="accent2"/>
                </a:solidFill>
              </a:rPr>
              <a:t>ATPM</a:t>
            </a:r>
            <a:r>
              <a:rPr kumimoji="1" lang="ru-RU" altLang="zh-TW" sz="2800" b="1">
                <a:solidFill>
                  <a:schemeClr val="accent2"/>
                </a:solidFill>
              </a:rPr>
              <a:t>-таблицы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  <p:pic>
        <p:nvPicPr>
          <p:cNvPr id="95235" name="Picture 3" descr="102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6200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2347913" y="620713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ru-RU" altLang="zh-TW" sz="2800" b="1">
                <a:solidFill>
                  <a:schemeClr val="accent2"/>
                </a:solidFill>
              </a:rPr>
              <a:t>Дополнительные ресурсы</a:t>
            </a:r>
            <a:endParaRPr kumimoji="1" lang="en-US" altLang="zh-TW" sz="2800" b="1">
              <a:solidFill>
                <a:schemeClr val="accent2"/>
              </a:solidFill>
            </a:endParaRPr>
          </a:p>
        </p:txBody>
      </p:sp>
      <p:sp>
        <p:nvSpPr>
          <p:cNvPr id="96259" name="Rectangle 5"/>
          <p:cNvSpPr>
            <a:spLocks noChangeArrowheads="1"/>
          </p:cNvSpPr>
          <p:nvPr/>
        </p:nvSpPr>
        <p:spPr bwMode="auto">
          <a:xfrm>
            <a:off x="250825" y="1922463"/>
            <a:ext cx="820896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/>
              <a:t>ITU-T</a:t>
            </a:r>
          </a:p>
          <a:p>
            <a:pPr lvl="1" algn="ctr"/>
            <a:r>
              <a:rPr lang="en-US" sz="2400" b="1">
                <a:hlinkClick r:id="rId2"/>
              </a:rPr>
              <a:t>http://www.itu.int/ITU-T/publications/recs.html</a:t>
            </a:r>
            <a:endParaRPr lang="ru-RU" sz="2400" b="1"/>
          </a:p>
          <a:p>
            <a:pPr lvl="1"/>
            <a:endParaRPr lang="en-US" sz="2400" b="1"/>
          </a:p>
          <a:p>
            <a:r>
              <a:rPr lang="en-US" sz="2400" b="1"/>
              <a:t>Packetizer</a:t>
            </a:r>
          </a:p>
          <a:p>
            <a:pPr lvl="1"/>
            <a:r>
              <a:rPr lang="ru-RU" sz="2400" b="1"/>
              <a:t>		</a:t>
            </a:r>
            <a:r>
              <a:rPr lang="en-US" sz="2400" b="1">
                <a:hlinkClick r:id="rId3"/>
              </a:rPr>
              <a:t>http://www.packetizer.com/</a:t>
            </a:r>
            <a:endParaRPr lang="ru-RU" sz="2400" b="1"/>
          </a:p>
          <a:p>
            <a:pPr lvl="1"/>
            <a:endParaRPr lang="en-US" sz="2400" b="1"/>
          </a:p>
          <a:p>
            <a:endParaRPr lang="ru-RU" sz="2400" b="1"/>
          </a:p>
          <a:p>
            <a:r>
              <a:rPr lang="en-US" sz="2400" b="1"/>
              <a:t>Open H.323</a:t>
            </a:r>
            <a:endParaRPr lang="ru-RU" sz="2400" b="1"/>
          </a:p>
          <a:p>
            <a:pPr algn="ctr"/>
            <a:r>
              <a:rPr lang="en-US" sz="2400" b="1">
                <a:hlinkClick r:id="rId4"/>
              </a:rPr>
              <a:t>http://www.openH323.org</a:t>
            </a:r>
            <a:endParaRPr lang="en-US" sz="24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827088" y="5013325"/>
            <a:ext cx="7920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ru-RU" altLang="zh-TW" sz="4400" b="1">
                <a:solidFill>
                  <a:srgbClr val="257C91"/>
                </a:solidFill>
                <a:latin typeface="Tahoma" pitchFamily="34" charset="0"/>
              </a:rPr>
              <a:t>Спасибо за внимание!!!</a:t>
            </a:r>
            <a:endParaRPr kumimoji="1" lang="en-US" altLang="zh-TW" sz="4400" b="1">
              <a:solidFill>
                <a:srgbClr val="257C91"/>
              </a:solidFill>
              <a:latin typeface="Tahoma" pitchFamily="34" charset="0"/>
            </a:endParaRPr>
          </a:p>
        </p:txBody>
      </p:sp>
      <p:pic>
        <p:nvPicPr>
          <p:cNvPr id="2334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24071" r="14305"/>
          <a:stretch>
            <a:fillRect/>
          </a:stretch>
        </p:blipFill>
        <p:spPr bwMode="auto">
          <a:xfrm>
            <a:off x="2295525" y="1295400"/>
            <a:ext cx="45529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04664"/>
            <a:ext cx="7416824" cy="561975"/>
          </a:xfrm>
        </p:spPr>
        <p:txBody>
          <a:bodyPr/>
          <a:lstStyle/>
          <a:p>
            <a:pPr eaLnBrk="1" hangingPunct="1"/>
            <a:r>
              <a:rPr lang="ru-RU" sz="4000" b="1" dirty="0" smtClean="0">
                <a:solidFill>
                  <a:schemeClr val="accent2"/>
                </a:solidFill>
              </a:rPr>
              <a:t>Физические</a:t>
            </a:r>
            <a:r>
              <a:rPr lang="ru-RU" sz="4000" dirty="0" smtClean="0">
                <a:solidFill>
                  <a:schemeClr val="accent2"/>
                </a:solidFill>
              </a:rPr>
              <a:t> </a:t>
            </a:r>
            <a:r>
              <a:rPr lang="ru-RU" sz="4000" b="1" dirty="0" smtClean="0">
                <a:solidFill>
                  <a:schemeClr val="accent2"/>
                </a:solidFill>
              </a:rPr>
              <a:t>интерфейсы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b="1" dirty="0" err="1" smtClean="0"/>
              <a:t>FXS</a:t>
            </a:r>
            <a:r>
              <a:rPr lang="ru-RU" sz="2400" b="1" dirty="0" smtClean="0"/>
              <a:t> (</a:t>
            </a:r>
            <a:r>
              <a:rPr lang="ru-RU" sz="2400" b="1" dirty="0" err="1" smtClean="0"/>
              <a:t>Foreign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eXchange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Station</a:t>
            </a:r>
            <a:r>
              <a:rPr lang="ru-RU" sz="2400" b="1" dirty="0" smtClean="0"/>
              <a:t>)</a:t>
            </a:r>
            <a:r>
              <a:rPr lang="ru-RU" sz="2400" dirty="0"/>
              <a:t> </a:t>
            </a:r>
            <a:r>
              <a:rPr lang="ru-RU" sz="2400" dirty="0" smtClean="0"/>
              <a:t> - используется </a:t>
            </a:r>
            <a:r>
              <a:rPr lang="ru-RU" sz="2400" dirty="0"/>
              <a:t>для подключения конечного пользователя с телефонным аппаратом</a:t>
            </a:r>
            <a:r>
              <a:rPr lang="ru-RU" sz="2000" dirty="0" smtClean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1800" b="1" dirty="0" smtClean="0"/>
              <a:t>	</a:t>
            </a:r>
            <a:r>
              <a:rPr lang="ru-RU" sz="2000" dirty="0" smtClean="0"/>
              <a:t>Двухпроводная абонентская линия с интерфейсным разъемом </a:t>
            </a:r>
            <a:r>
              <a:rPr lang="ru-RU" sz="2000" dirty="0" err="1" smtClean="0"/>
              <a:t>RJ</a:t>
            </a:r>
            <a:r>
              <a:rPr lang="ru-RU" sz="2000" dirty="0" smtClean="0"/>
              <a:t>-11. </a:t>
            </a:r>
            <a:r>
              <a:rPr lang="ru-RU" sz="2000" dirty="0" smtClean="0"/>
              <a:t>Подает </a:t>
            </a:r>
            <a:r>
              <a:rPr lang="ru-RU" sz="2000" dirty="0" smtClean="0"/>
              <a:t>на телефонный аппарат необходимое напряжение, генерирует звонки и тональные сигналы, воспринимает положение трубки (снята/положена) и набор номера от телефонного аппарата.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400" b="1" dirty="0" err="1" smtClean="0"/>
              <a:t>FXO</a:t>
            </a:r>
            <a:r>
              <a:rPr lang="ru-RU" sz="2400" b="1" dirty="0" smtClean="0"/>
              <a:t> (</a:t>
            </a:r>
            <a:r>
              <a:rPr lang="ru-RU" sz="2400" b="1" dirty="0" err="1" smtClean="0"/>
              <a:t>Foreign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eXchange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Office</a:t>
            </a:r>
            <a:r>
              <a:rPr lang="ru-RU" sz="2400" b="1" dirty="0" smtClean="0"/>
              <a:t>) -</a:t>
            </a:r>
            <a:r>
              <a:rPr lang="ru-RU" sz="2400" b="1" dirty="0" smtClean="0"/>
              <a:t>	</a:t>
            </a:r>
            <a:r>
              <a:rPr lang="ru-RU" sz="2400" dirty="0" smtClean="0"/>
              <a:t>используемый </a:t>
            </a:r>
            <a:r>
              <a:rPr lang="ru-RU" sz="2400" dirty="0" smtClean="0"/>
              <a:t>для эмуляции телефонного аппарата, подключенного к АТС</a:t>
            </a:r>
            <a:r>
              <a:rPr lang="ru-RU" sz="2400" dirty="0" smtClean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sz="2000" dirty="0" smtClean="0"/>
              <a:t> </a:t>
            </a:r>
            <a:r>
              <a:rPr lang="ru-RU" sz="2000" dirty="0" smtClean="0"/>
              <a:t>В качестве интерфейсного разъёма используется розетка </a:t>
            </a:r>
            <a:r>
              <a:rPr lang="ru-RU" sz="2000" dirty="0" err="1" smtClean="0"/>
              <a:t>RJ</a:t>
            </a:r>
            <a:r>
              <a:rPr lang="ru-RU" sz="2000" dirty="0" smtClean="0"/>
              <a:t>-11. Использует подаваемое АТС напряжение, воспринимает звонки и тональные сигналы. Эмулирует положение телефонной трубки (снята/положена) и генерирует набор номера для АТС. </a:t>
            </a:r>
          </a:p>
          <a:p>
            <a:pPr eaLnBrk="1" hangingPunct="1">
              <a:lnSpc>
                <a:spcPct val="80000"/>
              </a:lnSpc>
            </a:pPr>
            <a:endParaRPr lang="ru-RU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</TotalTime>
  <Words>3581</Words>
  <Application>Microsoft Office PowerPoint</Application>
  <PresentationFormat>Экран (4:3)</PresentationFormat>
  <Paragraphs>806</Paragraphs>
  <Slides>87</Slides>
  <Notes>9</Notes>
  <HiddenSlides>16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87</vt:i4>
      </vt:variant>
    </vt:vector>
  </HeadingPairs>
  <TitlesOfParts>
    <vt:vector size="91" baseType="lpstr">
      <vt:lpstr>Специальное оформление</vt:lpstr>
      <vt:lpstr>Тема Office</vt:lpstr>
      <vt:lpstr>VISIO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Качество передачи </vt:lpstr>
      <vt:lpstr>Презентация PowerPoint</vt:lpstr>
      <vt:lpstr>Презентация PowerPoint</vt:lpstr>
      <vt:lpstr>Презентация PowerPoint</vt:lpstr>
      <vt:lpstr>Физические интерфейсы</vt:lpstr>
      <vt:lpstr>Физические интерфейсы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Протоколы управления обслуживания вызовов</vt:lpstr>
      <vt:lpstr>Сравнение протоколов</vt:lpstr>
      <vt:lpstr>Презентация PowerPoint</vt:lpstr>
      <vt:lpstr>Презентация PowerPoint</vt:lpstr>
      <vt:lpstr>Презентация PowerPoint</vt:lpstr>
      <vt:lpstr>Версии Н.323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сценарий установления  соединения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Vladka</dc:creator>
  <cp:lastModifiedBy>Yuriy Kulakov</cp:lastModifiedBy>
  <cp:revision>201</cp:revision>
  <dcterms:created xsi:type="dcterms:W3CDTF">2003-06-30T13:13:53Z</dcterms:created>
  <dcterms:modified xsi:type="dcterms:W3CDTF">2013-12-11T20:31:16Z</dcterms:modified>
</cp:coreProperties>
</file>