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5"/>
  </p:notesMasterIdLst>
  <p:sldIdLst>
    <p:sldId id="259" r:id="rId2"/>
    <p:sldId id="317" r:id="rId3"/>
    <p:sldId id="318" r:id="rId4"/>
    <p:sldId id="267" r:id="rId5"/>
    <p:sldId id="321" r:id="rId6"/>
    <p:sldId id="322" r:id="rId7"/>
    <p:sldId id="323" r:id="rId8"/>
    <p:sldId id="324" r:id="rId9"/>
    <p:sldId id="325" r:id="rId10"/>
    <p:sldId id="256" r:id="rId11"/>
    <p:sldId id="264" r:id="rId12"/>
    <p:sldId id="270" r:id="rId13"/>
    <p:sldId id="271" r:id="rId14"/>
    <p:sldId id="280" r:id="rId15"/>
    <p:sldId id="308" r:id="rId16"/>
    <p:sldId id="319" r:id="rId17"/>
    <p:sldId id="320" r:id="rId18"/>
    <p:sldId id="312" r:id="rId19"/>
    <p:sldId id="313" r:id="rId20"/>
    <p:sldId id="314" r:id="rId21"/>
    <p:sldId id="315" r:id="rId22"/>
    <p:sldId id="316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272" r:id="rId33"/>
    <p:sldId id="327" r:id="rId34"/>
    <p:sldId id="273" r:id="rId35"/>
    <p:sldId id="275" r:id="rId36"/>
    <p:sldId id="274" r:id="rId37"/>
    <p:sldId id="277" r:id="rId38"/>
    <p:sldId id="278" r:id="rId39"/>
    <p:sldId id="328" r:id="rId40"/>
    <p:sldId id="287" r:id="rId41"/>
    <p:sldId id="290" r:id="rId42"/>
    <p:sldId id="288" r:id="rId43"/>
    <p:sldId id="291" r:id="rId44"/>
  </p:sldIdLst>
  <p:sldSz cx="9144000" cy="6858000" type="screen4x3"/>
  <p:notesSz cx="6858000" cy="9077325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23" autoAdjust="0"/>
    <p:restoredTop sz="94660"/>
  </p:normalViewPr>
  <p:slideViewPr>
    <p:cSldViewPr>
      <p:cViewPr varScale="1">
        <p:scale>
          <a:sx n="87" d="100"/>
          <a:sy n="87" d="100"/>
        </p:scale>
        <p:origin x="-13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514F8-E2CB-49FA-8DDD-7059AD145757}" type="datetimeFigureOut">
              <a:rPr lang="ru-RU" smtClean="0"/>
              <a:t>09.12.2013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681038"/>
            <a:ext cx="4537075" cy="3403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11650"/>
            <a:ext cx="5486400" cy="4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2171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2171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9B60-09AA-4027-ACE3-1ECFADF37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Администрировать и защищать в этом случае приходится единственный компьютер. В обязанности системных администраторов входит правильно настраивать местные </a:t>
            </a:r>
            <a:r>
              <a:rPr lang="ru-RU" dirty="0" err="1" smtClean="0"/>
              <a:t>МТА</a:t>
            </a:r>
            <a:r>
              <a:rPr lang="ru-RU" dirty="0" smtClean="0"/>
              <a:t> на передачу сообщений промежуточному агенту, и наоборот, промежуточные агенты на доставку сообщений местным </a:t>
            </a:r>
            <a:r>
              <a:rPr lang="ru-RU" dirty="0" err="1" smtClean="0"/>
              <a:t>МТА</a:t>
            </a:r>
            <a:r>
              <a:rPr lang="ru-RU" dirty="0" smtClean="0"/>
              <a:t>. Если у промежуточного </a:t>
            </a:r>
            <a:r>
              <a:rPr lang="ru-RU" dirty="0" err="1" smtClean="0"/>
              <a:t>МТА</a:t>
            </a:r>
            <a:r>
              <a:rPr lang="ru-RU" dirty="0" smtClean="0"/>
              <a:t> изменится имя, все, что нужно сделать в конфигурации местного </a:t>
            </a:r>
            <a:r>
              <a:rPr lang="ru-RU" dirty="0" err="1" smtClean="0"/>
              <a:t>МТА</a:t>
            </a:r>
            <a:r>
              <a:rPr lang="ru-RU" dirty="0" smtClean="0"/>
              <a:t> - изменить имя компьютера в системе </a:t>
            </a:r>
            <a:r>
              <a:rPr lang="ru-RU" dirty="0" err="1" smtClean="0"/>
              <a:t>DNS</a:t>
            </a:r>
            <a:r>
              <a:rPr lang="ru-RU" dirty="0" smtClean="0"/>
              <a:t>. Другие параметры конфигурации не изменяются.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9B60-09AA-4027-ACE3-1ECFADF37EE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87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Пользователь видит только заголовок и тело сообщения. Конверт используется только программами доставки. Заголовок всегда находится перед телом сообщения и отделен от него пустой строкой. Заголовок состоит из полей. Поля состоят из имени поля и содержания поля. Имя поля отделено от содержания символом ":". Описание полей: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9B60-09AA-4027-ACE3-1ECFADF37EE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38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ru-RU" dirty="0" err="1" smtClean="0"/>
              <a:t>MIME</a:t>
            </a:r>
            <a:r>
              <a:rPr lang="ru-RU" dirty="0" smtClean="0"/>
              <a:t> разработан как расширяемая спецификация, в которой подразумевается, что число типов данных будет расти по мере развития форм представления данных. При этом следует учитывать, что анархия типов (безграничное их увеличение) тоже не допустима. Каждый новый тип в обязательном порядке должен быть зарегистрирован в </a:t>
            </a:r>
            <a:r>
              <a:rPr lang="ru-RU" dirty="0" err="1" smtClean="0"/>
              <a:t>IANA</a:t>
            </a:r>
            <a:r>
              <a:rPr lang="ru-RU" dirty="0" smtClean="0"/>
              <a:t> (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Assigned</a:t>
            </a:r>
            <a:r>
              <a:rPr lang="ru-RU" dirty="0" smtClean="0"/>
              <a:t> </a:t>
            </a:r>
            <a:r>
              <a:rPr lang="ru-RU" dirty="0" err="1" smtClean="0"/>
              <a:t>Numbers</a:t>
            </a:r>
            <a:r>
              <a:rPr lang="ru-RU" dirty="0" smtClean="0"/>
              <a:t> </a:t>
            </a:r>
            <a:r>
              <a:rPr lang="ru-RU" dirty="0" err="1" smtClean="0"/>
              <a:t>Authority</a:t>
            </a:r>
            <a:r>
              <a:rPr lang="ru-RU" dirty="0" smtClean="0"/>
              <a:t>).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9B60-09AA-4027-ACE3-1ECFADF37EE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509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9B60-09AA-4027-ACE3-1ECFADF37EE7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9B60-09AA-4027-ACE3-1ECFADF37EE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56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946E-9DB8-4028-92C5-16D8A6AE0C89}" type="datetimeFigureOut">
              <a:rPr lang="uk-UA" smtClean="0"/>
              <a:pPr/>
              <a:t>09.12.2013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DB1A-858F-4190-AECB-4CAC5EC631A5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500042"/>
            <a:ext cx="8433654" cy="5748358"/>
          </a:xfrm>
        </p:spPr>
        <p:txBody>
          <a:bodyPr/>
          <a:lstStyle/>
          <a:p>
            <a:pPr algn="ctr">
              <a:buNone/>
            </a:pPr>
            <a:r>
              <a:rPr lang="ru-RU" sz="4800" b="1" dirty="0" smtClean="0">
                <a:solidFill>
                  <a:srgbClr val="0070C0"/>
                </a:solidFill>
              </a:rPr>
              <a:t>организация почтовой</a:t>
            </a:r>
            <a:r>
              <a:rPr lang="ru-RU" sz="4800" dirty="0" smtClean="0">
                <a:solidFill>
                  <a:srgbClr val="0070C0"/>
                </a:solidFill>
              </a:rPr>
              <a:t> </a:t>
            </a:r>
            <a:r>
              <a:rPr lang="ru-RU" sz="4800" b="1" dirty="0" smtClean="0">
                <a:solidFill>
                  <a:srgbClr val="0070C0"/>
                </a:solidFill>
              </a:rPr>
              <a:t>сети</a:t>
            </a:r>
          </a:p>
          <a:p>
            <a:r>
              <a:rPr lang="ru-RU" sz="4400" dirty="0" smtClean="0"/>
              <a:t>Компоненты почтовой сети</a:t>
            </a:r>
            <a:endParaRPr lang="en-US" sz="4400" dirty="0" smtClean="0"/>
          </a:p>
          <a:p>
            <a:r>
              <a:rPr lang="ru-RU" sz="4400" dirty="0" smtClean="0"/>
              <a:t>почтовый </a:t>
            </a:r>
            <a:r>
              <a:rPr lang="ru-RU" sz="4400" dirty="0" smtClean="0"/>
              <a:t>сервер</a:t>
            </a:r>
            <a:endParaRPr lang="en-US" sz="4400" dirty="0" smtClean="0"/>
          </a:p>
          <a:p>
            <a:r>
              <a:rPr lang="ru-RU" sz="4400" dirty="0" smtClean="0"/>
              <a:t>конфигурация почтовой сети</a:t>
            </a:r>
          </a:p>
          <a:p>
            <a:r>
              <a:rPr lang="ru-RU" sz="4400" dirty="0" smtClean="0"/>
              <a:t>Формат почтового сообщения</a:t>
            </a:r>
          </a:p>
          <a:p>
            <a:r>
              <a:rPr lang="ru-RU" sz="4400" dirty="0" smtClean="0"/>
              <a:t>Почтовые протоколы</a:t>
            </a:r>
            <a:endParaRPr lang="ru-RU" sz="4400" dirty="0" smtClean="0"/>
          </a:p>
          <a:p>
            <a:endParaRPr lang="ru-RU" sz="44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359898"/>
            <a:ext cx="8410604" cy="3640606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Почтовые протоколы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SMTP, IMAP,</a:t>
            </a:r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</a:t>
            </a:r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800" u="sng" dirty="0" smtClean="0">
                <a:solidFill>
                  <a:srgbClr val="0070C0"/>
                </a:solidFill>
              </a:rPr>
              <a:t/>
            </a:r>
            <a:br>
              <a:rPr lang="ru-RU" sz="4800" u="sng" dirty="0" smtClean="0">
                <a:solidFill>
                  <a:srgbClr val="0070C0"/>
                </a:solidFill>
              </a:rPr>
            </a:br>
            <a:r>
              <a:rPr lang="ru-RU" sz="4800" u="sng" dirty="0" smtClean="0">
                <a:solidFill>
                  <a:srgbClr val="0070C0"/>
                </a:solidFill>
              </a:rPr>
              <a:t/>
            </a:r>
            <a:br>
              <a:rPr lang="ru-RU" sz="4800" u="sng" dirty="0" smtClean="0">
                <a:solidFill>
                  <a:srgbClr val="0070C0"/>
                </a:solidFill>
              </a:rPr>
            </a:br>
            <a:endParaRPr lang="uk-UA" sz="4800" u="sng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42910" y="2071679"/>
            <a:ext cx="8072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800" dirty="0" smtClean="0"/>
              <a:t>SMTP (</a:t>
            </a:r>
            <a:r>
              <a:rPr lang="ru-RU" sz="2800" dirty="0" err="1" smtClean="0"/>
              <a:t>Simple</a:t>
            </a:r>
            <a:r>
              <a:rPr lang="ru-RU" sz="2800" dirty="0" smtClean="0"/>
              <a:t> </a:t>
            </a:r>
            <a:r>
              <a:rPr lang="ru-RU" sz="2800" dirty="0" err="1" smtClean="0"/>
              <a:t>Mail</a:t>
            </a:r>
            <a:r>
              <a:rPr lang="ru-RU" sz="2800" dirty="0" smtClean="0"/>
              <a:t> </a:t>
            </a:r>
            <a:r>
              <a:rPr lang="ru-RU" sz="2800" dirty="0" err="1" smtClean="0"/>
              <a:t>Transfer</a:t>
            </a:r>
            <a:r>
              <a:rPr lang="ru-RU" sz="2800" dirty="0" smtClean="0"/>
              <a:t> </a:t>
            </a:r>
            <a:r>
              <a:rPr lang="ru-RU" sz="2800" dirty="0" err="1" smtClean="0"/>
              <a:t>Protocol</a:t>
            </a:r>
            <a:r>
              <a:rPr lang="ru-RU" sz="2800" dirty="0" smtClean="0"/>
              <a:t>) — простой протокол передачи почты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IMAP (</a:t>
            </a:r>
            <a:r>
              <a:rPr lang="ru-RU" sz="2800" dirty="0" err="1" smtClean="0"/>
              <a:t>Internet</a:t>
            </a:r>
            <a:r>
              <a:rPr lang="ru-RU" sz="2800" dirty="0" smtClean="0"/>
              <a:t> </a:t>
            </a:r>
            <a:r>
              <a:rPr lang="ru-RU" sz="2800" dirty="0" err="1" smtClean="0"/>
              <a:t>Message</a:t>
            </a:r>
            <a:r>
              <a:rPr lang="ru-RU" sz="2800" dirty="0" smtClean="0"/>
              <a:t> </a:t>
            </a:r>
            <a:r>
              <a:rPr lang="ru-RU" sz="2800" dirty="0" err="1" smtClean="0"/>
              <a:t>Access</a:t>
            </a:r>
            <a:r>
              <a:rPr lang="ru-RU" sz="2800" dirty="0" smtClean="0"/>
              <a:t> </a:t>
            </a:r>
            <a:r>
              <a:rPr lang="ru-RU" sz="2800" dirty="0" err="1" smtClean="0"/>
              <a:t>Protocol</a:t>
            </a:r>
            <a:r>
              <a:rPr lang="ru-RU" sz="2800" dirty="0" smtClean="0"/>
              <a:t> )—Протокол доступа к электронной почте Интернета</a:t>
            </a:r>
          </a:p>
          <a:p>
            <a:pPr>
              <a:buFont typeface="Arial" pitchFamily="34" charset="0"/>
              <a:buChar char="•"/>
            </a:pPr>
            <a:endParaRPr lang="ru-RU" sz="2800" dirty="0" smtClean="0"/>
          </a:p>
          <a:p>
            <a:pPr>
              <a:buFont typeface="Arial" pitchFamily="34" charset="0"/>
              <a:buChar char="•"/>
            </a:pPr>
            <a:r>
              <a:rPr lang="ru-RU" sz="2800" dirty="0" smtClean="0"/>
              <a:t>POP (</a:t>
            </a:r>
            <a:r>
              <a:rPr lang="ru-RU" sz="2800" dirty="0" err="1" smtClean="0"/>
              <a:t>Post</a:t>
            </a:r>
            <a:r>
              <a:rPr lang="ru-RU" sz="2800" dirty="0" smtClean="0"/>
              <a:t> </a:t>
            </a:r>
            <a:r>
              <a:rPr lang="ru-RU" sz="2800" dirty="0" err="1" smtClean="0"/>
              <a:t>Office</a:t>
            </a:r>
            <a:r>
              <a:rPr lang="ru-RU" sz="2800" dirty="0" smtClean="0"/>
              <a:t> </a:t>
            </a:r>
            <a:r>
              <a:rPr lang="ru-RU" sz="2800" dirty="0" err="1" smtClean="0"/>
              <a:t>Protocol</a:t>
            </a:r>
            <a:r>
              <a:rPr lang="ru-RU" sz="2800" dirty="0" smtClean="0"/>
              <a:t> ) - протокол доставки почты пользователю из почтового ящика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SMTP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Предназначен  для передачи электронной почты в сетях TCP/IP. </a:t>
            </a:r>
            <a:endParaRPr lang="uk-UA" sz="4000" dirty="0" smtClean="0"/>
          </a:p>
          <a:p>
            <a:r>
              <a:rPr lang="ru-RU" sz="4000" dirty="0" smtClean="0"/>
              <a:t>SMTP используется для отправки почты от пользователей к серверам и между серверами для дальнейшей пересылки к получателю. </a:t>
            </a:r>
            <a:endParaRPr lang="uk-UA" sz="4000" dirty="0" smtClean="0"/>
          </a:p>
          <a:p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протокола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 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Взаимодействие строится по принципу двусторонней связи между отправителем и получателем почтового сообщения. </a:t>
            </a:r>
          </a:p>
          <a:p>
            <a:r>
              <a:rPr lang="ru-RU" sz="3600" dirty="0" smtClean="0"/>
              <a:t>Отправитель инициирует соединение и посылает запросы на обслуживание, а получатель на эти запросы отвечает. </a:t>
            </a:r>
            <a:endParaRPr lang="uk-U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 fontScale="90000"/>
          </a:bodyPr>
          <a:lstStyle/>
          <a:p>
            <a:r>
              <a:rPr lang="ru-RU" sz="5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взаимодействия по протоколу</a:t>
            </a:r>
            <a:r>
              <a:rPr lang="en-US" sz="5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SMTP</a:t>
            </a:r>
            <a:r>
              <a:rPr lang="ru-RU" dirty="0" smtClean="0"/>
              <a:t/>
            </a:r>
            <a:br>
              <a:rPr lang="ru-RU" dirty="0" smtClean="0"/>
            </a:br>
            <a:endParaRPr lang="uk-UA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357298"/>
            <a:ext cx="7498080" cy="489110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just">
              <a:buNone/>
            </a:pPr>
            <a:endParaRPr lang="en-US" sz="2400" dirty="0" smtClean="0"/>
          </a:p>
          <a:p>
            <a:pPr algn="just">
              <a:buNone/>
            </a:pPr>
            <a:endParaRPr lang="en-US" sz="2400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9144000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Передача сообщений в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Чтобы доставить сообщение до адресата, необходимо переслать его почтовому серверу домена, в котором находится адресат. Для этого обычно используется запись типа MX (англ. </a:t>
            </a:r>
            <a:r>
              <a:rPr lang="ru-RU" sz="4000" dirty="0" err="1" smtClean="0"/>
              <a:t>Mail</a:t>
            </a:r>
            <a:r>
              <a:rPr lang="ru-RU" sz="4000" dirty="0" smtClean="0"/>
              <a:t> </a:t>
            </a:r>
            <a:r>
              <a:rPr lang="ru-RU" sz="4000" dirty="0" err="1" smtClean="0"/>
              <a:t>eXchange</a:t>
            </a:r>
            <a:r>
              <a:rPr lang="ru-RU" sz="4000" dirty="0" smtClean="0"/>
              <a:t> — обмен почтой) системы DNS.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8229600" cy="1143000"/>
          </a:xfrm>
        </p:spPr>
        <p:txBody>
          <a:bodyPr>
            <a:normAutofit/>
          </a:bodyPr>
          <a:lstStyle/>
          <a:p>
            <a:r>
              <a:rPr lang="uk-UA" sz="4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Адресация</a:t>
            </a:r>
            <a:r>
              <a:rPr lang="uk-UA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SMTP-</a:t>
            </a:r>
            <a:r>
              <a:rPr lang="uk-UA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системах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967302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Используется иерархическая схема адресации.</a:t>
            </a:r>
          </a:p>
          <a:p>
            <a:r>
              <a:rPr lang="ru-RU" dirty="0" smtClean="0"/>
              <a:t>Почтовый адрес SMTP записывается в следующем виде: </a:t>
            </a:r>
          </a:p>
          <a:p>
            <a:pPr>
              <a:buNone/>
            </a:pPr>
            <a:r>
              <a:rPr lang="ru-RU" dirty="0" smtClean="0"/>
              <a:t>    </a:t>
            </a:r>
            <a:r>
              <a:rPr lang="ru-RU" b="1" dirty="0" err="1" smtClean="0"/>
              <a:t>mailbox@domain</a:t>
            </a:r>
            <a:r>
              <a:rPr lang="ru-RU" b="1" dirty="0" smtClean="0"/>
              <a:t> </a:t>
            </a:r>
            <a:r>
              <a:rPr lang="ru-RU" b="1" dirty="0" err="1" smtClean="0"/>
              <a:t>nternet</a:t>
            </a:r>
            <a:endParaRPr lang="ru-RU" b="1" dirty="0" smtClean="0"/>
          </a:p>
          <a:p>
            <a:pPr>
              <a:buNone/>
            </a:pPr>
            <a:r>
              <a:rPr lang="ru-RU" b="1" dirty="0" err="1" smtClean="0"/>
              <a:t>mailbox</a:t>
            </a:r>
            <a:r>
              <a:rPr lang="ru-RU" dirty="0" smtClean="0"/>
              <a:t>- символическое имя почтового ящика пользователя, длинной до 63 символов; </a:t>
            </a:r>
          </a:p>
          <a:p>
            <a:pPr>
              <a:buNone/>
            </a:pPr>
            <a:r>
              <a:rPr lang="ru-RU" b="1" dirty="0" err="1" smtClean="0"/>
              <a:t>domain</a:t>
            </a:r>
            <a:r>
              <a:rPr lang="ru-RU" dirty="0" smtClean="0"/>
              <a:t> - уникальное имя (почтовый домен) системы, в которой зарегистрирован упомянутый пользователь, длинной до 255 символов.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3" y="0"/>
            <a:ext cx="8978791" cy="6892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949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Коды ответа </a:t>
            </a:r>
            <a:r>
              <a:rPr lang="ru-RU" b="1" dirty="0" err="1"/>
              <a:t>SMTP</a:t>
            </a:r>
            <a:r>
              <a:rPr lang="ru-RU" b="1" dirty="0"/>
              <a:t> и их значение</a:t>
            </a:r>
            <a:br>
              <a:rPr lang="ru-RU" b="1" dirty="0"/>
            </a:br>
            <a:endParaRPr lang="uk-U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97" y="620689"/>
            <a:ext cx="8669775" cy="6358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7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84698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Проблемы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SMTP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0" y="1000109"/>
          <a:ext cx="9144000" cy="52864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581058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Проблема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Решение</a:t>
                      </a:r>
                      <a:endParaRPr lang="uk-UA" sz="2400" dirty="0"/>
                    </a:p>
                  </a:txBody>
                  <a:tcPr/>
                </a:tc>
              </a:tr>
              <a:tr h="1002922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1.</a:t>
                      </a:r>
                      <a:r>
                        <a:rPr lang="ru-RU" sz="2400" b="1" dirty="0" smtClean="0"/>
                        <a:t> Отсутствие аутентификации</a:t>
                      </a:r>
                      <a:r>
                        <a:rPr lang="en-US" sz="2400" b="1" dirty="0" smtClean="0"/>
                        <a:t> 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протокол обслуживания почтового офиса (POP) </a:t>
                      </a:r>
                      <a:endParaRPr lang="uk-UA" sz="2400" dirty="0"/>
                    </a:p>
                  </a:txBody>
                  <a:tcPr/>
                </a:tc>
              </a:tr>
              <a:tr h="14080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2.</a:t>
                      </a:r>
                      <a:r>
                        <a:rPr lang="ru-RU" sz="2400" b="1" dirty="0" smtClean="0"/>
                        <a:t> Отсутствует просмотра характеристик  сообщения без загрузки его на станцию 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протокол IMAP4</a:t>
                      </a:r>
                      <a:endParaRPr lang="uk-UA" sz="2400" dirty="0"/>
                    </a:p>
                  </a:txBody>
                  <a:tcPr/>
                </a:tc>
              </a:tr>
              <a:tr h="1432745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3. </a:t>
                      </a:r>
                      <a:r>
                        <a:rPr lang="ru-RU" sz="2400" b="1" dirty="0" smtClean="0"/>
                        <a:t>Передача не</a:t>
                      </a:r>
                      <a:r>
                        <a:rPr lang="ru-RU" sz="2400" b="1" baseline="0" dirty="0" smtClean="0"/>
                        <a:t> текстовой информации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предварительное </a:t>
                      </a:r>
                      <a:r>
                        <a:rPr lang="ru-RU" sz="2400" dirty="0" err="1" smtClean="0"/>
                        <a:t>транслироваие</a:t>
                      </a:r>
                      <a:r>
                        <a:rPr lang="ru-RU" sz="2400" dirty="0" smtClean="0"/>
                        <a:t> информации в текстовое представление </a:t>
                      </a:r>
                      <a:endParaRPr lang="uk-UA" sz="2400" dirty="0"/>
                    </a:p>
                  </a:txBody>
                  <a:tcPr/>
                </a:tc>
              </a:tr>
              <a:tr h="86168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4.</a:t>
                      </a:r>
                      <a:r>
                        <a:rPr lang="ru-RU" sz="2400" b="1" dirty="0" smtClean="0"/>
                        <a:t> Обеспечение конфиденциальности</a:t>
                      </a:r>
                      <a:endParaRPr lang="uk-U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 smtClean="0"/>
                        <a:t>Протокол S/MIME</a:t>
                      </a:r>
                      <a:endParaRPr lang="uk-UA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</a:t>
            </a:r>
            <a:r>
              <a:rPr lang="en-US" dirty="0" smtClean="0"/>
              <a:t>SMTP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b="1" dirty="0" smtClean="0"/>
              <a:t>Отсутствие средств аутентификации</a:t>
            </a:r>
            <a:r>
              <a:rPr lang="en-US" sz="3600" b="1" dirty="0" smtClean="0"/>
              <a:t> </a:t>
            </a:r>
            <a:r>
              <a:rPr lang="ru-RU" sz="3600" b="1" dirty="0" smtClean="0"/>
              <a:t>входящих соединений</a:t>
            </a:r>
            <a:endParaRPr lang="en-US" sz="3600" b="1" dirty="0" smtClean="0"/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uk-UA" dirty="0" smtClean="0"/>
              <a:t>	</a:t>
            </a:r>
            <a:r>
              <a:rPr lang="ru-RU" dirty="0" smtClean="0"/>
              <a:t>Что не позволило использовать SMTP для обслуживания клиентского доступа. Для реализации работы в режиме клиент-сервер был создан протокол обслуживания почтового офиса (</a:t>
            </a:r>
            <a:r>
              <a:rPr lang="ru-RU" dirty="0" err="1" smtClean="0"/>
              <a:t>Post</a:t>
            </a:r>
            <a:r>
              <a:rPr lang="ru-RU" dirty="0" smtClean="0"/>
              <a:t> </a:t>
            </a:r>
            <a:r>
              <a:rPr lang="ru-RU" dirty="0" err="1" smtClean="0"/>
              <a:t>Office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r>
              <a:rPr lang="ru-RU" dirty="0" smtClean="0"/>
              <a:t> или POP).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Компоненты электронной почты</a:t>
            </a:r>
            <a:endParaRPr lang="uk-UA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752"/>
            <a:ext cx="82296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865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</a:t>
            </a:r>
            <a:r>
              <a:rPr lang="en-US" dirty="0" smtClean="0"/>
              <a:t>SMTP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ru-RU" b="1" dirty="0" smtClean="0"/>
              <a:t>Отсутствует возможность просмотра характеристик  сообщения без предварительной загрузки его на станцию </a:t>
            </a:r>
          </a:p>
          <a:p>
            <a:pPr marL="514350" indent="-514350">
              <a:buNone/>
            </a:pPr>
            <a:r>
              <a:rPr lang="ru-RU" b="1" dirty="0" smtClean="0"/>
              <a:t>	</a:t>
            </a:r>
          </a:p>
          <a:p>
            <a:pPr marL="514350" indent="-514350">
              <a:buNone/>
            </a:pPr>
            <a:r>
              <a:rPr lang="ru-RU" b="1" dirty="0" smtClean="0"/>
              <a:t>	</a:t>
            </a:r>
            <a:r>
              <a:rPr lang="ru-RU" dirty="0" smtClean="0"/>
              <a:t>Для решения проблемы просмотра и манипуляции свойствами почтового сообщения непосредственно на сервере был разработан протокол IMAP4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</a:t>
            </a:r>
            <a:r>
              <a:rPr lang="en-US" dirty="0" smtClean="0"/>
              <a:t>SMTP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dirty="0" smtClean="0"/>
              <a:t>3.    </a:t>
            </a:r>
            <a:r>
              <a:rPr lang="ru-RU" b="1" dirty="0" smtClean="0"/>
              <a:t>Обеспечивается фактическая независимость процесса передачи от формата содержимого.</a:t>
            </a:r>
            <a:endParaRPr lang="ru-RU" dirty="0" smtClean="0"/>
          </a:p>
          <a:p>
            <a:pPr marL="514350" indent="-514350">
              <a:buNone/>
            </a:pPr>
            <a:r>
              <a:rPr lang="ru-RU" dirty="0" smtClean="0"/>
              <a:t>	За интерпретацию содержимого отвечает клиентская программа . Но из-за совместимости на уровне MTA – происходит неэффективная передача нетекстовых объектов. Вследствие предварительной трансляции информации в текстовое представление  - размер передаваемых данных может возрасти на </a:t>
            </a:r>
            <a:r>
              <a:rPr lang="ru-RU" b="1" dirty="0" smtClean="0"/>
              <a:t>30-100%</a:t>
            </a:r>
            <a:r>
              <a:rPr lang="ru-RU" dirty="0" smtClean="0"/>
              <a:t>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</a:t>
            </a:r>
            <a:r>
              <a:rPr lang="en-US" dirty="0" smtClean="0"/>
              <a:t>SMTP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4. Обеспечение конфиденциальности</a:t>
            </a:r>
            <a:r>
              <a:rPr lang="ru-RU" dirty="0" smtClean="0"/>
              <a:t>. 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Сообщения передаются в текстовом виде, они могут быть легко перехвачены и произвольным образом изменены. Для решения проблем с защитой информации был создан засекреченное многофункциональное расширения почты (</a:t>
            </a:r>
            <a:r>
              <a:rPr lang="ru-RU" dirty="0" err="1" smtClean="0"/>
              <a:t>Secure</a:t>
            </a:r>
            <a:r>
              <a:rPr lang="ru-RU" dirty="0" smtClean="0"/>
              <a:t> MIME или S/MIME).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3" y="1340768"/>
            <a:ext cx="9143999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9512" y="5295126"/>
            <a:ext cx="86409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Ø"/>
            </a:pPr>
            <a:r>
              <a:rPr lang="ru-RU" sz="2400" dirty="0" smtClean="0">
                <a:latin typeface="Arial" pitchFamily="34" charset="0"/>
                <a:cs typeface="Arial" pitchFamily="34" charset="0"/>
              </a:rPr>
              <a:t>доставка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почты пользователю из почтового ящика почтового сервера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lvl="0" indent="-342900">
              <a:buFont typeface="Wingdings" pitchFamily="2" charset="2"/>
              <a:buChar char="Ø"/>
            </a:pP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многие концепции, принципы и понятия протокола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POP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выглядят и функционируют подобно </a:t>
            </a:r>
            <a:r>
              <a:rPr kumimoji="0" lang="ru-R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SMTP</a:t>
            </a:r>
            <a:r>
              <a:rPr kumimoji="0" lang="ru-RU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. </a:t>
            </a:r>
            <a:endParaRPr kumimoji="0" lang="uk-UA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8519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ru-RU" sz="49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POP3</a:t>
            </a:r>
            <a:r>
              <a:rPr lang="ru-RU" sz="49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dirty="0" err="1" smtClean="0"/>
              <a:t>Post</a:t>
            </a:r>
            <a:r>
              <a:rPr lang="ru-RU" dirty="0" smtClean="0"/>
              <a:t> </a:t>
            </a:r>
            <a:r>
              <a:rPr lang="ru-RU" dirty="0" err="1" smtClean="0"/>
              <a:t>Office</a:t>
            </a:r>
            <a:r>
              <a:rPr lang="ru-RU" dirty="0" smtClean="0"/>
              <a:t> </a:t>
            </a:r>
            <a:r>
              <a:rPr lang="ru-RU" dirty="0" err="1" smtClean="0"/>
              <a:t>Protocol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71114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268288" indent="268288">
              <a:buNone/>
            </a:pPr>
            <a:r>
              <a:rPr lang="ru-RU" sz="2800" dirty="0" smtClean="0"/>
              <a:t>Обеспечивает возможность пользователю  доступа к РОР-серверу из любой точки  Интернет. </a:t>
            </a:r>
          </a:p>
          <a:p>
            <a:pPr marL="268288" indent="268288">
              <a:buNone/>
            </a:pPr>
            <a:r>
              <a:rPr lang="ru-RU" sz="2800" dirty="0" smtClean="0"/>
              <a:t>При этом он должен запустить специальный почтовый агент (UA), работающий по протоколу РОРЗ, и настроить его для работы со своим почтовым сервером. </a:t>
            </a:r>
            <a:endParaRPr lang="en-US" sz="2800" dirty="0" smtClean="0"/>
          </a:p>
          <a:p>
            <a:pPr marL="268288" indent="268288">
              <a:buNone/>
            </a:pPr>
            <a:r>
              <a:rPr lang="ru-RU" sz="2800" dirty="0" smtClean="0"/>
              <a:t>Во главе POP находится отдельный персональный компьютер, работающий исключительно в сообщения доставляются клиенту по протоколу POP, а посылаются при помощи SMTP. </a:t>
            </a:r>
          </a:p>
          <a:p>
            <a:pPr marL="268288" indent="268288">
              <a:buNone/>
            </a:pPr>
            <a:r>
              <a:rPr lang="ru-RU" sz="2800" dirty="0" smtClean="0"/>
              <a:t>На компьютере пользователя существуют два отдельных агента-интерфейса к почтовой системе - доставки (POP) и отправки (SMTP) -  раздельные агенты (</a:t>
            </a:r>
            <a:r>
              <a:rPr lang="ru-RU" sz="2800" dirty="0" err="1" smtClean="0"/>
              <a:t>split</a:t>
            </a:r>
            <a:r>
              <a:rPr lang="ru-RU" sz="2800" dirty="0" smtClean="0"/>
              <a:t> UA). </a:t>
            </a:r>
          </a:p>
        </p:txBody>
      </p:sp>
    </p:spTree>
    <p:extLst>
      <p:ext uri="{BB962C8B-B14F-4D97-AF65-F5344CB8AC3E}">
        <p14:creationId xmlns:p14="http://schemas.microsoft.com/office/powerpoint/2010/main" val="95943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929718" cy="650083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процесс получения почты</a:t>
            </a:r>
          </a:p>
          <a:p>
            <a:pPr algn="ctr">
              <a:buNone/>
            </a:pPr>
            <a:endParaRPr lang="ru-RU" sz="1200" u="sng" dirty="0" smtClean="0"/>
          </a:p>
          <a:p>
            <a:r>
              <a:rPr lang="ru-RU" sz="2800" i="1" u="sng" dirty="0" smtClean="0"/>
              <a:t>Стадия авторизации</a:t>
            </a:r>
            <a:r>
              <a:rPr lang="ru-RU" sz="2800" dirty="0" smtClean="0"/>
              <a:t>. На стадии авторизации клиент идентифицирует себя для сервера. Если авторизация прошла успешно, сервер открывает почтовый ящик клиента.</a:t>
            </a:r>
          </a:p>
          <a:p>
            <a:r>
              <a:rPr lang="ru-RU" sz="2800" i="1" u="sng" dirty="0" smtClean="0"/>
              <a:t>Стадия транзакции</a:t>
            </a:r>
            <a:r>
              <a:rPr lang="ru-RU" sz="2800" dirty="0" smtClean="0"/>
              <a:t>. В ней клиент либо запрашивает у сервера, либо просит его совершить определенное действие (например, выдать почтовое сообщение). </a:t>
            </a:r>
          </a:p>
          <a:p>
            <a:r>
              <a:rPr lang="ru-RU" sz="2800" i="1" u="sng" dirty="0" smtClean="0"/>
              <a:t>Стадия обновления</a:t>
            </a:r>
            <a:r>
              <a:rPr lang="ru-RU" sz="2800" dirty="0" smtClean="0"/>
              <a:t> сеанс связи заканчивается</a:t>
            </a:r>
          </a:p>
          <a:p>
            <a:endParaRPr lang="ru-RU" sz="2800" dirty="0" smtClean="0"/>
          </a:p>
          <a:p>
            <a:pPr marL="0" indent="0" algn="ctr">
              <a:buNone/>
            </a:pPr>
            <a:r>
              <a:rPr lang="ru-RU" sz="2800" i="1" dirty="0" smtClean="0"/>
              <a:t>порты  </a:t>
            </a:r>
            <a:r>
              <a:rPr lang="uk-UA" sz="2800" dirty="0" err="1" smtClean="0"/>
              <a:t>Стандартный</a:t>
            </a:r>
            <a:r>
              <a:rPr lang="uk-UA" sz="2800" dirty="0"/>
              <a:t>:     </a:t>
            </a:r>
            <a:r>
              <a:rPr lang="uk-UA" sz="2800" dirty="0" smtClean="0"/>
              <a:t>110 ; поверх </a:t>
            </a:r>
            <a:r>
              <a:rPr lang="en-US" sz="2800" dirty="0"/>
              <a:t>TLS/SSL:  995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6826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29600" cy="1012974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Команды протокола POP версии 3 (для минимальной конфигурации)</a:t>
            </a:r>
            <a:br>
              <a:rPr lang="ru-RU" sz="2400" dirty="0"/>
            </a:br>
            <a:endParaRPr lang="uk-UA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525344"/>
          </a:xfrm>
        </p:spPr>
        <p:txBody>
          <a:bodyPr>
            <a:normAutofit fontScale="32500" lnSpcReduction="20000"/>
          </a:bodyPr>
          <a:lstStyle/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</a:t>
            </a:r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endParaRPr lang="ru-RU" sz="3800" i="1" dirty="0" smtClean="0"/>
          </a:p>
          <a:p>
            <a:pPr marL="0" indent="0" algn="just">
              <a:buNone/>
            </a:pPr>
            <a:r>
              <a:rPr lang="ru-RU" sz="3800" i="1" dirty="0" smtClean="0"/>
              <a:t>В </a:t>
            </a:r>
            <a:r>
              <a:rPr lang="ru-RU" sz="3800" i="1" dirty="0"/>
              <a:t>протоколе РОРЗ определено несколько команд, но на них дается только два ответа</a:t>
            </a:r>
            <a:r>
              <a:rPr lang="ru-RU" sz="3800" i="1" u="sng" dirty="0"/>
              <a:t>: +ОК и -ERR </a:t>
            </a:r>
            <a:r>
              <a:rPr lang="ru-RU" sz="3800" i="1" dirty="0"/>
              <a:t>Оба ответа подтверждают, что обращение к серверу произошло и что он вообще отвечает на команды. </a:t>
            </a:r>
            <a:endParaRPr lang="uk-UA" sz="3800" i="1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37001"/>
              </p:ext>
            </p:extLst>
          </p:nvPr>
        </p:nvGraphicFramePr>
        <p:xfrm>
          <a:off x="0" y="0"/>
          <a:ext cx="8715436" cy="674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371"/>
                <a:gridCol w="7097065"/>
              </a:tblGrid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Команда 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Описание </a:t>
                      </a:r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USER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Идентифицирует пользователя с указанным именем </a:t>
                      </a:r>
                      <a:endParaRPr lang="uk-UA" sz="1800" dirty="0"/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PASS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Указывает пароль для пары клиент-сервер </a:t>
                      </a:r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QUIT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Закрывает TCP-соединение </a:t>
                      </a:r>
                    </a:p>
                  </a:txBody>
                  <a:tcPr/>
                </a:tc>
              </a:tr>
              <a:tr h="529077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STAT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Сервер возвращает количество сообщений в почтовом ящике плюс размер почтового ящика</a:t>
                      </a:r>
                      <a:endParaRPr lang="uk-UA" sz="1800" dirty="0"/>
                    </a:p>
                  </a:txBody>
                  <a:tcPr/>
                </a:tc>
              </a:tr>
              <a:tr h="876237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LIST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Сервер возвращает идентификаторы сообщений вместе с размерами сообщений (параметром команды может быть идентификатор сообщения)</a:t>
                      </a:r>
                      <a:endParaRPr lang="uk-UA" sz="1800" dirty="0"/>
                    </a:p>
                  </a:txBody>
                  <a:tcPr/>
                </a:tc>
              </a:tr>
              <a:tr h="529077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RETR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Извлекает сообщение из почтового ящика (требуется указывать аргумент-идентификатор сообщения)</a:t>
                      </a:r>
                      <a:endParaRPr lang="uk-UA" sz="1800" dirty="0"/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DELE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Отмечает сообщение для удаления (требуется указывать аргумент - идентификатор сообщения) </a:t>
                      </a:r>
                      <a:endParaRPr lang="uk-UA" sz="1800" dirty="0"/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NOOP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Сервер возвращает положительный ответ, но не совершает никаких действий</a:t>
                      </a:r>
                    </a:p>
                  </a:txBody>
                  <a:tcPr/>
                </a:tc>
              </a:tr>
              <a:tr h="529077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LAST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Сервер возвращает наибольший номер сообщения из тех, к которым ранее уже обращались</a:t>
                      </a:r>
                    </a:p>
                  </a:txBody>
                  <a:tcPr/>
                </a:tc>
              </a:tr>
              <a:tr h="525743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RSET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Отменяет удаление сообщения, отмеченного ранее командой DELE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739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Авторизация пользователя </a:t>
            </a:r>
            <a:br>
              <a:rPr lang="ru-RU" dirty="0"/>
            </a:b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624736"/>
          </a:xfrm>
        </p:spPr>
        <p:txBody>
          <a:bodyPr>
            <a:normAutofit fontScale="47500" lnSpcReduction="20000"/>
          </a:bodyPr>
          <a:lstStyle/>
          <a:p>
            <a:endParaRPr lang="ru-RU" dirty="0"/>
          </a:p>
          <a:p>
            <a:pPr marL="268288" indent="0">
              <a:buNone/>
            </a:pPr>
            <a:r>
              <a:rPr lang="ru-RU" sz="3400" dirty="0"/>
              <a:t>После того как программа установила TCP-соединение с портом протокола РОРЗ (официальный номер 110), необходимо послать команду USER с именем пользователя в качестве параметра. Если ответ сервера будет +ОК, нужно послать команду PASS с паролем этого пользователя:</a:t>
            </a:r>
          </a:p>
          <a:p>
            <a:pPr marL="803275" indent="-266700"/>
            <a:r>
              <a:rPr lang="ru-RU" sz="3400" dirty="0"/>
              <a:t>CLIENT: USER </a:t>
            </a:r>
            <a:r>
              <a:rPr lang="ru-RU" sz="3400" dirty="0" err="1"/>
              <a:t>kcope</a:t>
            </a:r>
            <a:r>
              <a:rPr lang="ru-RU" sz="3400" dirty="0"/>
              <a:t> </a:t>
            </a:r>
          </a:p>
          <a:p>
            <a:pPr marL="803275" indent="-266700"/>
            <a:r>
              <a:rPr lang="ru-RU" sz="3400" dirty="0"/>
              <a:t>SERVER: +ОК </a:t>
            </a:r>
          </a:p>
          <a:p>
            <a:pPr marL="803275" indent="-266700"/>
            <a:r>
              <a:rPr lang="ru-RU" sz="3400" dirty="0"/>
              <a:t>CLIENT: PASS </a:t>
            </a:r>
            <a:r>
              <a:rPr lang="ru-RU" sz="3400" dirty="0" err="1"/>
              <a:t>secret</a:t>
            </a:r>
            <a:r>
              <a:rPr lang="ru-RU" sz="3400" dirty="0"/>
              <a:t> </a:t>
            </a:r>
          </a:p>
          <a:p>
            <a:pPr marL="803275" indent="-266700"/>
            <a:r>
              <a:rPr lang="ru-RU" sz="3400" dirty="0"/>
              <a:t>SERVER: +ОК </a:t>
            </a:r>
            <a:r>
              <a:rPr lang="ru-RU" sz="3400" dirty="0" err="1"/>
              <a:t>kcope's</a:t>
            </a:r>
            <a:r>
              <a:rPr lang="ru-RU" sz="3400" dirty="0"/>
              <a:t> </a:t>
            </a:r>
            <a:r>
              <a:rPr lang="ru-RU" sz="3400" dirty="0" err="1"/>
              <a:t>maildrop</a:t>
            </a:r>
            <a:r>
              <a:rPr lang="ru-RU" sz="3400" dirty="0"/>
              <a:t> </a:t>
            </a:r>
            <a:r>
              <a:rPr lang="ru-RU" sz="3400" dirty="0" err="1"/>
              <a:t>has</a:t>
            </a:r>
            <a:r>
              <a:rPr lang="ru-RU" sz="3400" dirty="0"/>
              <a:t> 2 </a:t>
            </a:r>
            <a:r>
              <a:rPr lang="ru-RU" sz="3400" dirty="0" err="1"/>
              <a:t>messages</a:t>
            </a:r>
            <a:r>
              <a:rPr lang="ru-RU" sz="3400" dirty="0"/>
              <a:t> (320 </a:t>
            </a:r>
            <a:r>
              <a:rPr lang="ru-RU" sz="3400" dirty="0" err="1"/>
              <a:t>octets</a:t>
            </a:r>
            <a:r>
              <a:rPr lang="ru-RU" sz="3400" dirty="0"/>
              <a:t>)</a:t>
            </a:r>
          </a:p>
          <a:p>
            <a:pPr marL="803275" indent="-266700"/>
            <a:r>
              <a:rPr lang="ru-RU" sz="3400" dirty="0"/>
              <a:t>  (В почтовом ящике </a:t>
            </a:r>
            <a:r>
              <a:rPr lang="ru-RU" sz="3400" dirty="0" err="1"/>
              <a:t>kcope</a:t>
            </a:r>
            <a:r>
              <a:rPr lang="ru-RU" sz="3400" dirty="0"/>
              <a:t> есть 2 сообщения (320 байтов) ...)</a:t>
            </a:r>
          </a:p>
          <a:p>
            <a:pPr marL="803275" indent="-266700"/>
            <a:endParaRPr lang="ru-RU" sz="3400" dirty="0"/>
          </a:p>
          <a:p>
            <a:pPr marL="268288" indent="0">
              <a:buNone/>
            </a:pPr>
            <a:r>
              <a:rPr lang="ru-RU" sz="3400" dirty="0"/>
              <a:t>После того как стадия авторизации окончена, обмен переходит на стадию транзакции. В следующих примерах демонстрируется возможный обмен сообщениями на этой стадии.</a:t>
            </a:r>
          </a:p>
          <a:p>
            <a:pPr marL="268288" indent="0">
              <a:buNone/>
            </a:pPr>
            <a:endParaRPr lang="ru-RU" sz="3400" dirty="0"/>
          </a:p>
          <a:p>
            <a:pPr marL="268288" indent="0">
              <a:buNone/>
            </a:pPr>
            <a:r>
              <a:rPr lang="ru-RU" sz="3400" dirty="0"/>
              <a:t>Команда STAT возвращает количество сообщений и количество байтов в сообщениях:</a:t>
            </a:r>
          </a:p>
          <a:p>
            <a:pPr marL="536575" indent="266700">
              <a:tabLst>
                <a:tab pos="803275" algn="l"/>
              </a:tabLst>
            </a:pPr>
            <a:r>
              <a:rPr lang="ru-RU" sz="3400" dirty="0"/>
              <a:t>CLIENT: STAT</a:t>
            </a:r>
          </a:p>
          <a:p>
            <a:pPr marL="536575" indent="266700">
              <a:tabLst>
                <a:tab pos="803275" algn="l"/>
              </a:tabLst>
            </a:pPr>
            <a:r>
              <a:rPr lang="ru-RU" sz="3400" dirty="0"/>
              <a:t>SERVER: +ОК 2 320</a:t>
            </a:r>
          </a:p>
          <a:p>
            <a:endParaRPr lang="ru-RU" sz="3400" dirty="0"/>
          </a:p>
          <a:p>
            <a:pPr marL="268287" indent="0">
              <a:buNone/>
            </a:pPr>
            <a:r>
              <a:rPr lang="ru-RU" sz="3400" dirty="0" smtClean="0"/>
              <a:t>Команда </a:t>
            </a:r>
            <a:r>
              <a:rPr lang="ru-RU" sz="3400" dirty="0"/>
              <a:t>LIST (без параметра) возвращает список сообщений в почтовом ящике и их размеры:</a:t>
            </a:r>
          </a:p>
          <a:p>
            <a:pPr marL="803275" indent="-266700"/>
            <a:r>
              <a:rPr lang="ru-RU" sz="3400" dirty="0"/>
              <a:t>CLIENT: LIST</a:t>
            </a:r>
          </a:p>
          <a:p>
            <a:pPr marL="803275" indent="-266700"/>
            <a:r>
              <a:rPr lang="ru-RU" sz="3400" dirty="0"/>
              <a:t>SERVER: +ОК 2 </a:t>
            </a:r>
            <a:r>
              <a:rPr lang="ru-RU" sz="3400" dirty="0" err="1"/>
              <a:t>messages</a:t>
            </a:r>
            <a:r>
              <a:rPr lang="ru-RU" sz="3400" dirty="0"/>
              <a:t> (320 </a:t>
            </a:r>
            <a:r>
              <a:rPr lang="ru-RU" sz="3400" dirty="0" err="1"/>
              <a:t>octets</a:t>
            </a:r>
            <a:r>
              <a:rPr lang="ru-RU" sz="3400" dirty="0"/>
              <a:t>)</a:t>
            </a:r>
          </a:p>
          <a:p>
            <a:pPr marL="803275" indent="-266700"/>
            <a:r>
              <a:rPr lang="ru-RU" sz="3400" dirty="0"/>
              <a:t>SERVER: 1 120</a:t>
            </a:r>
          </a:p>
          <a:p>
            <a:pPr marL="803275" indent="-266700"/>
            <a:r>
              <a:rPr lang="ru-RU" sz="3400" dirty="0"/>
              <a:t>SERVER: 2 200</a:t>
            </a:r>
          </a:p>
          <a:p>
            <a:pPr marL="803275" indent="-266700"/>
            <a:r>
              <a:rPr lang="ru-RU" sz="3400" dirty="0"/>
              <a:t>SERVER: . </a:t>
            </a:r>
            <a:r>
              <a:rPr lang="ru-RU" sz="3400" dirty="0" smtClean="0"/>
              <a:t>...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350813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04664"/>
            <a:ext cx="8229600" cy="61206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300" dirty="0"/>
              <a:t>Команда LIST с параметром возвращает информацию о заданном сообщении:</a:t>
            </a:r>
          </a:p>
          <a:p>
            <a:pPr marL="803275" indent="-266700"/>
            <a:r>
              <a:rPr lang="ru-RU" sz="2300" dirty="0"/>
              <a:t>CLIENT: LIST 2</a:t>
            </a:r>
          </a:p>
          <a:p>
            <a:pPr marL="803275" indent="-266700"/>
            <a:r>
              <a:rPr lang="ru-RU" sz="2300" dirty="0"/>
              <a:t>SERVER: +ОК 2 200 ...</a:t>
            </a:r>
          </a:p>
          <a:p>
            <a:pPr marL="803275" indent="-266700"/>
            <a:r>
              <a:rPr lang="ru-RU" sz="2300" dirty="0"/>
              <a:t>CLIENT: LIST 3</a:t>
            </a:r>
          </a:p>
          <a:p>
            <a:pPr marL="803275" indent="-266700"/>
            <a:r>
              <a:rPr lang="ru-RU" sz="2300" dirty="0"/>
              <a:t>SERVER: -ERR </a:t>
            </a:r>
            <a:r>
              <a:rPr lang="ru-RU" sz="2300" dirty="0" err="1"/>
              <a:t>no</a:t>
            </a:r>
            <a:r>
              <a:rPr lang="ru-RU" sz="2300" dirty="0"/>
              <a:t> </a:t>
            </a:r>
            <a:r>
              <a:rPr lang="ru-RU" sz="2300" dirty="0" err="1"/>
              <a:t>such</a:t>
            </a:r>
            <a:r>
              <a:rPr lang="ru-RU" sz="2300" dirty="0"/>
              <a:t> </a:t>
            </a:r>
            <a:r>
              <a:rPr lang="ru-RU" sz="2300" dirty="0" err="1"/>
              <a:t>message</a:t>
            </a:r>
            <a:r>
              <a:rPr lang="ru-RU" sz="2300" dirty="0"/>
              <a:t>, </a:t>
            </a:r>
            <a:r>
              <a:rPr lang="ru-RU" sz="2300" dirty="0" err="1"/>
              <a:t>only</a:t>
            </a:r>
            <a:r>
              <a:rPr lang="ru-RU" sz="2300" dirty="0"/>
              <a:t> 2 </a:t>
            </a:r>
            <a:r>
              <a:rPr lang="ru-RU" sz="2300" dirty="0" err="1"/>
              <a:t>messages</a:t>
            </a:r>
            <a:r>
              <a:rPr lang="ru-RU" sz="2300" dirty="0"/>
              <a:t> </a:t>
            </a:r>
            <a:r>
              <a:rPr lang="ru-RU" sz="2300" dirty="0" err="1"/>
              <a:t>in</a:t>
            </a:r>
            <a:r>
              <a:rPr lang="ru-RU" sz="2300" dirty="0"/>
              <a:t> </a:t>
            </a:r>
            <a:r>
              <a:rPr lang="ru-RU" sz="2300" dirty="0" err="1"/>
              <a:t>maildrop</a:t>
            </a:r>
            <a:endParaRPr lang="ru-RU" sz="2300" dirty="0"/>
          </a:p>
          <a:p>
            <a:endParaRPr lang="ru-RU" sz="2300" dirty="0"/>
          </a:p>
          <a:p>
            <a:pPr marL="0" indent="0">
              <a:buNone/>
            </a:pPr>
            <a:r>
              <a:rPr lang="ru-RU" sz="2300" dirty="0"/>
              <a:t>Команда TOP возвращает заголовок, пустую строку и первые десять строк тела сообщения:</a:t>
            </a:r>
          </a:p>
          <a:p>
            <a:pPr marL="803275" indent="-266700"/>
            <a:r>
              <a:rPr lang="ru-RU" sz="2300" dirty="0"/>
              <a:t>CLIENT: TOP 10</a:t>
            </a:r>
          </a:p>
          <a:p>
            <a:pPr marL="803275" indent="-266700"/>
            <a:r>
              <a:rPr lang="ru-RU" sz="2300" dirty="0"/>
              <a:t>SERVER: +ОК</a:t>
            </a:r>
          </a:p>
          <a:p>
            <a:pPr marL="803275" indent="-266700"/>
            <a:r>
              <a:rPr lang="ru-RU" sz="2300" dirty="0"/>
              <a:t>SERVER: &lt;</a:t>
            </a:r>
            <a:r>
              <a:rPr lang="ru-RU" sz="2300" dirty="0" err="1"/>
              <a:t>the</a:t>
            </a:r>
            <a:r>
              <a:rPr lang="ru-RU" sz="2300" dirty="0"/>
              <a:t> POP3 </a:t>
            </a:r>
            <a:r>
              <a:rPr lang="ru-RU" sz="2300" dirty="0" err="1"/>
              <a:t>server</a:t>
            </a:r>
            <a:r>
              <a:rPr lang="ru-RU" sz="2300" dirty="0"/>
              <a:t> </a:t>
            </a:r>
            <a:r>
              <a:rPr lang="ru-RU" sz="2300" dirty="0" err="1"/>
              <a:t>sends</a:t>
            </a:r>
            <a:r>
              <a:rPr lang="ru-RU" sz="2300" dirty="0"/>
              <a:t> </a:t>
            </a:r>
            <a:r>
              <a:rPr lang="ru-RU" sz="2300" dirty="0" err="1"/>
              <a:t>the</a:t>
            </a:r>
            <a:r>
              <a:rPr lang="ru-RU" sz="2300" dirty="0"/>
              <a:t> </a:t>
            </a:r>
            <a:r>
              <a:rPr lang="ru-RU" sz="2300" dirty="0" err="1"/>
              <a:t>headers</a:t>
            </a:r>
            <a:r>
              <a:rPr lang="ru-RU" sz="2300" dirty="0"/>
              <a:t> </a:t>
            </a:r>
            <a:r>
              <a:rPr lang="ru-RU" sz="2300" dirty="0" err="1"/>
              <a:t>of</a:t>
            </a:r>
            <a:r>
              <a:rPr lang="ru-RU" sz="2300" dirty="0"/>
              <a:t> </a:t>
            </a:r>
            <a:r>
              <a:rPr lang="ru-RU" sz="2300" dirty="0" err="1"/>
              <a:t>the</a:t>
            </a:r>
            <a:r>
              <a:rPr lang="ru-RU" sz="2300" dirty="0"/>
              <a:t> </a:t>
            </a:r>
            <a:r>
              <a:rPr lang="ru-RU" sz="2300" dirty="0" err="1"/>
              <a:t>message,a</a:t>
            </a:r>
            <a:r>
              <a:rPr lang="ru-RU" sz="2300" dirty="0"/>
              <a:t> </a:t>
            </a:r>
            <a:r>
              <a:rPr lang="ru-RU" sz="2300" dirty="0" err="1"/>
              <a:t>blank</a:t>
            </a:r>
            <a:r>
              <a:rPr lang="ru-RU" sz="2300" dirty="0"/>
              <a:t> </a:t>
            </a:r>
            <a:r>
              <a:rPr lang="ru-RU" sz="2300" dirty="0" err="1"/>
              <a:t>line</a:t>
            </a:r>
            <a:r>
              <a:rPr lang="ru-RU" sz="2300" dirty="0"/>
              <a:t>,</a:t>
            </a:r>
          </a:p>
          <a:p>
            <a:pPr marL="803275" indent="-266700"/>
            <a:r>
              <a:rPr lang="ru-RU" sz="2300" dirty="0"/>
              <a:t> </a:t>
            </a:r>
            <a:r>
              <a:rPr lang="ru-RU" sz="2300" dirty="0" err="1"/>
              <a:t>and</a:t>
            </a:r>
            <a:r>
              <a:rPr lang="ru-RU" sz="2300" dirty="0"/>
              <a:t> </a:t>
            </a:r>
            <a:r>
              <a:rPr lang="ru-RU" sz="2300" dirty="0" err="1"/>
              <a:t>the</a:t>
            </a:r>
            <a:r>
              <a:rPr lang="ru-RU" sz="2300" dirty="0"/>
              <a:t> </a:t>
            </a:r>
            <a:r>
              <a:rPr lang="ru-RU" sz="2300" dirty="0" err="1"/>
              <a:t>first</a:t>
            </a:r>
            <a:r>
              <a:rPr lang="ru-RU" sz="2300" dirty="0"/>
              <a:t> 10 </a:t>
            </a:r>
            <a:r>
              <a:rPr lang="ru-RU" sz="2300" dirty="0" err="1"/>
              <a:t>lines</a:t>
            </a:r>
            <a:r>
              <a:rPr lang="ru-RU" sz="2300" dirty="0"/>
              <a:t> </a:t>
            </a:r>
            <a:r>
              <a:rPr lang="ru-RU" sz="2300" dirty="0" err="1"/>
              <a:t>of</a:t>
            </a:r>
            <a:r>
              <a:rPr lang="ru-RU" sz="2300" dirty="0"/>
              <a:t> </a:t>
            </a:r>
            <a:r>
              <a:rPr lang="ru-RU" sz="2300" dirty="0" err="1"/>
              <a:t>the</a:t>
            </a:r>
            <a:r>
              <a:rPr lang="ru-RU" sz="2300" dirty="0"/>
              <a:t> </a:t>
            </a:r>
            <a:r>
              <a:rPr lang="ru-RU" sz="2300" dirty="0" err="1"/>
              <a:t>message</a:t>
            </a:r>
            <a:r>
              <a:rPr lang="ru-RU" sz="2300" dirty="0"/>
              <a:t> </a:t>
            </a:r>
            <a:r>
              <a:rPr lang="ru-RU" sz="2300" dirty="0" err="1"/>
              <a:t>body</a:t>
            </a:r>
            <a:r>
              <a:rPr lang="ru-RU" sz="2300" dirty="0"/>
              <a:t>&gt;</a:t>
            </a:r>
          </a:p>
          <a:p>
            <a:pPr marL="803275" indent="-266700">
              <a:buNone/>
            </a:pPr>
            <a:r>
              <a:rPr lang="ru-RU" sz="2300" dirty="0" smtClean="0"/>
              <a:t>		 </a:t>
            </a:r>
            <a:r>
              <a:rPr lang="ru-RU" sz="2300" dirty="0"/>
              <a:t>(сервер POP высылает заголовки сообщений, пустую строку и первые </a:t>
            </a:r>
            <a:r>
              <a:rPr lang="ru-RU" sz="2300" dirty="0" smtClean="0"/>
              <a:t>	десять  </a:t>
            </a:r>
            <a:r>
              <a:rPr lang="ru-RU" sz="2300" dirty="0"/>
              <a:t>строк тела сообщения) </a:t>
            </a:r>
          </a:p>
          <a:p>
            <a:pPr marL="803275" indent="-266700"/>
            <a:r>
              <a:rPr lang="ru-RU" sz="2300" dirty="0"/>
              <a:t>SERVER: . ... </a:t>
            </a:r>
          </a:p>
          <a:p>
            <a:pPr marL="803275" indent="-266700"/>
            <a:r>
              <a:rPr lang="ru-RU" sz="2300" dirty="0"/>
              <a:t>CLIENT: TOP 100 </a:t>
            </a:r>
          </a:p>
          <a:p>
            <a:pPr marL="803275" indent="-266700"/>
            <a:r>
              <a:rPr lang="ru-RU" sz="2300" dirty="0"/>
              <a:t>SERVER: -ERR </a:t>
            </a:r>
            <a:r>
              <a:rPr lang="ru-RU" sz="2300" dirty="0" err="1"/>
              <a:t>no</a:t>
            </a:r>
            <a:r>
              <a:rPr lang="ru-RU" sz="2300" dirty="0"/>
              <a:t> </a:t>
            </a:r>
            <a:r>
              <a:rPr lang="ru-RU" sz="2300" dirty="0" err="1"/>
              <a:t>such</a:t>
            </a:r>
            <a:r>
              <a:rPr lang="ru-RU" sz="2300" dirty="0"/>
              <a:t> </a:t>
            </a:r>
            <a:r>
              <a:rPr lang="ru-RU" sz="2300" dirty="0" err="1"/>
              <a:t>message</a:t>
            </a:r>
            <a:endParaRPr lang="ru-RU" sz="2300" dirty="0"/>
          </a:p>
          <a:p>
            <a:endParaRPr lang="ru-RU" sz="2300" dirty="0"/>
          </a:p>
          <a:p>
            <a:pPr marL="0" indent="0">
              <a:buNone/>
            </a:pPr>
            <a:r>
              <a:rPr lang="ru-RU" sz="2300" dirty="0"/>
              <a:t>Команда NOOP </a:t>
            </a:r>
            <a:r>
              <a:rPr lang="ru-RU" sz="2300" dirty="0" smtClean="0"/>
              <a:t>позитивный </a:t>
            </a:r>
            <a:r>
              <a:rPr lang="ru-RU" sz="2300" dirty="0"/>
              <a:t>ответа </a:t>
            </a:r>
            <a:r>
              <a:rPr lang="ru-RU" sz="2300" dirty="0" smtClean="0"/>
              <a:t>сервера - означает</a:t>
            </a:r>
            <a:r>
              <a:rPr lang="ru-RU" sz="2300" dirty="0"/>
              <a:t>, что сервер находится в соединении с клиентом и ждет запросов:</a:t>
            </a:r>
          </a:p>
          <a:p>
            <a:pPr marL="803275" indent="-266700"/>
            <a:r>
              <a:rPr lang="ru-RU" sz="2300" dirty="0"/>
              <a:t>CLIENT: NOOP</a:t>
            </a:r>
          </a:p>
          <a:p>
            <a:pPr marL="803275" indent="-266700"/>
            <a:r>
              <a:rPr lang="ru-RU" sz="2300" dirty="0"/>
              <a:t>SERVER: +</a:t>
            </a:r>
            <a:r>
              <a:rPr lang="ru-RU" sz="2300" dirty="0" smtClean="0"/>
              <a:t>ОК</a:t>
            </a:r>
            <a:endParaRPr lang="ru-RU" sz="2300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3629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Следующие примеры показывают, как сервер POP3 выполняет действия. Например, команда RETR извлекает сообщение с указанным номером и помещает его в буфер местного UA:</a:t>
            </a:r>
          </a:p>
          <a:p>
            <a:endParaRPr lang="ru-RU" sz="1600" dirty="0"/>
          </a:p>
          <a:p>
            <a:pPr marL="993775" indent="-268288"/>
            <a:r>
              <a:rPr lang="ru-RU" sz="1600" dirty="0"/>
              <a:t>CLIENT: RETR 1 SERVER: +OK 120 </a:t>
            </a:r>
            <a:r>
              <a:rPr lang="ru-RU" sz="1600" dirty="0" err="1"/>
              <a:t>octets</a:t>
            </a:r>
            <a:r>
              <a:rPr lang="ru-RU" sz="1600" dirty="0"/>
              <a:t> SERVER: &lt;</a:t>
            </a:r>
            <a:r>
              <a:rPr lang="ru-RU" sz="1600" dirty="0" err="1"/>
              <a:t>the</a:t>
            </a:r>
            <a:r>
              <a:rPr lang="ru-RU" sz="1600" dirty="0"/>
              <a:t> POPS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sends</a:t>
            </a:r>
            <a:r>
              <a:rPr lang="ru-RU" sz="1600" dirty="0"/>
              <a:t> </a:t>
            </a:r>
            <a:r>
              <a:rPr lang="ru-RU" sz="1600" dirty="0" err="1"/>
              <a:t>the</a:t>
            </a:r>
            <a:r>
              <a:rPr lang="ru-RU" sz="1600" dirty="0"/>
              <a:t> </a:t>
            </a:r>
            <a:r>
              <a:rPr lang="ru-RU" sz="1600" dirty="0" err="1"/>
              <a:t>entire</a:t>
            </a:r>
            <a:r>
              <a:rPr lang="ru-RU" sz="1600" dirty="0"/>
              <a:t> </a:t>
            </a:r>
            <a:r>
              <a:rPr lang="ru-RU" sz="1600" dirty="0" err="1"/>
              <a:t>message</a:t>
            </a:r>
            <a:r>
              <a:rPr lang="ru-RU" sz="1600" dirty="0"/>
              <a:t> </a:t>
            </a:r>
            <a:r>
              <a:rPr lang="ru-RU" sz="1600" dirty="0" err="1"/>
              <a:t>here</a:t>
            </a:r>
            <a:r>
              <a:rPr lang="ru-RU" sz="1600" dirty="0"/>
              <a:t>&gt; (РОРЗ-сервер высылает сообщение целиком) SERVER: . . . . . .</a:t>
            </a:r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Команда </a:t>
            </a:r>
            <a:r>
              <a:rPr lang="ru-RU" sz="1600" dirty="0"/>
              <a:t>DELE отмечает сообщение, которое нужно удалить:</a:t>
            </a:r>
          </a:p>
          <a:p>
            <a:pPr marL="993775" indent="-268288"/>
            <a:r>
              <a:rPr lang="ru-RU" sz="1600" dirty="0"/>
              <a:t>CLIENT: DELE 1</a:t>
            </a:r>
          </a:p>
          <a:p>
            <a:pPr marL="993775" indent="-268288"/>
            <a:r>
              <a:rPr lang="ru-RU" sz="1600" dirty="0"/>
              <a:t>SERVER: +OK </a:t>
            </a:r>
            <a:r>
              <a:rPr lang="ru-RU" sz="1600" dirty="0" err="1"/>
              <a:t>message</a:t>
            </a:r>
            <a:r>
              <a:rPr lang="ru-RU" sz="1600" dirty="0"/>
              <a:t> 1 </a:t>
            </a:r>
            <a:r>
              <a:rPr lang="ru-RU" sz="1600" dirty="0" err="1"/>
              <a:t>deleted</a:t>
            </a:r>
            <a:r>
              <a:rPr lang="ru-RU" sz="1600" dirty="0"/>
              <a:t> ... (сообщение 1 удалено)</a:t>
            </a:r>
          </a:p>
          <a:p>
            <a:pPr marL="993775" indent="-268288"/>
            <a:r>
              <a:rPr lang="ru-RU" sz="1600" dirty="0"/>
              <a:t>CLIENT: DELE 2</a:t>
            </a:r>
          </a:p>
          <a:p>
            <a:pPr marL="993775" indent="-268288"/>
            <a:r>
              <a:rPr lang="ru-RU" sz="1600" dirty="0"/>
              <a:t>SERVER: -ERR </a:t>
            </a:r>
            <a:r>
              <a:rPr lang="ru-RU" sz="1600" dirty="0" err="1"/>
              <a:t>message</a:t>
            </a:r>
            <a:r>
              <a:rPr lang="ru-RU" sz="1600" dirty="0"/>
              <a:t> 2 </a:t>
            </a:r>
            <a:r>
              <a:rPr lang="ru-RU" sz="1600" dirty="0" err="1"/>
              <a:t>already</a:t>
            </a:r>
            <a:r>
              <a:rPr lang="ru-RU" sz="1600" dirty="0"/>
              <a:t> </a:t>
            </a:r>
            <a:r>
              <a:rPr lang="ru-RU" sz="1600" dirty="0" err="1"/>
              <a:t>deleted</a:t>
            </a:r>
            <a:r>
              <a:rPr lang="ru-RU" sz="1600" dirty="0"/>
              <a:t> сообщение 2 уже удалено)</a:t>
            </a:r>
          </a:p>
          <a:p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Команда RSET снимает метки удаления со всех отмеченных ранее сообщений:</a:t>
            </a:r>
          </a:p>
          <a:p>
            <a:pPr marL="993775" indent="-268288"/>
            <a:r>
              <a:rPr lang="ru-RU" sz="1600" dirty="0" smtClean="0"/>
              <a:t>CLIENT: RSET</a:t>
            </a:r>
          </a:p>
          <a:p>
            <a:pPr marL="993775" indent="-268288"/>
            <a:r>
              <a:rPr lang="ru-RU" sz="1600" dirty="0" smtClean="0"/>
              <a:t>SERVER: +OK </a:t>
            </a:r>
            <a:r>
              <a:rPr lang="ru-RU" sz="1600" dirty="0" err="1" smtClean="0"/>
              <a:t>maildrop</a:t>
            </a:r>
            <a:r>
              <a:rPr lang="ru-RU" sz="1600" dirty="0" smtClean="0"/>
              <a:t> </a:t>
            </a:r>
            <a:r>
              <a:rPr lang="ru-RU" sz="1600" dirty="0" err="1" smtClean="0"/>
              <a:t>has</a:t>
            </a:r>
            <a:r>
              <a:rPr lang="ru-RU" sz="1600" dirty="0" smtClean="0"/>
              <a:t> 2 </a:t>
            </a:r>
            <a:r>
              <a:rPr lang="ru-RU" sz="1600" dirty="0" err="1" smtClean="0"/>
              <a:t>messages</a:t>
            </a:r>
            <a:r>
              <a:rPr lang="ru-RU" sz="1600" dirty="0" smtClean="0"/>
              <a:t> (320 </a:t>
            </a:r>
            <a:r>
              <a:rPr lang="ru-RU" sz="1600" dirty="0" err="1" smtClean="0"/>
              <a:t>octets</a:t>
            </a:r>
            <a:r>
              <a:rPr lang="ru-RU" sz="1600" dirty="0" smtClean="0"/>
              <a:t>)</a:t>
            </a:r>
          </a:p>
          <a:p>
            <a:pPr marL="993775" indent="-268288"/>
            <a:r>
              <a:rPr lang="ru-RU" sz="1600" dirty="0" smtClean="0"/>
              <a:t> (в почтовом ящике 2 сообщения (320 байтов) )</a:t>
            </a:r>
          </a:p>
          <a:p>
            <a:endParaRPr lang="ru-RU" dirty="0" smtClean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9508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Агент" - это программа специального назначения, выполняющая действия для пользователя или другой программы. В большинстве случаев почтовая программа называется агентом пользователя 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User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Agent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UA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). Точно так же агент передачи почты 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Message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Transfer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Agent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) представляет собой клиент или сервер, выполняющий задачи по доставке или получению почты на сетевом компьютере.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Пользовательский агент отделен от агента передачи почты.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Система электронной почты представлена агентами передачи почты,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умеют устанавливать соединение для связи с другими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Протоколом этого соединения, как правило, является простой протокол передачи почты 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Simple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Message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Transfer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Protocol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SMTP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).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Агент передачи почты - основной компонент системы передачи почты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Internet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После того как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UA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пошлет сообщение в выходную очередь, за дело принимается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Он извлекает сообщение и посылает его другому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Этот процесс продолжается до тех пор, пока сообщение не достигнет компьютера-получателя. Для передачи сообщений по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TCP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-соединению большинство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пользуются протоколом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SMTP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Сообщения форматированы по правилам виртуального сетевого терминала 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NVT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), то есть в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NVT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ASCII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NVT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подобен виртуальному сетевому протоколу и нужен затем, чтобы скрыть различия в восприятии разными компьютерами разных символов, например переводов каретки, переводов строки, маркеров конца строки, очистки экрана и т. д. Символ в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NVT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состоит из семи битов набора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ASCII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и является буквой, цифрой или знаком пунктуации. Семи битный набор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ASCII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часто называется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NVT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ASCII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544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r>
              <a:rPr lang="ru-RU" sz="1600" dirty="0"/>
              <a:t>К</a:t>
            </a:r>
            <a:r>
              <a:rPr lang="ru-RU" sz="1600" dirty="0" smtClean="0"/>
              <a:t>оманда </a:t>
            </a:r>
            <a:r>
              <a:rPr lang="ru-RU" sz="1600" dirty="0"/>
              <a:t>QUIT закрывает соединение с сервером:</a:t>
            </a:r>
          </a:p>
          <a:p>
            <a:r>
              <a:rPr lang="ru-RU" sz="1600" dirty="0"/>
              <a:t>CLIENT: QUIT</a:t>
            </a:r>
          </a:p>
          <a:p>
            <a:r>
              <a:rPr lang="ru-RU" sz="1600" dirty="0"/>
              <a:t>SERVER: +OK </a:t>
            </a:r>
            <a:r>
              <a:rPr lang="ru-RU" sz="1600" dirty="0" err="1"/>
              <a:t>dewey</a:t>
            </a:r>
            <a:r>
              <a:rPr lang="ru-RU" sz="1600" dirty="0"/>
              <a:t> POP3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signing</a:t>
            </a:r>
            <a:r>
              <a:rPr lang="ru-RU" sz="1600" dirty="0"/>
              <a:t> </a:t>
            </a:r>
            <a:r>
              <a:rPr lang="ru-RU" sz="1600" dirty="0" err="1"/>
              <a:t>off</a:t>
            </a:r>
            <a:endParaRPr lang="ru-RU" sz="1600" dirty="0"/>
          </a:p>
          <a:p>
            <a:r>
              <a:rPr lang="ru-RU" sz="1600" dirty="0"/>
              <a:t>CLIENT: QUIT</a:t>
            </a:r>
          </a:p>
          <a:p>
            <a:r>
              <a:rPr lang="ru-RU" sz="1600" dirty="0"/>
              <a:t>SERVER: +OK </a:t>
            </a:r>
            <a:r>
              <a:rPr lang="ru-RU" sz="1600" dirty="0" err="1"/>
              <a:t>dewey</a:t>
            </a:r>
            <a:r>
              <a:rPr lang="ru-RU" sz="1600" dirty="0"/>
              <a:t> POP3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signing</a:t>
            </a:r>
            <a:r>
              <a:rPr lang="ru-RU" sz="1600" dirty="0"/>
              <a:t> </a:t>
            </a:r>
            <a:r>
              <a:rPr lang="ru-RU" sz="1600" dirty="0" err="1"/>
              <a:t>off</a:t>
            </a:r>
            <a:r>
              <a:rPr lang="ru-RU" sz="1600" dirty="0"/>
              <a:t> (</a:t>
            </a:r>
            <a:r>
              <a:rPr lang="ru-RU" sz="1600" dirty="0" err="1"/>
              <a:t>maildrop</a:t>
            </a:r>
            <a:r>
              <a:rPr lang="ru-RU" sz="1600" dirty="0"/>
              <a:t> </a:t>
            </a:r>
            <a:r>
              <a:rPr lang="ru-RU" sz="1600" dirty="0" err="1"/>
              <a:t>empty</a:t>
            </a:r>
            <a:r>
              <a:rPr lang="ru-RU" sz="1600" dirty="0"/>
              <a:t>)</a:t>
            </a:r>
          </a:p>
          <a:p>
            <a:r>
              <a:rPr lang="ru-RU" sz="1600" dirty="0"/>
              <a:t>CLIENT: QUIT</a:t>
            </a:r>
          </a:p>
          <a:p>
            <a:r>
              <a:rPr lang="ru-RU" sz="1600" dirty="0"/>
              <a:t>SERVER: +OK </a:t>
            </a:r>
            <a:r>
              <a:rPr lang="ru-RU" sz="1600" dirty="0" err="1"/>
              <a:t>dewey</a:t>
            </a:r>
            <a:r>
              <a:rPr lang="ru-RU" sz="1600" dirty="0"/>
              <a:t> POP3 </a:t>
            </a:r>
            <a:r>
              <a:rPr lang="ru-RU" sz="1600" dirty="0" err="1"/>
              <a:t>server</a:t>
            </a:r>
            <a:r>
              <a:rPr lang="ru-RU" sz="1600" dirty="0"/>
              <a:t> </a:t>
            </a:r>
            <a:r>
              <a:rPr lang="ru-RU" sz="1600" dirty="0" err="1"/>
              <a:t>signing</a:t>
            </a:r>
            <a:r>
              <a:rPr lang="ru-RU" sz="1600" dirty="0"/>
              <a:t> </a:t>
            </a:r>
            <a:r>
              <a:rPr lang="ru-RU" sz="1600" dirty="0" err="1"/>
              <a:t>off</a:t>
            </a:r>
            <a:r>
              <a:rPr lang="ru-RU" sz="1600" dirty="0"/>
              <a:t> (2 </a:t>
            </a:r>
            <a:r>
              <a:rPr lang="ru-RU" sz="1600" dirty="0" err="1"/>
              <a:t>messages</a:t>
            </a:r>
            <a:r>
              <a:rPr lang="ru-RU" sz="1600" dirty="0"/>
              <a:t> </a:t>
            </a:r>
            <a:r>
              <a:rPr lang="ru-RU" sz="1600" dirty="0" err="1"/>
              <a:t>left</a:t>
            </a:r>
            <a:r>
              <a:rPr lang="ru-RU" sz="1600" dirty="0"/>
              <a:t>)</a:t>
            </a:r>
          </a:p>
          <a:p>
            <a:endParaRPr lang="ru-RU" sz="1600" dirty="0" smtClean="0"/>
          </a:p>
          <a:p>
            <a:endParaRPr lang="ru-RU" sz="1600" dirty="0"/>
          </a:p>
          <a:p>
            <a:pPr marL="173038" indent="188913">
              <a:buNone/>
            </a:pPr>
            <a:r>
              <a:rPr lang="ru-RU" sz="1800" dirty="0" smtClean="0"/>
              <a:t> </a:t>
            </a:r>
            <a:r>
              <a:rPr lang="ru-RU" dirty="0" smtClean="0"/>
              <a:t>Отмеченные </a:t>
            </a:r>
            <a:r>
              <a:rPr lang="ru-RU" dirty="0"/>
              <a:t>для удаления сообщения на самом деле не удаляются до тех пор, пока не выдана команда QUIT и не началась стадия обновления. В любой момент в течение сеанса клиент имеет возможность выдать команду RSET, и все отмеченные для удаления сообщения будут восстановлены</a:t>
            </a:r>
            <a:r>
              <a:rPr lang="ru-RU" sz="1800" dirty="0"/>
              <a:t>.</a:t>
            </a:r>
            <a:endParaRPr lang="uk-UA" sz="1800" dirty="0"/>
          </a:p>
          <a:p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36106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err="1" smtClean="0"/>
              <a:t>Назначение</a:t>
            </a:r>
            <a:r>
              <a:rPr lang="uk-UA" dirty="0" smtClean="0"/>
              <a:t> </a:t>
            </a:r>
            <a:r>
              <a:rPr lang="uk-UA" dirty="0" err="1" smtClean="0"/>
              <a:t>протокола</a:t>
            </a:r>
            <a:r>
              <a:rPr lang="uk-UA" dirty="0" smtClean="0"/>
              <a:t> РОРЗ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err="1" smtClean="0"/>
              <a:t>Конструкция</a:t>
            </a:r>
            <a:r>
              <a:rPr lang="uk-UA" dirty="0" smtClean="0"/>
              <a:t> </a:t>
            </a:r>
            <a:r>
              <a:rPr lang="uk-UA" dirty="0" err="1" smtClean="0"/>
              <a:t>протокола</a:t>
            </a:r>
            <a:r>
              <a:rPr lang="uk-UA" dirty="0" smtClean="0"/>
              <a:t> РОРЗ </a:t>
            </a:r>
            <a:r>
              <a:rPr lang="uk-UA" dirty="0" err="1" smtClean="0"/>
              <a:t>обеспечивает</a:t>
            </a:r>
            <a:r>
              <a:rPr lang="uk-UA" dirty="0" smtClean="0"/>
              <a:t> </a:t>
            </a:r>
            <a:r>
              <a:rPr lang="uk-UA" dirty="0" err="1" smtClean="0"/>
              <a:t>возможность</a:t>
            </a:r>
            <a:r>
              <a:rPr lang="uk-UA" dirty="0" smtClean="0"/>
              <a:t> </a:t>
            </a:r>
            <a:r>
              <a:rPr lang="uk-UA" dirty="0" err="1" smtClean="0"/>
              <a:t>пользователю</a:t>
            </a:r>
            <a:r>
              <a:rPr lang="uk-UA" dirty="0" smtClean="0"/>
              <a:t> </a:t>
            </a:r>
            <a:r>
              <a:rPr lang="uk-UA" dirty="0" err="1" smtClean="0"/>
              <a:t>обратиться</a:t>
            </a:r>
            <a:r>
              <a:rPr lang="uk-UA" dirty="0" smtClean="0"/>
              <a:t> к </a:t>
            </a:r>
            <a:r>
              <a:rPr lang="uk-UA" dirty="0" err="1" smtClean="0"/>
              <a:t>своему</a:t>
            </a:r>
            <a:r>
              <a:rPr lang="uk-UA" dirty="0" smtClean="0"/>
              <a:t> почтовому серверу и </a:t>
            </a:r>
            <a:r>
              <a:rPr lang="uk-UA" dirty="0" err="1" smtClean="0"/>
              <a:t>изъять</a:t>
            </a:r>
            <a:r>
              <a:rPr lang="uk-UA" dirty="0" smtClean="0"/>
              <a:t> </a:t>
            </a:r>
            <a:r>
              <a:rPr lang="uk-UA" dirty="0" err="1" smtClean="0"/>
              <a:t>накопившуюся</a:t>
            </a:r>
            <a:r>
              <a:rPr lang="uk-UA" dirty="0" smtClean="0"/>
              <a:t> для </a:t>
            </a:r>
            <a:r>
              <a:rPr lang="uk-UA" dirty="0" err="1" smtClean="0"/>
              <a:t>него</a:t>
            </a:r>
            <a:r>
              <a:rPr lang="uk-UA" dirty="0" smtClean="0"/>
              <a:t> почту. </a:t>
            </a:r>
            <a:r>
              <a:rPr lang="uk-UA" dirty="0" err="1" smtClean="0"/>
              <a:t>Пользователь</a:t>
            </a:r>
            <a:r>
              <a:rPr lang="uk-UA" dirty="0" smtClean="0"/>
              <a:t> </a:t>
            </a:r>
            <a:r>
              <a:rPr lang="uk-UA" dirty="0" err="1" smtClean="0"/>
              <a:t>может</a:t>
            </a:r>
            <a:r>
              <a:rPr lang="uk-UA" dirty="0" smtClean="0"/>
              <a:t> получить доступ к </a:t>
            </a:r>
            <a:r>
              <a:rPr lang="uk-UA" dirty="0" err="1" smtClean="0"/>
              <a:t>РОР-серверу</a:t>
            </a:r>
            <a:r>
              <a:rPr lang="uk-UA" dirty="0" smtClean="0"/>
              <a:t> </a:t>
            </a:r>
            <a:r>
              <a:rPr lang="uk-UA" dirty="0" err="1" smtClean="0"/>
              <a:t>из</a:t>
            </a:r>
            <a:r>
              <a:rPr lang="uk-UA" dirty="0" smtClean="0"/>
              <a:t> </a:t>
            </a:r>
            <a:r>
              <a:rPr lang="uk-UA" dirty="0" err="1" smtClean="0"/>
              <a:t>любой</a:t>
            </a:r>
            <a:r>
              <a:rPr lang="uk-UA" dirty="0" smtClean="0"/>
              <a:t> точки </a:t>
            </a:r>
            <a:r>
              <a:rPr lang="uk-UA" dirty="0" err="1" smtClean="0"/>
              <a:t>доступа</a:t>
            </a:r>
            <a:r>
              <a:rPr lang="uk-UA" dirty="0" smtClean="0"/>
              <a:t> к </a:t>
            </a:r>
            <a:r>
              <a:rPr lang="uk-UA" dirty="0" err="1" smtClean="0"/>
              <a:t>Интернет</a:t>
            </a:r>
            <a:r>
              <a:rPr lang="uk-UA" dirty="0" smtClean="0"/>
              <a:t>. При </a:t>
            </a:r>
            <a:r>
              <a:rPr lang="uk-UA" dirty="0" err="1" smtClean="0"/>
              <a:t>этом</a:t>
            </a:r>
            <a:r>
              <a:rPr lang="uk-UA" dirty="0" smtClean="0"/>
              <a:t> он </a:t>
            </a:r>
            <a:r>
              <a:rPr lang="uk-UA" dirty="0" err="1" smtClean="0"/>
              <a:t>должен</a:t>
            </a:r>
            <a:r>
              <a:rPr lang="uk-UA" dirty="0" smtClean="0"/>
              <a:t> запустить </a:t>
            </a:r>
            <a:r>
              <a:rPr lang="uk-UA" dirty="0" err="1" smtClean="0"/>
              <a:t>специальный</a:t>
            </a:r>
            <a:r>
              <a:rPr lang="uk-UA" dirty="0" smtClean="0"/>
              <a:t> </a:t>
            </a:r>
            <a:r>
              <a:rPr lang="uk-UA" dirty="0" err="1" smtClean="0"/>
              <a:t>почтовый</a:t>
            </a:r>
            <a:r>
              <a:rPr lang="uk-UA" dirty="0" smtClean="0"/>
              <a:t> агент (UA), </a:t>
            </a:r>
            <a:r>
              <a:rPr lang="uk-UA" dirty="0" err="1" smtClean="0"/>
              <a:t>работающий</a:t>
            </a:r>
            <a:r>
              <a:rPr lang="uk-UA" dirty="0" smtClean="0"/>
              <a:t> по протоколу РОРЗ, и </a:t>
            </a:r>
            <a:r>
              <a:rPr lang="uk-UA" dirty="0" err="1" smtClean="0"/>
              <a:t>настроить</a:t>
            </a:r>
            <a:r>
              <a:rPr lang="uk-UA" dirty="0" smtClean="0"/>
              <a:t> </a:t>
            </a:r>
            <a:r>
              <a:rPr lang="uk-UA" dirty="0" err="1" smtClean="0"/>
              <a:t>его</a:t>
            </a:r>
            <a:r>
              <a:rPr lang="uk-UA" dirty="0" smtClean="0"/>
              <a:t> для </a:t>
            </a:r>
            <a:r>
              <a:rPr lang="uk-UA" dirty="0" err="1" smtClean="0"/>
              <a:t>работы</a:t>
            </a:r>
            <a:r>
              <a:rPr lang="uk-UA" dirty="0" smtClean="0"/>
              <a:t> </a:t>
            </a:r>
            <a:r>
              <a:rPr lang="uk-UA" dirty="0" err="1" smtClean="0"/>
              <a:t>со</a:t>
            </a:r>
            <a:r>
              <a:rPr lang="uk-UA" dirty="0" smtClean="0"/>
              <a:t> </a:t>
            </a:r>
            <a:r>
              <a:rPr lang="uk-UA" dirty="0" err="1" smtClean="0"/>
              <a:t>своим</a:t>
            </a:r>
            <a:r>
              <a:rPr lang="uk-UA" dirty="0" smtClean="0"/>
              <a:t> </a:t>
            </a:r>
            <a:r>
              <a:rPr lang="uk-UA" dirty="0" err="1" smtClean="0"/>
              <a:t>почтовым</a:t>
            </a:r>
            <a:r>
              <a:rPr lang="uk-UA" dirty="0" smtClean="0"/>
              <a:t> сервером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2052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IMAP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— протокол прикладного уровня для доступа к электронной почте</a:t>
            </a:r>
            <a:r>
              <a:rPr lang="ru-RU" sz="3600" b="1" dirty="0" smtClean="0"/>
              <a:t>.</a:t>
            </a:r>
          </a:p>
          <a:p>
            <a:pPr>
              <a:buNone/>
            </a:pPr>
            <a:endParaRPr lang="uk-UA" sz="3600" dirty="0" smtClean="0"/>
          </a:p>
          <a:p>
            <a:pPr>
              <a:buNone/>
            </a:pPr>
            <a:r>
              <a:rPr lang="ru-RU" sz="3600" dirty="0" smtClean="0"/>
              <a:t>На данный момент наиболее используемая версия </a:t>
            </a:r>
            <a:r>
              <a:rPr lang="en-US" sz="3600" dirty="0" smtClean="0"/>
              <a:t>IMAP4 </a:t>
            </a:r>
            <a:r>
              <a:rPr lang="ru-RU" sz="3600" dirty="0" smtClean="0"/>
              <a:t>этого протокола</a:t>
            </a:r>
            <a:endParaRPr lang="uk-U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по сравнению с </a:t>
            </a:r>
            <a:r>
              <a:rPr lang="ru-RU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POP3</a:t>
            </a:r>
            <a:endParaRPr lang="uk-UA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Письма хранятся на сервере, а не на клиенте. </a:t>
            </a:r>
            <a:r>
              <a:rPr lang="ru-RU" sz="1600" dirty="0">
                <a:solidFill>
                  <a:srgbClr val="000000"/>
                </a:solidFill>
                <a:latin typeface="Arial" charset="0"/>
              </a:rPr>
              <a:t>Возможен доступ к одному и тому же почтовому ящику с разных клиентов</a:t>
            </a:r>
            <a:r>
              <a:rPr lang="ru-RU" sz="1600" dirty="0" smtClean="0">
                <a:solidFill>
                  <a:srgbClr val="000000"/>
                </a:solidFill>
                <a:latin typeface="Arial" charset="0"/>
              </a:rPr>
              <a:t>..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Поддержка нескольких почтовых ящиков (или папок)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ru-RU" sz="1600" dirty="0">
                <a:solidFill>
                  <a:srgbClr val="000000"/>
                </a:solidFill>
                <a:latin typeface="Arial" charset="0"/>
              </a:rPr>
              <a:t>Клиент может создавать, удалять и переименовывать почтовые ящики на сервере, а также перемещать письма из одного почтового ящика в другой.</a:t>
            </a:r>
            <a:endParaRPr lang="en-US" sz="16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Возможно создание общих </a:t>
            </a:r>
            <a:r>
              <a:rPr lang="ru-RU" sz="2600" u="sng" dirty="0" smtClean="0">
                <a:solidFill>
                  <a:srgbClr val="000000"/>
                </a:solidFill>
                <a:latin typeface="Arial" charset="0"/>
              </a:rPr>
              <a:t>папок с доступом нескольких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пользователей.</a:t>
            </a:r>
            <a:endParaRPr lang="en-US" sz="2600" u="sng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Информация о состоянии писем хранится на сервере и доступна всем клиентам</a:t>
            </a:r>
            <a:r>
              <a:rPr lang="ru-RU" sz="26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Письма могут быть помечены как прочитанные, важные и т. п.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2600" u="sng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Поддержка поиска на сервере. 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Нет необходимости скачивать с сервера множество сообщений для того чтобы найти одно нужное.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Поддержка онлайн-работы. 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Клиент может поддерживать с сервером постоянное соединение, при этом сервер в реальном времени информирует клиента об изменениях в почтовых ящиках, в том числе о новых письмах.</a:t>
            </a: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ru-RU" sz="2600" u="sng" dirty="0" smtClean="0">
                <a:solidFill>
                  <a:srgbClr val="000000"/>
                </a:solidFill>
                <a:latin typeface="Arial" charset="0"/>
              </a:rPr>
              <a:t>поддержка передачи пароля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пользователя в </a:t>
            </a:r>
            <a:r>
              <a:rPr lang="ru-RU" sz="2600" u="sng" dirty="0" err="1" smtClean="0">
                <a:solidFill>
                  <a:srgbClr val="000000"/>
                </a:solidFill>
                <a:latin typeface="Arial" charset="0"/>
              </a:rPr>
              <a:t>зашиф-рованном</a:t>
            </a:r>
            <a:r>
              <a:rPr lang="ru-RU" sz="2600" u="sng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600" u="sng" dirty="0">
                <a:solidFill>
                  <a:srgbClr val="000000"/>
                </a:solidFill>
                <a:latin typeface="Arial" charset="0"/>
              </a:rPr>
              <a:t>виде. </a:t>
            </a:r>
            <a:r>
              <a:rPr lang="ru-RU" sz="1800" dirty="0" err="1" smtClean="0">
                <a:solidFill>
                  <a:srgbClr val="000000"/>
                </a:solidFill>
                <a:latin typeface="Arial" charset="0"/>
              </a:rPr>
              <a:t>IMAP</a:t>
            </a: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-трафик 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можно зашифровать с помощью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SSL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48152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 </a:t>
            </a:r>
            <a:r>
              <a:rPr lang="en-US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IMAP4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>
            <a:noAutofit/>
          </a:bodyPr>
          <a:lstStyle/>
          <a:p>
            <a:r>
              <a:rPr lang="ru-RU" dirty="0" smtClean="0"/>
              <a:t>Работает поверх транспортного протокола.  </a:t>
            </a:r>
          </a:p>
          <a:p>
            <a:endParaRPr lang="ru-RU" dirty="0" smtClean="0"/>
          </a:p>
          <a:p>
            <a:r>
              <a:rPr lang="ru-RU" dirty="0" smtClean="0"/>
              <a:t>При работе по TCP  использует 143-й порт. </a:t>
            </a:r>
          </a:p>
          <a:p>
            <a:endParaRPr lang="ru-RU" dirty="0" smtClean="0"/>
          </a:p>
          <a:p>
            <a:r>
              <a:rPr lang="ru-RU" dirty="0" smtClean="0"/>
              <a:t>Команды и данные IMAP</a:t>
            </a:r>
            <a:r>
              <a:rPr lang="en-US" dirty="0" smtClean="0"/>
              <a:t>4</a:t>
            </a:r>
            <a:r>
              <a:rPr lang="ru-RU" dirty="0" smtClean="0"/>
              <a:t> передаются по транспортному протоколу в том виде, в каком их отправляет сервер или пользователь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передачи данных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00200"/>
            <a:ext cx="885828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Клиент и сервер обмениваются приветствиями.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Клиент отправляет на сервер команды и данные.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Сервер передает клиенту ответы на обработку команд и данных.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600" dirty="0" smtClean="0"/>
              <a:t>После завершения обмена канал закрывается.</a:t>
            </a:r>
            <a:endParaRPr lang="uk-UA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Принцип передачи данных IMAP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uk-U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Весь обмен данными между клиентом и сервером организован в виде строк, завершающихся символами , либо в виде последовательности байт заданной длины.</a:t>
            </a:r>
            <a:endParaRPr lang="en-US" dirty="0" smtClean="0"/>
          </a:p>
          <a:p>
            <a:r>
              <a:rPr lang="ru-RU" dirty="0" smtClean="0"/>
              <a:t> Каждая команда клиента начинается с идентификатора или тега команды. </a:t>
            </a:r>
            <a:endParaRPr lang="en-US" dirty="0" smtClean="0"/>
          </a:p>
          <a:p>
            <a:r>
              <a:rPr lang="ru-RU" dirty="0" smtClean="0"/>
              <a:t>Тег, как правило, представляет собой короткую строку, состоящую из букв и цифр, (например, А0001,А0002 и т. д.).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Идентификация сообщений</a:t>
            </a:r>
            <a:endParaRPr lang="uk-UA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sz="4000" dirty="0" smtClean="0"/>
              <a:t>Каждое сообщение в почтовой системе для работы с IMAP имеет:</a:t>
            </a:r>
          </a:p>
          <a:p>
            <a:r>
              <a:rPr lang="ru-RU" sz="4000" dirty="0" smtClean="0"/>
              <a:t> уникальный идентификатор</a:t>
            </a:r>
            <a:r>
              <a:rPr lang="en-US" sz="4000" dirty="0" smtClean="0"/>
              <a:t>(</a:t>
            </a:r>
            <a:r>
              <a:rPr lang="ru-RU" sz="4000" dirty="0" smtClean="0"/>
              <a:t>32-битное число</a:t>
            </a:r>
            <a:r>
              <a:rPr lang="en-US" sz="4000" dirty="0" smtClean="0"/>
              <a:t>)</a:t>
            </a:r>
            <a:endParaRPr lang="ru-RU" sz="4000" dirty="0" smtClean="0"/>
          </a:p>
          <a:p>
            <a:r>
              <a:rPr lang="ru-RU" sz="4000" dirty="0" smtClean="0"/>
              <a:t>порядковый номер</a:t>
            </a:r>
          </a:p>
          <a:p>
            <a:r>
              <a:rPr lang="ru-RU" sz="4000" dirty="0" smtClean="0"/>
              <a:t>флаги</a:t>
            </a:r>
            <a:endParaRPr lang="uk-UA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0"/>
            <a:ext cx="8719406" cy="68580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ru-RU" sz="5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Наиболее </a:t>
            </a:r>
            <a:r>
              <a:rPr lang="ru-RU" sz="56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употреляемые</a:t>
            </a:r>
            <a:r>
              <a:rPr lang="ru-RU" sz="5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флаги сообщений</a:t>
            </a:r>
          </a:p>
          <a:p>
            <a:pPr>
              <a:buNone/>
            </a:pPr>
            <a:endParaRPr lang="ru-RU" b="1" dirty="0" smtClean="0"/>
          </a:p>
          <a:p>
            <a:r>
              <a:rPr lang="ru-RU" sz="3600" b="1" dirty="0" err="1" smtClean="0"/>
              <a:t>Seen</a:t>
            </a:r>
            <a:r>
              <a:rPr lang="ru-RU" sz="3600" b="1" dirty="0" smtClean="0"/>
              <a:t> -</a:t>
            </a:r>
            <a:r>
              <a:rPr lang="ru-RU" sz="3600" dirty="0" smtClean="0"/>
              <a:t> обозначает, что данное сообщение было прочитано. </a:t>
            </a:r>
            <a:endParaRPr lang="uk-UA" sz="3600" dirty="0" smtClean="0"/>
          </a:p>
          <a:p>
            <a:r>
              <a:rPr lang="ru-RU" sz="3600" b="1" dirty="0" err="1" smtClean="0"/>
              <a:t>Answered</a:t>
            </a:r>
            <a:r>
              <a:rPr lang="ru-RU" sz="3600" b="1" dirty="0" smtClean="0"/>
              <a:t>-</a:t>
            </a:r>
            <a:r>
              <a:rPr lang="ru-RU" sz="3600" dirty="0" smtClean="0"/>
              <a:t> на сообщение был дан ответ. </a:t>
            </a:r>
            <a:endParaRPr lang="uk-UA" sz="3600" dirty="0" smtClean="0"/>
          </a:p>
          <a:p>
            <a:r>
              <a:rPr lang="ru-RU" sz="3600" b="1" dirty="0" err="1" smtClean="0"/>
              <a:t>Deleted</a:t>
            </a:r>
            <a:r>
              <a:rPr lang="ru-RU" sz="3600" b="1" dirty="0" smtClean="0"/>
              <a:t> - </a:t>
            </a:r>
            <a:r>
              <a:rPr lang="ru-RU" sz="3600" dirty="0" smtClean="0"/>
              <a:t>сообщение помечено на удаление. </a:t>
            </a:r>
            <a:endParaRPr lang="uk-UA" sz="3600" dirty="0" smtClean="0"/>
          </a:p>
          <a:p>
            <a:r>
              <a:rPr lang="ru-RU" sz="3600" b="1" dirty="0" err="1" smtClean="0"/>
              <a:t>Draft</a:t>
            </a:r>
            <a:r>
              <a:rPr lang="ru-RU" sz="3600" b="1" dirty="0" smtClean="0"/>
              <a:t> </a:t>
            </a:r>
            <a:r>
              <a:rPr lang="ru-RU" sz="3600" dirty="0" smtClean="0"/>
              <a:t>- формирование данного сообщения еще не завершено. </a:t>
            </a:r>
            <a:endParaRPr lang="uk-UA" sz="3600" dirty="0" smtClean="0"/>
          </a:p>
          <a:p>
            <a:r>
              <a:rPr lang="ru-RU" sz="3600" b="1" dirty="0" err="1" smtClean="0"/>
              <a:t>Recent</a:t>
            </a:r>
            <a:r>
              <a:rPr lang="ru-RU" sz="3600" b="1" dirty="0" smtClean="0"/>
              <a:t> </a:t>
            </a:r>
            <a:r>
              <a:rPr lang="ru-RU" sz="3600" dirty="0" smtClean="0"/>
              <a:t>- сообщение "только что" поступило в почтовый ящик, т. е. данная сессия - первая, которая может прочитать это сообщение. </a:t>
            </a:r>
            <a:endParaRPr lang="uk-UA" sz="3600" dirty="0" smtClean="0"/>
          </a:p>
          <a:p>
            <a:r>
              <a:rPr lang="ru-RU" sz="3600" b="1" dirty="0" err="1" smtClean="0"/>
              <a:t>Recent</a:t>
            </a:r>
            <a:r>
              <a:rPr lang="ru-RU" sz="3600" b="1" dirty="0" smtClean="0"/>
              <a:t> </a:t>
            </a:r>
            <a:r>
              <a:rPr lang="ru-RU" sz="3600" dirty="0" smtClean="0"/>
              <a:t>- пример флага, который не сохранится в следующей сессии. </a:t>
            </a:r>
            <a:endParaRPr lang="uk-UA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100" y="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состояний для протокола </a:t>
            </a:r>
            <a:r>
              <a:rPr lang="ru-RU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IMAP</a:t>
            </a:r>
            <a:endParaRPr lang="ru-RU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908720"/>
            <a:ext cx="5157663" cy="371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3851" y="4797152"/>
            <a:ext cx="87852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dirty="0"/>
              <a:t>1 – </a:t>
            </a:r>
            <a:r>
              <a:rPr lang="ru-RU" dirty="0"/>
              <a:t>Соединение без предварительной аутентификации (отклик </a:t>
            </a:r>
            <a:r>
              <a:rPr lang="ru-RU" dirty="0" err="1"/>
              <a:t>OK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en-US" dirty="0"/>
              <a:t>2 – </a:t>
            </a:r>
            <a:r>
              <a:rPr lang="ru-RU" dirty="0"/>
              <a:t>Соединение с предварительной аутентификацией (отклик </a:t>
            </a:r>
            <a:r>
              <a:rPr lang="ru-RU" dirty="0" err="1"/>
              <a:t>PREAUTH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en-US" dirty="0"/>
              <a:t>3 – </a:t>
            </a:r>
            <a:r>
              <a:rPr lang="ru-RU" dirty="0"/>
              <a:t>Соединение отвергнуто (отклик </a:t>
            </a:r>
            <a:r>
              <a:rPr lang="ru-RU" dirty="0" err="1"/>
              <a:t>BYE</a:t>
            </a:r>
            <a:r>
              <a:rPr lang="ru-RU" dirty="0"/>
              <a:t>)</a:t>
            </a:r>
            <a:endParaRPr lang="en-US" dirty="0"/>
          </a:p>
          <a:p>
            <a:pPr algn="just"/>
            <a:r>
              <a:rPr lang="en-US" dirty="0"/>
              <a:t>4 – </a:t>
            </a:r>
            <a:r>
              <a:rPr lang="ru-RU" dirty="0"/>
              <a:t>Успешное завершение команды </a:t>
            </a:r>
            <a:r>
              <a:rPr lang="ru-RU" dirty="0" err="1"/>
              <a:t>LOGIN</a:t>
            </a:r>
            <a:r>
              <a:rPr lang="ru-RU" dirty="0"/>
              <a:t> или </a:t>
            </a:r>
            <a:r>
              <a:rPr lang="ru-RU" dirty="0" err="1"/>
              <a:t>AUTHENTICATE</a:t>
            </a:r>
            <a:endParaRPr lang="en-US" dirty="0"/>
          </a:p>
          <a:p>
            <a:pPr algn="just"/>
            <a:r>
              <a:rPr lang="en-US" dirty="0"/>
              <a:t>5 – </a:t>
            </a:r>
            <a:r>
              <a:rPr lang="ru-RU" dirty="0"/>
              <a:t>Успешное завершение команды </a:t>
            </a:r>
            <a:r>
              <a:rPr lang="ru-RU" dirty="0" err="1"/>
              <a:t>SELECT</a:t>
            </a:r>
            <a:r>
              <a:rPr lang="ru-RU" dirty="0"/>
              <a:t> или </a:t>
            </a:r>
            <a:r>
              <a:rPr lang="ru-RU" dirty="0" err="1"/>
              <a:t>EXAMINE</a:t>
            </a:r>
            <a:endParaRPr lang="en-US" dirty="0"/>
          </a:p>
          <a:p>
            <a:pPr algn="just"/>
            <a:r>
              <a:rPr lang="en-US" dirty="0"/>
              <a:t>6 – </a:t>
            </a:r>
            <a:r>
              <a:rPr lang="ru-RU" dirty="0"/>
              <a:t>Выполнение команды </a:t>
            </a:r>
            <a:r>
              <a:rPr lang="ru-RU" dirty="0" err="1"/>
              <a:t>CLOSE</a:t>
            </a:r>
            <a:r>
              <a:rPr lang="ru-RU" dirty="0"/>
              <a:t>, или неудачная команда </a:t>
            </a:r>
            <a:r>
              <a:rPr lang="ru-RU" dirty="0" err="1"/>
              <a:t>SELECT</a:t>
            </a:r>
            <a:r>
              <a:rPr lang="ru-RU" dirty="0"/>
              <a:t> или </a:t>
            </a:r>
            <a:r>
              <a:rPr lang="ru-RU" dirty="0" err="1"/>
              <a:t>EXAMINE</a:t>
            </a:r>
            <a:endParaRPr lang="en-US" dirty="0"/>
          </a:p>
          <a:p>
            <a:pPr algn="just"/>
            <a:r>
              <a:rPr lang="en-US" dirty="0"/>
              <a:t>7 – </a:t>
            </a:r>
            <a:r>
              <a:rPr lang="ru-RU" dirty="0"/>
              <a:t>Выполнение команды </a:t>
            </a:r>
            <a:r>
              <a:rPr lang="ru-RU" dirty="0" err="1"/>
              <a:t>LOGOUT</a:t>
            </a:r>
            <a:r>
              <a:rPr lang="ru-RU" dirty="0"/>
              <a:t>, закрытие сервера, или прерывание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031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786842" cy="1143000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Назначение почтового сервера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приём электронной почты из внешнего мира</a:t>
            </a:r>
          </a:p>
          <a:p>
            <a:r>
              <a:rPr lang="ru-RU" dirty="0" smtClean="0"/>
              <a:t>хранение сообщений в пользовательских почтовых ящиках</a:t>
            </a:r>
          </a:p>
          <a:p>
            <a:r>
              <a:rPr lang="ru-RU" dirty="0" smtClean="0"/>
              <a:t>определять маршрут и отсылать исходящую почту</a:t>
            </a:r>
          </a:p>
          <a:p>
            <a:r>
              <a:rPr lang="ru-RU" dirty="0" smtClean="0"/>
              <a:t>маршрутизация транзитного почтового трафика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0"/>
            <a:ext cx="8784976" cy="1143000"/>
          </a:xfrm>
        </p:spPr>
        <p:txBody>
          <a:bodyPr>
            <a:normAutofit fontScale="90000"/>
          </a:bodyPr>
          <a:lstStyle/>
          <a:p>
            <a:r>
              <a:rPr lang="uk-UA" b="1" dirty="0" err="1" smtClean="0">
                <a:solidFill>
                  <a:schemeClr val="accent5"/>
                </a:solidFill>
              </a:rPr>
              <a:t>Общие</a:t>
            </a:r>
            <a:r>
              <a:rPr lang="uk-UA" b="1" dirty="0" smtClean="0">
                <a:solidFill>
                  <a:schemeClr val="accent5"/>
                </a:solidFill>
              </a:rPr>
              <a:t> характеристики </a:t>
            </a:r>
            <a:r>
              <a:rPr lang="en-US" b="1" dirty="0" err="1" smtClean="0">
                <a:solidFill>
                  <a:schemeClr val="accent5"/>
                </a:solidFill>
              </a:rPr>
              <a:t>POP3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ru-RU" b="1" dirty="0" smtClean="0">
                <a:solidFill>
                  <a:schemeClr val="accent5"/>
                </a:solidFill>
              </a:rPr>
              <a:t>и </a:t>
            </a:r>
            <a:r>
              <a:rPr lang="en-US" b="1" dirty="0" smtClean="0">
                <a:solidFill>
                  <a:schemeClr val="accent5"/>
                </a:solidFill>
              </a:rPr>
              <a:t>IMAP4</a:t>
            </a:r>
            <a:endParaRPr lang="uk-UA" b="1" dirty="0">
              <a:solidFill>
                <a:schemeClr val="accent5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052736"/>
            <a:ext cx="8754176" cy="5090908"/>
          </a:xfrm>
        </p:spPr>
        <p:txBody>
          <a:bodyPr>
            <a:normAutofit fontScale="77500" lnSpcReduction="20000"/>
          </a:bodyPr>
          <a:lstStyle/>
          <a:p>
            <a:r>
              <a:rPr lang="uk-UA" dirty="0" err="1" smtClean="0"/>
              <a:t>Оба</a:t>
            </a:r>
            <a:r>
              <a:rPr lang="uk-UA" dirty="0" smtClean="0"/>
              <a:t> </a:t>
            </a:r>
            <a:r>
              <a:rPr lang="uk-UA" dirty="0" err="1" smtClean="0"/>
              <a:t>поддерживают</a:t>
            </a:r>
            <a:r>
              <a:rPr lang="uk-UA" dirty="0" smtClean="0"/>
              <a:t> </a:t>
            </a:r>
            <a:r>
              <a:rPr lang="uk-UA" dirty="0" err="1" smtClean="0"/>
              <a:t>offline</a:t>
            </a:r>
            <a:r>
              <a:rPr lang="uk-UA" dirty="0" smtClean="0"/>
              <a:t> доступ </a:t>
            </a:r>
          </a:p>
          <a:p>
            <a:r>
              <a:rPr lang="uk-UA" dirty="0" err="1" smtClean="0"/>
              <a:t>Почта</a:t>
            </a:r>
            <a:r>
              <a:rPr lang="uk-UA" dirty="0" smtClean="0"/>
              <a:t> </a:t>
            </a:r>
            <a:r>
              <a:rPr lang="uk-UA" dirty="0" err="1" smtClean="0"/>
              <a:t>доставляется</a:t>
            </a:r>
            <a:r>
              <a:rPr lang="uk-UA" dirty="0" smtClean="0"/>
              <a:t> на </a:t>
            </a:r>
            <a:r>
              <a:rPr lang="uk-UA" dirty="0" err="1" smtClean="0"/>
              <a:t>общий</a:t>
            </a:r>
            <a:r>
              <a:rPr lang="uk-UA" dirty="0" smtClean="0"/>
              <a:t> , </a:t>
            </a:r>
            <a:r>
              <a:rPr lang="uk-UA" dirty="0" err="1" smtClean="0"/>
              <a:t>всегда</a:t>
            </a:r>
            <a:r>
              <a:rPr lang="uk-UA" dirty="0" smtClean="0"/>
              <a:t> </a:t>
            </a:r>
            <a:r>
              <a:rPr lang="uk-UA" dirty="0" err="1" smtClean="0"/>
              <a:t>работающий</a:t>
            </a:r>
            <a:r>
              <a:rPr lang="uk-UA" dirty="0" smtClean="0"/>
              <a:t> </a:t>
            </a:r>
            <a:r>
              <a:rPr lang="uk-UA" dirty="0" err="1" smtClean="0"/>
              <a:t>почтовый</a:t>
            </a:r>
            <a:r>
              <a:rPr lang="uk-UA" dirty="0" smtClean="0"/>
              <a:t> сервер </a:t>
            </a:r>
          </a:p>
          <a:p>
            <a:r>
              <a:rPr lang="uk-UA" dirty="0" err="1" smtClean="0"/>
              <a:t>Новая</a:t>
            </a:r>
            <a:r>
              <a:rPr lang="uk-UA" dirty="0" smtClean="0"/>
              <a:t> </a:t>
            </a:r>
            <a:r>
              <a:rPr lang="uk-UA" dirty="0" err="1" smtClean="0"/>
              <a:t>почта</a:t>
            </a:r>
            <a:r>
              <a:rPr lang="uk-UA" dirty="0" smtClean="0"/>
              <a:t> доступна с </a:t>
            </a:r>
            <a:r>
              <a:rPr lang="uk-UA" dirty="0" err="1" smtClean="0"/>
              <a:t>большего</a:t>
            </a:r>
            <a:r>
              <a:rPr lang="uk-UA" dirty="0" smtClean="0"/>
              <a:t> числа </a:t>
            </a:r>
            <a:r>
              <a:rPr lang="uk-UA" dirty="0" err="1" smtClean="0"/>
              <a:t>клиентских</a:t>
            </a:r>
            <a:r>
              <a:rPr lang="uk-UA" dirty="0" smtClean="0"/>
              <a:t> платформ и </a:t>
            </a:r>
            <a:r>
              <a:rPr lang="uk-UA" dirty="0" err="1" smtClean="0"/>
              <a:t>из</a:t>
            </a:r>
            <a:r>
              <a:rPr lang="uk-UA" dirty="0" smtClean="0"/>
              <a:t> любого </a:t>
            </a:r>
            <a:r>
              <a:rPr lang="uk-UA" dirty="0" err="1" smtClean="0"/>
              <a:t>места</a:t>
            </a:r>
            <a:r>
              <a:rPr lang="uk-UA" dirty="0" smtClean="0"/>
              <a:t> в сети </a:t>
            </a:r>
          </a:p>
          <a:p>
            <a:r>
              <a:rPr lang="uk-UA" dirty="0" err="1" smtClean="0"/>
              <a:t>Протоколы</a:t>
            </a:r>
            <a:r>
              <a:rPr lang="uk-UA" dirty="0" smtClean="0"/>
              <a:t> </a:t>
            </a:r>
            <a:r>
              <a:rPr lang="uk-UA" dirty="0" err="1" smtClean="0"/>
              <a:t>открыты</a:t>
            </a:r>
            <a:r>
              <a:rPr lang="uk-UA" dirty="0" smtClean="0"/>
              <a:t> и </a:t>
            </a:r>
            <a:r>
              <a:rPr lang="uk-UA" dirty="0" err="1" smtClean="0"/>
              <a:t>стандартизованы</a:t>
            </a:r>
            <a:r>
              <a:rPr lang="uk-UA" dirty="0" smtClean="0"/>
              <a:t> </a:t>
            </a:r>
            <a:r>
              <a:rPr lang="uk-UA" dirty="0" smtClean="0"/>
              <a:t>(</a:t>
            </a:r>
            <a:r>
              <a:rPr lang="uk-UA" dirty="0" err="1" smtClean="0"/>
              <a:t>есть</a:t>
            </a:r>
            <a:r>
              <a:rPr lang="uk-UA" dirty="0" smtClean="0"/>
              <a:t> </a:t>
            </a:r>
            <a:r>
              <a:rPr lang="uk-UA" dirty="0" err="1" smtClean="0"/>
              <a:t>соответствующие</a:t>
            </a:r>
            <a:r>
              <a:rPr lang="uk-UA" dirty="0" smtClean="0"/>
              <a:t> RFC) </a:t>
            </a:r>
          </a:p>
          <a:p>
            <a:r>
              <a:rPr lang="uk-UA" dirty="0" err="1" smtClean="0"/>
              <a:t>Существуют</a:t>
            </a:r>
            <a:r>
              <a:rPr lang="uk-UA" dirty="0" smtClean="0"/>
              <a:t> и </a:t>
            </a:r>
            <a:r>
              <a:rPr lang="uk-UA" dirty="0" err="1" smtClean="0"/>
              <a:t>доступны</a:t>
            </a:r>
            <a:r>
              <a:rPr lang="uk-UA" dirty="0" smtClean="0"/>
              <a:t> </a:t>
            </a:r>
            <a:r>
              <a:rPr lang="uk-UA" dirty="0" err="1" smtClean="0"/>
              <a:t>всевозможные</a:t>
            </a:r>
            <a:r>
              <a:rPr lang="uk-UA" dirty="0" smtClean="0"/>
              <a:t> </a:t>
            </a:r>
            <a:r>
              <a:rPr lang="uk-UA" dirty="0" err="1" smtClean="0"/>
              <a:t>реализации</a:t>
            </a:r>
            <a:r>
              <a:rPr lang="uk-UA" dirty="0" smtClean="0"/>
              <a:t>, </a:t>
            </a:r>
            <a:r>
              <a:rPr lang="uk-UA" dirty="0" err="1" smtClean="0"/>
              <a:t>как</a:t>
            </a:r>
            <a:r>
              <a:rPr lang="uk-UA" dirty="0" smtClean="0"/>
              <a:t> </a:t>
            </a:r>
            <a:r>
              <a:rPr lang="uk-UA" dirty="0" err="1" smtClean="0"/>
              <a:t>клиентов</a:t>
            </a:r>
            <a:r>
              <a:rPr lang="uk-UA" dirty="0" smtClean="0"/>
              <a:t>, так и </a:t>
            </a:r>
            <a:r>
              <a:rPr lang="uk-UA" dirty="0" err="1" smtClean="0"/>
              <a:t>серверов</a:t>
            </a:r>
            <a:r>
              <a:rPr lang="uk-UA" dirty="0" smtClean="0"/>
              <a:t> (</a:t>
            </a:r>
            <a:r>
              <a:rPr lang="uk-UA" dirty="0" err="1" smtClean="0"/>
              <a:t>даже</a:t>
            </a:r>
            <a:r>
              <a:rPr lang="uk-UA" dirty="0" smtClean="0"/>
              <a:t> в </a:t>
            </a:r>
            <a:r>
              <a:rPr lang="uk-UA" dirty="0" err="1" smtClean="0"/>
              <a:t>исходниках</a:t>
            </a:r>
            <a:r>
              <a:rPr lang="uk-UA" dirty="0" smtClean="0"/>
              <a:t>) </a:t>
            </a:r>
          </a:p>
          <a:p>
            <a:r>
              <a:rPr lang="uk-UA" dirty="0" err="1" smtClean="0"/>
              <a:t>Существуют</a:t>
            </a:r>
            <a:r>
              <a:rPr lang="uk-UA" dirty="0" smtClean="0"/>
              <a:t> </a:t>
            </a:r>
            <a:r>
              <a:rPr lang="uk-UA" dirty="0" err="1" smtClean="0"/>
              <a:t>клиенты</a:t>
            </a:r>
            <a:r>
              <a:rPr lang="uk-UA" dirty="0" smtClean="0"/>
              <a:t> для PC, </a:t>
            </a:r>
            <a:r>
              <a:rPr lang="uk-UA" dirty="0" err="1" smtClean="0"/>
              <a:t>Mac</a:t>
            </a:r>
            <a:r>
              <a:rPr lang="uk-UA" dirty="0" smtClean="0"/>
              <a:t> и </a:t>
            </a:r>
            <a:r>
              <a:rPr lang="uk-UA" dirty="0" err="1" smtClean="0"/>
              <a:t>Unix</a:t>
            </a:r>
            <a:r>
              <a:rPr lang="uk-UA" dirty="0" smtClean="0"/>
              <a:t> </a:t>
            </a:r>
          </a:p>
          <a:p>
            <a:r>
              <a:rPr lang="uk-UA" dirty="0" err="1" smtClean="0"/>
              <a:t>Существуют</a:t>
            </a:r>
            <a:r>
              <a:rPr lang="uk-UA" dirty="0" smtClean="0"/>
              <a:t> </a:t>
            </a:r>
            <a:r>
              <a:rPr lang="uk-UA" dirty="0" err="1" smtClean="0"/>
              <a:t>коммерческие</a:t>
            </a:r>
            <a:r>
              <a:rPr lang="uk-UA" dirty="0" smtClean="0"/>
              <a:t> </a:t>
            </a:r>
            <a:r>
              <a:rPr lang="uk-UA" dirty="0" err="1" smtClean="0"/>
              <a:t>реализации</a:t>
            </a:r>
            <a:r>
              <a:rPr lang="uk-UA" dirty="0" smtClean="0"/>
              <a:t> </a:t>
            </a:r>
          </a:p>
          <a:p>
            <a:r>
              <a:rPr lang="uk-UA" dirty="0" smtClean="0"/>
              <a:t>Не </a:t>
            </a:r>
            <a:r>
              <a:rPr lang="uk-UA" dirty="0" err="1" smtClean="0"/>
              <a:t>требуют</a:t>
            </a:r>
            <a:r>
              <a:rPr lang="uk-UA" dirty="0" smtClean="0"/>
              <a:t> </a:t>
            </a:r>
            <a:r>
              <a:rPr lang="uk-UA" dirty="0" err="1" smtClean="0"/>
              <a:t>почтовых</a:t>
            </a:r>
            <a:r>
              <a:rPr lang="uk-UA" dirty="0" smtClean="0"/>
              <a:t> </a:t>
            </a:r>
            <a:r>
              <a:rPr lang="uk-UA" dirty="0" err="1" smtClean="0"/>
              <a:t>шлюзов</a:t>
            </a:r>
            <a:r>
              <a:rPr lang="uk-UA" dirty="0" smtClean="0"/>
              <a:t> SMTP </a:t>
            </a:r>
          </a:p>
          <a:p>
            <a:r>
              <a:rPr lang="uk-UA" dirty="0" err="1" smtClean="0"/>
              <a:t>ориентированны</a:t>
            </a:r>
            <a:r>
              <a:rPr lang="uk-UA" dirty="0" smtClean="0"/>
              <a:t> </a:t>
            </a:r>
            <a:r>
              <a:rPr lang="uk-UA" dirty="0" err="1" smtClean="0"/>
              <a:t>только</a:t>
            </a:r>
            <a:r>
              <a:rPr lang="uk-UA" dirty="0" smtClean="0"/>
              <a:t> на </a:t>
            </a:r>
            <a:r>
              <a:rPr lang="uk-UA" dirty="0" err="1" smtClean="0"/>
              <a:t>считывание</a:t>
            </a:r>
            <a:r>
              <a:rPr lang="uk-UA" dirty="0" smtClean="0"/>
              <a:t> </a:t>
            </a:r>
            <a:r>
              <a:rPr lang="uk-UA" dirty="0" err="1" smtClean="0"/>
              <a:t>почты</a:t>
            </a:r>
            <a:r>
              <a:rPr lang="uk-UA" dirty="0" smtClean="0"/>
              <a:t>, для </a:t>
            </a:r>
            <a:r>
              <a:rPr lang="uk-UA" dirty="0" err="1" smtClean="0"/>
              <a:t>отсылки</a:t>
            </a:r>
            <a:r>
              <a:rPr lang="uk-UA" dirty="0" smtClean="0"/>
              <a:t> </a:t>
            </a:r>
            <a:r>
              <a:rPr lang="uk-UA" dirty="0" err="1" smtClean="0"/>
              <a:t>используют</a:t>
            </a:r>
            <a:r>
              <a:rPr lang="uk-UA" dirty="0" smtClean="0"/>
              <a:t> </a:t>
            </a:r>
            <a:r>
              <a:rPr lang="uk-UA" dirty="0" err="1" smtClean="0"/>
              <a:t>SMTP</a:t>
            </a:r>
            <a:r>
              <a:rPr lang="uk-UA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-43543"/>
            <a:ext cx="8229600" cy="1143000"/>
          </a:xfrm>
        </p:spPr>
        <p:txBody>
          <a:bodyPr>
            <a:normAutofit/>
          </a:bodyPr>
          <a:lstStyle/>
          <a:p>
            <a:r>
              <a:rPr lang="uk-UA" b="1" dirty="0" err="1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r>
              <a:rPr lang="uk-UA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IMAP4</a:t>
            </a:r>
            <a:endParaRPr lang="uk-UA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Может, как хранить сообщения, так и скачивать их. Есть возможность добавления сообщений в почтовый ящик. </a:t>
            </a:r>
          </a:p>
          <a:p>
            <a:r>
              <a:rPr lang="ru-RU" sz="2000" dirty="0" smtClean="0"/>
              <a:t>Может работать с множеством почтовых ящиков (возможно даже иерархических). </a:t>
            </a:r>
          </a:p>
          <a:p>
            <a:r>
              <a:rPr lang="ru-RU" sz="2000" dirty="0" smtClean="0"/>
              <a:t>Может поддерживать параллельный доступ к почтовым ящикам и параллельное их обновление. </a:t>
            </a:r>
          </a:p>
          <a:p>
            <a:r>
              <a:rPr lang="ru-RU" sz="2000" dirty="0" smtClean="0"/>
              <a:t>Подходит для доступа к не почтовым данным, например к </a:t>
            </a:r>
            <a:r>
              <a:rPr lang="ru-RU" sz="2000" dirty="0" err="1" smtClean="0"/>
              <a:t>Usenet</a:t>
            </a:r>
            <a:r>
              <a:rPr lang="ru-RU" sz="2000" dirty="0" smtClean="0"/>
              <a:t> новостям или документам. </a:t>
            </a:r>
          </a:p>
          <a:p>
            <a:r>
              <a:rPr lang="ru-RU" sz="2000" dirty="0" smtClean="0"/>
              <a:t>Может использовать </a:t>
            </a:r>
            <a:r>
              <a:rPr lang="ru-RU" sz="2000" dirty="0" err="1" smtClean="0"/>
              <a:t>offline</a:t>
            </a:r>
            <a:r>
              <a:rPr lang="ru-RU" sz="2000" dirty="0" smtClean="0"/>
              <a:t> доступ, для уменьшения времени соединения и используемого дискового пространства. </a:t>
            </a:r>
          </a:p>
          <a:p>
            <a:r>
              <a:rPr lang="ru-RU" sz="2000" dirty="0" smtClean="0"/>
              <a:t>Позволяет осуществлять поиск писем на сервере. </a:t>
            </a:r>
          </a:p>
          <a:p>
            <a:r>
              <a:rPr lang="ru-RU" sz="2000" dirty="0" smtClean="0"/>
              <a:t>Есть возможность скачать часть письма, причём можно скачать фрагмент начиная с любого места и любой длины. </a:t>
            </a:r>
          </a:p>
          <a:p>
            <a:r>
              <a:rPr lang="ru-RU" sz="2000" dirty="0" smtClean="0"/>
              <a:t>Разработан специально для повышения производительности </a:t>
            </a:r>
            <a:r>
              <a:rPr lang="ru-RU" sz="2000" dirty="0" err="1" smtClean="0"/>
              <a:t>online</a:t>
            </a:r>
            <a:r>
              <a:rPr lang="ru-RU" sz="2000" dirty="0" smtClean="0"/>
              <a:t> доступа, особенно для медленных соединений.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</a:t>
            </a:r>
            <a:r>
              <a:rPr lang="uk-UA" sz="4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POP3</a:t>
            </a:r>
            <a:endParaRPr lang="uk-UA" sz="48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3600" dirty="0" err="1" smtClean="0"/>
              <a:t>Легче</a:t>
            </a:r>
            <a:r>
              <a:rPr lang="uk-UA" sz="3600" dirty="0" smtClean="0"/>
              <a:t> </a:t>
            </a:r>
            <a:r>
              <a:rPr lang="uk-UA" sz="3600" dirty="0" err="1" smtClean="0"/>
              <a:t>реализовать</a:t>
            </a:r>
            <a:r>
              <a:rPr lang="uk-UA" sz="3600" dirty="0" smtClean="0"/>
              <a:t> </a:t>
            </a:r>
          </a:p>
          <a:p>
            <a:endParaRPr lang="uk-UA" sz="3600" dirty="0" smtClean="0"/>
          </a:p>
          <a:p>
            <a:r>
              <a:rPr lang="uk-UA" sz="3600" dirty="0" err="1" smtClean="0"/>
              <a:t>Больше</a:t>
            </a:r>
            <a:r>
              <a:rPr lang="uk-UA" sz="3600" dirty="0" smtClean="0"/>
              <a:t> </a:t>
            </a:r>
            <a:r>
              <a:rPr lang="uk-UA" sz="3600" dirty="0" err="1" smtClean="0"/>
              <a:t>клиентов</a:t>
            </a:r>
            <a:r>
              <a:rPr lang="uk-UA" sz="3600" dirty="0" smtClean="0"/>
              <a:t> </a:t>
            </a:r>
            <a:r>
              <a:rPr lang="uk-UA" sz="3600" dirty="0" err="1" smtClean="0"/>
              <a:t>существует</a:t>
            </a:r>
            <a:r>
              <a:rPr lang="uk-UA" sz="3600" dirty="0" smtClean="0"/>
              <a:t> на </a:t>
            </a:r>
            <a:r>
              <a:rPr lang="uk-UA" sz="3600" dirty="0" err="1" smtClean="0"/>
              <a:t>данный</a:t>
            </a:r>
            <a:r>
              <a:rPr lang="uk-UA" sz="3600" dirty="0" smtClean="0"/>
              <a:t> момент 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Структура письма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/>
              <a:t>Электронное письмо состоит из следующих частей:</a:t>
            </a:r>
          </a:p>
          <a:p>
            <a:r>
              <a:rPr lang="ru-RU" dirty="0" smtClean="0"/>
              <a:t>Конверт (определяет маршрут продвижения сообщения)</a:t>
            </a:r>
          </a:p>
          <a:p>
            <a:r>
              <a:rPr lang="ru-RU" dirty="0" smtClean="0"/>
              <a:t>Заголовок (описание внутренней структуры сообщения, тема, адресаты)</a:t>
            </a:r>
          </a:p>
          <a:p>
            <a:r>
              <a:rPr lang="ru-RU" dirty="0" smtClean="0"/>
              <a:t>Тело письма (заголовок отделяется от тела письма пустой строкой)</a:t>
            </a:r>
          </a:p>
          <a:p>
            <a:endParaRPr lang="ru-RU" dirty="0" smtClean="0"/>
          </a:p>
          <a:p>
            <a:pPr lvl="2">
              <a:buFont typeface="Wingdings" pitchFamily="2" charset="2"/>
              <a:buChar char="Ø"/>
            </a:pPr>
            <a:endParaRPr lang="ru-RU" dirty="0" smtClean="0"/>
          </a:p>
          <a:p>
            <a:pPr>
              <a:buFont typeface="Wingdings" pitchFamily="2" charset="2"/>
              <a:buChar char="Ø"/>
            </a:pPr>
            <a:endParaRPr lang="ru-RU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Промежуточный агент доставки </a:t>
            </a:r>
            <a:r>
              <a:rPr lang="ru-RU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МТА</a:t>
            </a:r>
            <a:endParaRPr lang="uk-U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ru-RU" sz="2400" dirty="0" err="1" smtClean="0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</a:rPr>
              <a:t> --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почтовый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хаб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mail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hub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), настроенный на передачу транзитной почты. Чтобы доставить сообщение, местный агент пользователя (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UA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) передает его местному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, который, в свою очередь, передает его промежуточному агенту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устанавливается  в локальной сети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упрощается 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процесс конфигурации почтовой 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системы</a:t>
            </a:r>
            <a:endParaRPr lang="ru-RU" sz="2400" dirty="0">
              <a:solidFill>
                <a:srgbClr val="000000"/>
              </a:solidFill>
              <a:latin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почта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пользователей попадает 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на </a:t>
            </a:r>
            <a:r>
              <a:rPr lang="ru-RU" sz="2400" dirty="0" err="1" smtClean="0">
                <a:solidFill>
                  <a:srgbClr val="000000"/>
                </a:solidFill>
                <a:latin typeface="Arial" charset="0"/>
              </a:rPr>
              <a:t>МТА</a:t>
            </a:r>
            <a:endParaRPr lang="ru-RU" sz="2400" dirty="0" smtClean="0">
              <a:solidFill>
                <a:srgbClr val="000000"/>
              </a:solidFill>
              <a:latin typeface="Arial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 err="1" smtClean="0">
                <a:solidFill>
                  <a:srgbClr val="000000"/>
                </a:solidFill>
                <a:latin typeface="Arial" charset="0"/>
              </a:rPr>
              <a:t>МТА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рассылает сообщения по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Internet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967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конфигурация почтовой системы </a:t>
            </a:r>
            <a:r>
              <a:rPr lang="ru-RU" dirty="0" err="1"/>
              <a:t>Internet</a:t>
            </a:r>
            <a:r>
              <a:rPr lang="ru-RU" dirty="0"/>
              <a:t> с </a:t>
            </a:r>
            <a:r>
              <a:rPr lang="ru-RU" dirty="0" err="1" smtClean="0"/>
              <a:t>МТА</a:t>
            </a:r>
            <a:endParaRPr lang="uk-UA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52736"/>
            <a:ext cx="7128792" cy="560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21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22114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 почтового сообщения</a:t>
            </a:r>
            <a:endParaRPr lang="uk-UA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877272"/>
          </a:xfrm>
        </p:spPr>
        <p:txBody>
          <a:bodyPr>
            <a:normAutofit lnSpcReduction="10000"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документ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RFC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-822 (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Standard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for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ARPA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Internet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" charset="0"/>
              </a:rPr>
              <a:t>Message</a:t>
            </a:r>
            <a:r>
              <a:rPr lang="ru-RU" sz="1800" dirty="0">
                <a:solidFill>
                  <a:srgbClr val="000000"/>
                </a:solidFill>
                <a:latin typeface="Arial" charset="0"/>
              </a:rPr>
              <a:t>).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Почтовое сообщение состоит из </a:t>
            </a: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:</a:t>
            </a:r>
            <a:endParaRPr lang="ru-RU" sz="1800" dirty="0">
              <a:solidFill>
                <a:srgbClr val="000000"/>
              </a:solidFill>
              <a:latin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ru-RU" sz="2400" dirty="0">
                <a:solidFill>
                  <a:schemeClr val="accent1"/>
                </a:solidFill>
                <a:latin typeface="Arial" charset="0"/>
              </a:rPr>
              <a:t>конверта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1800" dirty="0" smtClean="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ru-RU" sz="2400" dirty="0" smtClean="0">
                <a:latin typeface="Arial" charset="0"/>
              </a:rPr>
              <a:t>заголовка</a:t>
            </a:r>
            <a:endParaRPr lang="ru-RU" sz="2400" dirty="0">
              <a:latin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400" dirty="0">
                <a:latin typeface="Arial" charset="0"/>
              </a:rPr>
              <a:t> </a:t>
            </a:r>
            <a:r>
              <a:rPr lang="ru-RU" sz="2400" dirty="0" smtClean="0">
                <a:latin typeface="Arial" charset="0"/>
              </a:rPr>
              <a:t>         тела </a:t>
            </a:r>
            <a:r>
              <a:rPr lang="ru-RU" sz="2400" dirty="0">
                <a:latin typeface="Arial" charset="0"/>
              </a:rPr>
              <a:t>сообщения</a:t>
            </a:r>
            <a:r>
              <a:rPr lang="ru-RU" sz="2400" dirty="0" smtClean="0">
                <a:latin typeface="Arial" charset="0"/>
              </a:rPr>
              <a:t>.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ru-RU" sz="1800" dirty="0" smtClean="0">
              <a:solidFill>
                <a:srgbClr val="000000"/>
              </a:solidFill>
              <a:latin typeface="Arial" charset="0"/>
            </a:endParaRPr>
          </a:p>
          <a:p>
            <a:pPr marL="0" lvl="0" indent="0"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ru-RU" sz="2000" b="1" dirty="0" smtClean="0">
                <a:solidFill>
                  <a:srgbClr val="000000"/>
                </a:solidFill>
                <a:latin typeface="Arial" charset="0"/>
              </a:rPr>
              <a:t>Описание полей заголовка</a:t>
            </a:r>
            <a:r>
              <a:rPr lang="ru-RU" sz="2000" dirty="0" smtClean="0">
                <a:solidFill>
                  <a:srgbClr val="000000"/>
                </a:solidFill>
                <a:latin typeface="Arial" charset="0"/>
              </a:rPr>
              <a:t>:</a:t>
            </a:r>
            <a:endParaRPr lang="ru-RU" sz="2000" dirty="0">
              <a:solidFill>
                <a:srgbClr val="000000"/>
              </a:solidFill>
              <a:latin typeface="Arial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Date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дата отправки сообщения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From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отправитель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сс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и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получатель(и)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Sender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указывает, что отправитель не является автором сообщения, он только переслал сообщение, которое получил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Message-ID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уникальный идентификатор сообщения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Subject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тема сообщения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Reply-To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пользователя, которому отвечают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Comment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комментарий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In-Reply-To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- показывает, что сообщение относится к типу "В ответ на Ваше сообщение, отвечающее на сообщение, отвечающее ..."</a:t>
            </a:r>
          </a:p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X-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Special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-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action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– поле, определенное </a:t>
            </a:r>
            <a:r>
              <a:rPr lang="ru-RU" sz="2000" dirty="0" smtClean="0">
                <a:solidFill>
                  <a:srgbClr val="000000"/>
                </a:solidFill>
                <a:latin typeface="Arial" charset="0"/>
              </a:rPr>
              <a:t>пользователем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6295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Многоцелевое расширение </a:t>
            </a:r>
            <a:r>
              <a:rPr lang="ru-RU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почты (</a:t>
            </a:r>
            <a:r>
              <a:rPr lang="ru-RU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MIME</a:t>
            </a:r>
            <a:r>
              <a:rPr lang="ru-RU" b="1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84976" cy="5213176"/>
          </a:xfrm>
        </p:spPr>
        <p:txBody>
          <a:bodyPr>
            <a:norm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предназначен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для описания тела почтового сообщения </a:t>
            </a:r>
            <a:r>
              <a:rPr lang="ru-RU" sz="2400" dirty="0" err="1">
                <a:solidFill>
                  <a:srgbClr val="000000"/>
                </a:solidFill>
                <a:latin typeface="Arial" charset="0"/>
              </a:rPr>
              <a:t>Internet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несколько способов представления разнородной 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информации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специальные 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поля заголовка </a:t>
            </a:r>
            <a:r>
              <a:rPr lang="ru-RU" sz="2400" dirty="0" smtClean="0">
                <a:solidFill>
                  <a:srgbClr val="000000"/>
                </a:solidFill>
                <a:latin typeface="Arial" charset="0"/>
              </a:rPr>
              <a:t>сообщения</a:t>
            </a:r>
            <a:r>
              <a:rPr lang="ru-RU" sz="2400" dirty="0">
                <a:solidFill>
                  <a:srgbClr val="000000"/>
                </a:solidFill>
                <a:latin typeface="Arial" charset="0"/>
              </a:rPr>
              <a:t>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поле версии </a:t>
            </a:r>
            <a:r>
              <a:rPr lang="ru-RU" sz="2000" dirty="0" err="1">
                <a:solidFill>
                  <a:srgbClr val="000000"/>
                </a:solidFill>
                <a:latin typeface="Arial" charset="0"/>
              </a:rPr>
              <a:t>MIME</a:t>
            </a:r>
            <a:r>
              <a:rPr lang="ru-RU" sz="2000" dirty="0">
                <a:solidFill>
                  <a:srgbClr val="000000"/>
                </a:solidFill>
                <a:latin typeface="Arial" charset="0"/>
              </a:rPr>
              <a:t>, которое используется для идентификации сообщения, подготовленного в новом стандарте;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поле описания типа информации в теле сообщения, которое позволяет обеспечить правильную интерпретации данных;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поле типа кодировки информации в теле сообщения, указывающее на тип процедуры декодирования;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rgbClr val="000000"/>
                </a:solidFill>
                <a:latin typeface="Arial" charset="0"/>
              </a:rPr>
              <a:t> два дополнительных поля, зарезервированных для более детального описания тела сообщения.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5577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Типы данных, передаваемых в </a:t>
            </a:r>
            <a:r>
              <a:rPr lang="ru-RU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теле </a:t>
            </a:r>
            <a:r>
              <a:rPr lang="ru-RU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письма</a:t>
            </a:r>
            <a:endParaRPr lang="uk-U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5069160"/>
          </a:xfrm>
        </p:spPr>
        <p:txBody>
          <a:bodyPr>
            <a:norm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текст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text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смешанный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тип 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multipart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почтовое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сообщение 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message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графический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образ 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image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аудио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информация 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audio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фильм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или видео 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video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ru-RU" sz="3600" dirty="0" smtClean="0">
                <a:solidFill>
                  <a:srgbClr val="000000"/>
                </a:solidFill>
                <a:latin typeface="Arial" charset="0"/>
              </a:rPr>
              <a:t>  приложение 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ru-RU" sz="3600" dirty="0" err="1">
                <a:solidFill>
                  <a:srgbClr val="000000"/>
                </a:solidFill>
                <a:latin typeface="Arial" charset="0"/>
              </a:rPr>
              <a:t>application</a:t>
            </a:r>
            <a:r>
              <a:rPr lang="ru-RU" sz="3600" dirty="0">
                <a:solidFill>
                  <a:srgbClr val="000000"/>
                </a:solidFill>
                <a:latin typeface="Arial" charset="0"/>
              </a:rPr>
              <a:t>).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38230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2314</Words>
  <Application>Microsoft Office PowerPoint</Application>
  <PresentationFormat>Экран (4:3)</PresentationFormat>
  <Paragraphs>338</Paragraphs>
  <Slides>43</Slides>
  <Notes>5</Notes>
  <HiddenSlides>5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Презентация PowerPoint</vt:lpstr>
      <vt:lpstr>Компоненты электронной почты</vt:lpstr>
      <vt:lpstr>Презентация PowerPoint</vt:lpstr>
      <vt:lpstr>Назначение почтового сервера</vt:lpstr>
      <vt:lpstr>Промежуточный агент доставки МТА</vt:lpstr>
      <vt:lpstr>конфигурация почтовой системы Internet с МТА</vt:lpstr>
      <vt:lpstr>Формат почтового сообщения</vt:lpstr>
      <vt:lpstr>Многоцелевое расширение Internet почты (MIME)</vt:lpstr>
      <vt:lpstr>Типы данных, передаваемых в теле письма</vt:lpstr>
      <vt:lpstr>Почтовые протоколы  SMTP, IMAP, POP   </vt:lpstr>
      <vt:lpstr>Протокол SMTP</vt:lpstr>
      <vt:lpstr>Модель протокола SMTP </vt:lpstr>
      <vt:lpstr>Схема взаимодействия по протоколу SMTP </vt:lpstr>
      <vt:lpstr>Передача сообщений в SMTP</vt:lpstr>
      <vt:lpstr>Адресация в SMTP-системах</vt:lpstr>
      <vt:lpstr>Презентация PowerPoint</vt:lpstr>
      <vt:lpstr>Коды ответа SMTP и их значение </vt:lpstr>
      <vt:lpstr>Проблемы SMTP</vt:lpstr>
      <vt:lpstr>Проблемы SMTP</vt:lpstr>
      <vt:lpstr>Проблемы SMTP</vt:lpstr>
      <vt:lpstr>Проблемы SMTP</vt:lpstr>
      <vt:lpstr>Проблемы SMTP</vt:lpstr>
      <vt:lpstr>Протокол POP3  Post Office Protocol</vt:lpstr>
      <vt:lpstr>Презентация PowerPoint</vt:lpstr>
      <vt:lpstr>Презентация PowerPoint</vt:lpstr>
      <vt:lpstr>Команды протокола POP версии 3 (для минимальной конфигурации) </vt:lpstr>
      <vt:lpstr>Авторизация пользователя  </vt:lpstr>
      <vt:lpstr>Презентация PowerPoint</vt:lpstr>
      <vt:lpstr>Презентация PowerPoint</vt:lpstr>
      <vt:lpstr>Презентация PowerPoint</vt:lpstr>
      <vt:lpstr>Назначение протокола РОРЗ</vt:lpstr>
      <vt:lpstr>Протокол IMAP</vt:lpstr>
      <vt:lpstr>Преимущества по сравнению с POP3</vt:lpstr>
      <vt:lpstr>Протокол IMAP4</vt:lpstr>
      <vt:lpstr>Принцип передачи данных</vt:lpstr>
      <vt:lpstr>Принцип передачи данных IMAP4</vt:lpstr>
      <vt:lpstr>Идентификация сообщений</vt:lpstr>
      <vt:lpstr>Презентация PowerPoint</vt:lpstr>
      <vt:lpstr>Схема состояний для протокола IMAP</vt:lpstr>
      <vt:lpstr>Общие характеристики POP3 и IMAP4</vt:lpstr>
      <vt:lpstr>Преимущества IMAP4</vt:lpstr>
      <vt:lpstr>Преимущества POP3</vt:lpstr>
      <vt:lpstr>Структура письма</vt:lpstr>
    </vt:vector>
  </TitlesOfParts>
  <Company>Wolfish Lair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почтового сервера  Почтовые протоколы  SMTP, IMAP,POP</dc:title>
  <dc:creator>Наташа</dc:creator>
  <cp:lastModifiedBy>Yuriy Kulakov</cp:lastModifiedBy>
  <cp:revision>132</cp:revision>
  <dcterms:created xsi:type="dcterms:W3CDTF">2009-12-25T21:50:37Z</dcterms:created>
  <dcterms:modified xsi:type="dcterms:W3CDTF">2013-12-09T17:47:59Z</dcterms:modified>
</cp:coreProperties>
</file>