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8" r:id="rId2"/>
    <p:sldId id="262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9" r:id="rId21"/>
    <p:sldId id="276" r:id="rId22"/>
    <p:sldId id="277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8141" autoAdjust="0"/>
  </p:normalViewPr>
  <p:slideViewPr>
    <p:cSldViewPr>
      <p:cViewPr varScale="1">
        <p:scale>
          <a:sx n="79" d="100"/>
          <a:sy n="79" d="100"/>
        </p:scale>
        <p:origin x="-3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0C605-FA98-4514-B165-365CFC0F799F}" type="datetimeFigureOut">
              <a:rPr lang="uk-UA" smtClean="0"/>
              <a:t>15.12.2013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533DE-53B5-4547-8C5F-65E9EE7D587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5584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сегодняшний день существует большое число </a:t>
            </a:r>
            <a:r>
              <a:rPr lang="ru-RU" dirty="0" err="1" smtClean="0"/>
              <a:t>P2P</a:t>
            </a:r>
            <a:r>
              <a:rPr lang="ru-RU" dirty="0" smtClean="0"/>
              <a:t>-сетей, ориентированных на обмен файлами между пользователями. Они могут развиваться и функционировать как в глобальном сетевом пространстве, так и на их основе формируют сервисы отдельные подсети.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533DE-53B5-4547-8C5F-65E9EE7D587A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053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8735-C482-4DE7-BC92-7648A0F345D3}" type="datetimeFigureOut">
              <a:rPr lang="uk-UA" smtClean="0"/>
              <a:t>15.12.2013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75CA-A064-401F-BA5B-9C5E2AF8F5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6471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8735-C482-4DE7-BC92-7648A0F345D3}" type="datetimeFigureOut">
              <a:rPr lang="uk-UA" smtClean="0"/>
              <a:t>15.12.2013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75CA-A064-401F-BA5B-9C5E2AF8F5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264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8735-C482-4DE7-BC92-7648A0F345D3}" type="datetimeFigureOut">
              <a:rPr lang="uk-UA" smtClean="0"/>
              <a:t>15.12.2013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75CA-A064-401F-BA5B-9C5E2AF8F5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549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8735-C482-4DE7-BC92-7648A0F345D3}" type="datetimeFigureOut">
              <a:rPr lang="uk-UA" smtClean="0"/>
              <a:t>15.12.2013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75CA-A064-401F-BA5B-9C5E2AF8F5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756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8735-C482-4DE7-BC92-7648A0F345D3}" type="datetimeFigureOut">
              <a:rPr lang="uk-UA" smtClean="0"/>
              <a:t>15.12.2013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75CA-A064-401F-BA5B-9C5E2AF8F5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034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8735-C482-4DE7-BC92-7648A0F345D3}" type="datetimeFigureOut">
              <a:rPr lang="uk-UA" smtClean="0"/>
              <a:t>15.12.2013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75CA-A064-401F-BA5B-9C5E2AF8F5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411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8735-C482-4DE7-BC92-7648A0F345D3}" type="datetimeFigureOut">
              <a:rPr lang="uk-UA" smtClean="0"/>
              <a:t>15.12.2013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75CA-A064-401F-BA5B-9C5E2AF8F5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462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8735-C482-4DE7-BC92-7648A0F345D3}" type="datetimeFigureOut">
              <a:rPr lang="uk-UA" smtClean="0"/>
              <a:t>15.12.2013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75CA-A064-401F-BA5B-9C5E2AF8F5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42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8735-C482-4DE7-BC92-7648A0F345D3}" type="datetimeFigureOut">
              <a:rPr lang="uk-UA" smtClean="0"/>
              <a:t>15.12.2013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75CA-A064-401F-BA5B-9C5E2AF8F5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910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8735-C482-4DE7-BC92-7648A0F345D3}" type="datetimeFigureOut">
              <a:rPr lang="uk-UA" smtClean="0"/>
              <a:t>15.12.2013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75CA-A064-401F-BA5B-9C5E2AF8F5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112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8735-C482-4DE7-BC92-7648A0F345D3}" type="datetimeFigureOut">
              <a:rPr lang="uk-UA" smtClean="0"/>
              <a:t>15.12.2013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75CA-A064-401F-BA5B-9C5E2AF8F5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956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58735-C482-4DE7-BC92-7648A0F345D3}" type="datetimeFigureOut">
              <a:rPr lang="uk-UA" smtClean="0"/>
              <a:t>15.12.2013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75CA-A064-401F-BA5B-9C5E2AF8F5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017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Р2Р</a:t>
            </a:r>
            <a:r>
              <a:rPr lang="ru-RU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сети </a:t>
            </a:r>
            <a:endParaRPr lang="uk-UA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10" y="1700808"/>
            <a:ext cx="8058062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35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Группы узлов</a:t>
            </a:r>
            <a:endParaRPr lang="uk-UA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73430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4693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Сетевые средства</a:t>
            </a:r>
            <a:endParaRPr lang="uk-UA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7521614" cy="474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596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Службы узла</a:t>
            </a:r>
            <a:endParaRPr lang="uk-UA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3034"/>
            <a:ext cx="7296421" cy="492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4675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Службы  группы узлов</a:t>
            </a:r>
            <a:endParaRPr lang="uk-UA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46" y="1916833"/>
            <a:ext cx="8416721" cy="4073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2312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функции протоколов сети </a:t>
            </a:r>
            <a:r>
              <a:rPr lang="ru-RU" sz="4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Р2Р</a:t>
            </a:r>
            <a:endParaRPr lang="uk-UA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79735"/>
            <a:ext cx="7056783" cy="5244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055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296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7" y="260648"/>
            <a:ext cx="656272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7099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ШИРОКОВЕЩАТЕЛЬНЫЕ</a:t>
            </a:r>
            <a:r>
              <a:rPr lang="uk-UA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ЗАПРОСЫ</a:t>
            </a:r>
            <a:r>
              <a:rPr lang="uk-UA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" y="1556792"/>
            <a:ext cx="9141336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80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err="1">
                <a:solidFill>
                  <a:srgbClr val="00B050"/>
                </a:solidFill>
              </a:rPr>
              <a:t>МАРШРУТИЗАЦИЯ</a:t>
            </a:r>
            <a:r>
              <a:rPr lang="uk-UA" b="1" dirty="0">
                <a:solidFill>
                  <a:srgbClr val="00B050"/>
                </a:solidFill>
              </a:rPr>
              <a:t> </a:t>
            </a:r>
            <a:r>
              <a:rPr lang="uk-UA" b="1" dirty="0" err="1">
                <a:solidFill>
                  <a:srgbClr val="00B050"/>
                </a:solidFill>
              </a:rPr>
              <a:t>ДОКУМЕНТОВ</a:t>
            </a:r>
            <a:r>
              <a:rPr lang="uk-UA" b="1" dirty="0">
                <a:solidFill>
                  <a:srgbClr val="00B050"/>
                </a:solidFill>
              </a:rPr>
              <a:t> 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13" y="1847850"/>
            <a:ext cx="9164014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9537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</a:t>
            </a:r>
            <a:r>
              <a:rPr lang="uk-UA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БРАНДМАУЭРОВ</a:t>
            </a:r>
            <a:r>
              <a:rPr lang="uk-UA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 </a:t>
            </a:r>
            <a:endParaRPr lang="uk-UA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4" y="1706920"/>
            <a:ext cx="9090365" cy="505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6875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Типы приложений </a:t>
            </a:r>
            <a:r>
              <a:rPr lang="ru-RU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Р2Р</a:t>
            </a:r>
            <a:endParaRPr lang="uk-UA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340768"/>
            <a:ext cx="799288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dirty="0"/>
              <a:t>Распределенные вычисления: разбиение общей задачи на большое число независимых в обработке подзадач</a:t>
            </a:r>
            <a:r>
              <a:rPr lang="ru-RU" sz="3200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endParaRPr lang="ru-RU" sz="3200" dirty="0"/>
          </a:p>
          <a:p>
            <a:pPr marL="514350" indent="-514350">
              <a:buFont typeface="+mj-lt"/>
              <a:buAutoNum type="arabicPeriod"/>
            </a:pPr>
            <a:r>
              <a:rPr lang="ru-RU" sz="3200" dirty="0" err="1" smtClean="0"/>
              <a:t>Файлообменные</a:t>
            </a:r>
            <a:r>
              <a:rPr lang="en-US" sz="3200" smtClean="0"/>
              <a:t> </a:t>
            </a:r>
            <a:r>
              <a:rPr lang="ru-RU" sz="3200" smtClean="0"/>
              <a:t>сети</a:t>
            </a:r>
            <a:r>
              <a:rPr lang="ru-RU" sz="3200" dirty="0"/>
              <a:t>: требует эффективного механизма поиска</a:t>
            </a:r>
            <a:r>
              <a:rPr lang="ru-RU" sz="3200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endParaRPr lang="ru-RU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3200" dirty="0" smtClean="0"/>
              <a:t>Приложения </a:t>
            </a:r>
            <a:r>
              <a:rPr lang="ru-RU" sz="3200" dirty="0"/>
              <a:t>для совместной работы: требуют обеспечения прозрачных механизмов для совместной работы.</a:t>
            </a:r>
          </a:p>
        </p:txBody>
      </p:sp>
    </p:spTree>
    <p:extLst>
      <p:ext uri="{BB962C8B-B14F-4D97-AF65-F5344CB8AC3E}">
        <p14:creationId xmlns:p14="http://schemas.microsoft.com/office/powerpoint/2010/main" val="348071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Определение </a:t>
            </a:r>
            <a:r>
              <a:rPr lang="ru-RU" sz="36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Р2Р</a:t>
            </a:r>
            <a:r>
              <a:rPr lang="ru-RU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сетей</a:t>
            </a:r>
            <a:endParaRPr lang="uk-UA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10" y="1700808"/>
            <a:ext cx="8102636" cy="291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385" y="4645479"/>
            <a:ext cx="64484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1066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Распределенные вычисления</a:t>
            </a:r>
            <a:endParaRPr lang="uk-UA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418333"/>
            <a:ext cx="864096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/>
              <a:t>BOINC</a:t>
            </a:r>
            <a:r>
              <a:rPr lang="ru-RU" sz="2800" b="1" dirty="0"/>
              <a:t> </a:t>
            </a:r>
            <a:r>
              <a:rPr lang="ru-RU" sz="2800" dirty="0"/>
              <a:t>(англ. </a:t>
            </a:r>
            <a:r>
              <a:rPr lang="ru-RU" sz="2800" dirty="0" err="1" smtClean="0"/>
              <a:t>Berkeley</a:t>
            </a:r>
            <a:r>
              <a:rPr lang="ru-RU" sz="2800" dirty="0" smtClean="0"/>
              <a:t> </a:t>
            </a:r>
            <a:r>
              <a:rPr lang="ru-RU" sz="2800" dirty="0" err="1" smtClean="0"/>
              <a:t>Open</a:t>
            </a:r>
            <a:r>
              <a:rPr lang="ru-RU" sz="2800" dirty="0" smtClean="0"/>
              <a:t> </a:t>
            </a:r>
            <a:r>
              <a:rPr lang="ru-RU" sz="2800" dirty="0" err="1" smtClean="0"/>
              <a:t>Infrastructure</a:t>
            </a:r>
            <a:r>
              <a:rPr lang="ru-RU" sz="2800" dirty="0" smtClean="0"/>
              <a:t> </a:t>
            </a:r>
            <a:r>
              <a:rPr lang="ru-RU" sz="2800" dirty="0" err="1" smtClean="0"/>
              <a:t>for</a:t>
            </a:r>
            <a:r>
              <a:rPr lang="ru-RU" sz="2800" dirty="0" smtClean="0"/>
              <a:t> </a:t>
            </a:r>
            <a:r>
              <a:rPr lang="ru-RU" sz="2800" dirty="0" err="1" smtClean="0"/>
              <a:t>Network</a:t>
            </a:r>
            <a:r>
              <a:rPr lang="ru-RU" sz="2800" dirty="0" smtClean="0"/>
              <a:t> </a:t>
            </a:r>
            <a:r>
              <a:rPr lang="ru-RU" sz="2800" dirty="0" err="1" smtClean="0"/>
              <a:t>Computing</a:t>
            </a:r>
            <a:r>
              <a:rPr lang="ru-RU" sz="2800" dirty="0" smtClean="0"/>
              <a:t> —открытая </a:t>
            </a:r>
            <a:r>
              <a:rPr lang="ru-RU" sz="2800" dirty="0"/>
              <a:t>программная платформа Беркли для </a:t>
            </a:r>
            <a:r>
              <a:rPr lang="ru-RU" sz="2800" dirty="0" smtClean="0"/>
              <a:t>распределённых </a:t>
            </a:r>
            <a:r>
              <a:rPr lang="ru-RU" sz="2800" dirty="0"/>
              <a:t>вычислений) —некоммерческое межплатформенное </a:t>
            </a:r>
            <a:r>
              <a:rPr lang="ru-RU" sz="2800" dirty="0" smtClean="0"/>
              <a:t>ПО</a:t>
            </a:r>
          </a:p>
          <a:p>
            <a:endParaRPr lang="ru-RU" sz="1600" dirty="0" smtClean="0"/>
          </a:p>
          <a:p>
            <a:r>
              <a:rPr lang="ru-RU" sz="2400" dirty="0"/>
              <a:t>Используется для организации </a:t>
            </a:r>
            <a:r>
              <a:rPr lang="ru-RU" sz="2400" b="1" dirty="0" smtClean="0"/>
              <a:t>добровольных вычислений</a:t>
            </a:r>
          </a:p>
          <a:p>
            <a:endParaRPr lang="ru-RU" sz="2400" b="1" dirty="0" smtClean="0"/>
          </a:p>
          <a:p>
            <a:r>
              <a:rPr lang="ru-RU" sz="2400" dirty="0"/>
              <a:t>Сервер </a:t>
            </a:r>
            <a:r>
              <a:rPr lang="ru-RU" sz="2400" dirty="0" err="1" smtClean="0"/>
              <a:t>BOINC</a:t>
            </a:r>
            <a:r>
              <a:rPr lang="ru-RU" sz="2400" dirty="0" smtClean="0"/>
              <a:t>-это набор </a:t>
            </a:r>
            <a:r>
              <a:rPr lang="ru-RU" sz="2400" dirty="0" err="1"/>
              <a:t>PHP</a:t>
            </a:r>
            <a:r>
              <a:rPr lang="ru-RU" sz="2400" dirty="0"/>
              <a:t>-сценариев для организации и управления проектом: регистрация участников, распределение заданий, получение результатов.</a:t>
            </a:r>
          </a:p>
          <a:p>
            <a:r>
              <a:rPr lang="ru-RU" sz="2400" dirty="0"/>
              <a:t>Клиент </a:t>
            </a:r>
            <a:r>
              <a:rPr lang="ru-RU" sz="2400" dirty="0" err="1"/>
              <a:t>BOINC</a:t>
            </a:r>
            <a:r>
              <a:rPr lang="ru-RU" sz="2400" dirty="0"/>
              <a:t> –пользовательское приложение, позволяющее участвовать в одном или нескольких проектах.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9484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Распределенные вычисления</a:t>
            </a:r>
            <a:endParaRPr lang="uk-UA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73016"/>
            <a:ext cx="7924800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835696" y="139767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err="1"/>
              <a:t>BOINC</a:t>
            </a:r>
            <a:r>
              <a:rPr lang="ru-RU" b="1" dirty="0"/>
              <a:t> </a:t>
            </a:r>
            <a:r>
              <a:rPr lang="ru-RU" dirty="0"/>
              <a:t>(англ. </a:t>
            </a:r>
            <a:r>
              <a:rPr lang="ru-RU" dirty="0" err="1"/>
              <a:t>BerkeleyOpenInfrastructureforNetworkComputing</a:t>
            </a:r>
            <a:r>
              <a:rPr lang="ru-RU" dirty="0"/>
              <a:t>—открытая программная платформа Беркли для распределённых вычислений) —некоммерческое межплатформенное ПО для организации распределённых вычислений.</a:t>
            </a:r>
          </a:p>
        </p:txBody>
      </p:sp>
    </p:spTree>
    <p:extLst>
      <p:ext uri="{BB962C8B-B14F-4D97-AF65-F5344CB8AC3E}">
        <p14:creationId xmlns:p14="http://schemas.microsoft.com/office/powerpoint/2010/main" val="23188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8720" y="53752"/>
            <a:ext cx="8229600" cy="1143000"/>
          </a:xfrm>
        </p:spPr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Распределенные вычисления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74616" y="1196752"/>
            <a:ext cx="7776864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 err="1"/>
              <a:t>SETI@home</a:t>
            </a:r>
            <a:r>
              <a:rPr lang="ru-RU" sz="2400" dirty="0"/>
              <a:t>—анализ радиосигналов с радиотелескопа </a:t>
            </a:r>
            <a:r>
              <a:rPr lang="ru-RU" sz="2400" dirty="0" err="1" smtClean="0"/>
              <a:t>Аресибо</a:t>
            </a:r>
            <a:r>
              <a:rPr lang="ru-RU" sz="2400" dirty="0" smtClean="0"/>
              <a:t> для </a:t>
            </a:r>
            <a:r>
              <a:rPr lang="ru-RU" sz="2400" dirty="0"/>
              <a:t>поиска инопланетных цивилизаций</a:t>
            </a:r>
            <a:r>
              <a:rPr lang="ru-RU" sz="24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ru-RU" sz="11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 err="1" smtClean="0"/>
              <a:t>Einstein@Home</a:t>
            </a:r>
            <a:r>
              <a:rPr lang="ru-RU" sz="2400" dirty="0" smtClean="0"/>
              <a:t>—проверка </a:t>
            </a:r>
            <a:r>
              <a:rPr lang="ru-RU" sz="2400" dirty="0"/>
              <a:t>гипотезы Альберта Эйнштейна о гравитационных волнах с помощью анализа гравитационных полей пульсаров или нейтронных звёзд</a:t>
            </a:r>
            <a:r>
              <a:rPr lang="ru-RU" sz="24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ru-RU" sz="11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 err="1" smtClean="0"/>
              <a:t>ClimatePrediction</a:t>
            </a:r>
            <a:r>
              <a:rPr lang="ru-RU" sz="2400" dirty="0" smtClean="0"/>
              <a:t>—построение </a:t>
            </a:r>
            <a:r>
              <a:rPr lang="ru-RU" sz="2400" dirty="0"/>
              <a:t>модели климата Земли для предсказания его изменений на 50 лет вперёд</a:t>
            </a:r>
            <a:r>
              <a:rPr lang="ru-RU" sz="24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ru-RU" sz="11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 err="1" smtClean="0"/>
              <a:t>Predictor@home</a:t>
            </a:r>
            <a:r>
              <a:rPr lang="ru-RU" sz="2400" dirty="0" smtClean="0"/>
              <a:t>—моделирование </a:t>
            </a:r>
            <a:r>
              <a:rPr lang="ru-RU" sz="2400" dirty="0"/>
              <a:t>3-</a:t>
            </a:r>
            <a:r>
              <a:rPr lang="ru-RU" sz="2400" dirty="0" err="1"/>
              <a:t>хмерной</a:t>
            </a:r>
            <a:r>
              <a:rPr lang="ru-RU" sz="2400" dirty="0"/>
              <a:t> структуры белка из последовательностей аминокислот</a:t>
            </a:r>
            <a:r>
              <a:rPr lang="ru-RU" sz="24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ru-RU" sz="11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LHC@home</a:t>
            </a:r>
            <a:r>
              <a:rPr lang="en-US" sz="2400" dirty="0" smtClean="0"/>
              <a:t>—</a:t>
            </a:r>
            <a:r>
              <a:rPr lang="uk-UA" sz="2400" dirty="0" err="1"/>
              <a:t>расчёты</a:t>
            </a:r>
            <a:r>
              <a:rPr lang="uk-UA" sz="2400" dirty="0"/>
              <a:t> для </a:t>
            </a:r>
            <a:r>
              <a:rPr lang="uk-UA" sz="2400" dirty="0" err="1"/>
              <a:t>ускорителя</a:t>
            </a:r>
            <a:r>
              <a:rPr lang="uk-UA" sz="2400" dirty="0"/>
              <a:t> </a:t>
            </a:r>
            <a:r>
              <a:rPr lang="uk-UA" sz="2400" dirty="0" err="1"/>
              <a:t>заряженных</a:t>
            </a:r>
            <a:r>
              <a:rPr lang="uk-UA" sz="2400" dirty="0"/>
              <a:t> </a:t>
            </a:r>
            <a:r>
              <a:rPr lang="uk-UA" sz="2400" dirty="0" err="1"/>
              <a:t>частиц</a:t>
            </a:r>
            <a:r>
              <a:rPr lang="uk-UA" sz="2400" dirty="0"/>
              <a:t> в </a:t>
            </a:r>
            <a:r>
              <a:rPr lang="en-US" sz="2400" dirty="0"/>
              <a:t>CERN (</a:t>
            </a:r>
            <a:r>
              <a:rPr lang="en-US" sz="2400" dirty="0" err="1"/>
              <a:t>CentreEuropeendeRechercheNucleaire</a:t>
            </a:r>
            <a:r>
              <a:rPr lang="en-US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24733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5632" y="116632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Файлообменные</a:t>
            </a:r>
            <a:r>
              <a:rPr lang="ru-RU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сети</a:t>
            </a:r>
            <a:endParaRPr lang="uk-UA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878860"/>
            <a:ext cx="8208912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 err="1"/>
              <a:t>Высокоцентрализованные</a:t>
            </a:r>
            <a:r>
              <a:rPr lang="uk-UA" sz="3200" b="1" dirty="0"/>
              <a:t>:</a:t>
            </a:r>
          </a:p>
          <a:p>
            <a:r>
              <a:rPr lang="ru-RU" sz="2400" dirty="0" smtClean="0"/>
              <a:t>Жестко </a:t>
            </a:r>
            <a:r>
              <a:rPr lang="ru-RU" sz="2400" dirty="0"/>
              <a:t>ограниченный набор серверов с индексом файлов</a:t>
            </a:r>
          </a:p>
          <a:p>
            <a:r>
              <a:rPr lang="uk-UA" sz="2400" dirty="0" smtClean="0"/>
              <a:t>Пример</a:t>
            </a:r>
            <a:r>
              <a:rPr lang="uk-UA" sz="2400" dirty="0"/>
              <a:t>: </a:t>
            </a:r>
            <a:r>
              <a:rPr lang="en-US" sz="2400" b="1" dirty="0"/>
              <a:t>Napster, </a:t>
            </a:r>
            <a:r>
              <a:rPr lang="en-US" sz="2400" b="1" dirty="0" err="1"/>
              <a:t>KaZaA</a:t>
            </a:r>
            <a:endParaRPr lang="en-US" sz="2400" dirty="0"/>
          </a:p>
          <a:p>
            <a:endParaRPr lang="uk-UA" sz="1100" dirty="0"/>
          </a:p>
          <a:p>
            <a:r>
              <a:rPr lang="uk-UA" sz="3200" b="1" dirty="0" err="1" smtClean="0"/>
              <a:t>Частично</a:t>
            </a:r>
            <a:r>
              <a:rPr lang="uk-UA" sz="3200" b="1" dirty="0" smtClean="0"/>
              <a:t> </a:t>
            </a:r>
            <a:r>
              <a:rPr lang="uk-UA" sz="3200" b="1" dirty="0" err="1"/>
              <a:t>децентрализованные</a:t>
            </a:r>
            <a:r>
              <a:rPr lang="uk-UA" sz="3200" b="1" dirty="0"/>
              <a:t> сети:</a:t>
            </a:r>
          </a:p>
          <a:p>
            <a:r>
              <a:rPr lang="ru-RU" sz="2400" dirty="0" smtClean="0"/>
              <a:t>Пополняемый </a:t>
            </a:r>
            <a:r>
              <a:rPr lang="ru-RU" sz="2400" dirty="0"/>
              <a:t>обширный набор серверов с индексом файлов</a:t>
            </a:r>
          </a:p>
          <a:p>
            <a:r>
              <a:rPr lang="uk-UA" sz="2400" dirty="0" smtClean="0"/>
              <a:t>Пример</a:t>
            </a:r>
            <a:r>
              <a:rPr lang="uk-UA" sz="2400" dirty="0"/>
              <a:t>: </a:t>
            </a:r>
            <a:r>
              <a:rPr lang="en-US" sz="2400" b="1" dirty="0" err="1"/>
              <a:t>EDonkey</a:t>
            </a:r>
            <a:r>
              <a:rPr lang="en-US" sz="2400" b="1" dirty="0"/>
              <a:t>, BitTorrent</a:t>
            </a:r>
            <a:endParaRPr lang="en-US" sz="2400" dirty="0"/>
          </a:p>
          <a:p>
            <a:endParaRPr lang="uk-UA" sz="1100" dirty="0"/>
          </a:p>
          <a:p>
            <a:r>
              <a:rPr lang="uk-UA" sz="3200" b="1" dirty="0" err="1" smtClean="0"/>
              <a:t>Децентрализованные</a:t>
            </a:r>
            <a:r>
              <a:rPr lang="uk-UA" sz="3200" b="1" dirty="0" smtClean="0"/>
              <a:t> </a:t>
            </a:r>
            <a:r>
              <a:rPr lang="uk-UA" sz="3200" b="1" dirty="0"/>
              <a:t>сети:</a:t>
            </a:r>
          </a:p>
          <a:p>
            <a:r>
              <a:rPr lang="ru-RU" sz="2400" dirty="0" smtClean="0"/>
              <a:t>Отсутствуют </a:t>
            </a:r>
            <a:r>
              <a:rPr lang="ru-RU" sz="2400" dirty="0"/>
              <a:t>выделенные сервера с индексом. При запуске производится подключение к узлам из списка узлов которые с большой вероятностью находятся в сети. Либо список загружается отдельно.</a:t>
            </a:r>
          </a:p>
          <a:p>
            <a:r>
              <a:rPr lang="uk-UA" sz="2400" dirty="0" smtClean="0"/>
              <a:t>Пример</a:t>
            </a:r>
            <a:r>
              <a:rPr lang="uk-UA" sz="2400" dirty="0"/>
              <a:t>: </a:t>
            </a:r>
            <a:r>
              <a:rPr lang="en-US" sz="2400" b="1" dirty="0"/>
              <a:t>Gnutella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7699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Протокол 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 Torrent</a:t>
            </a:r>
            <a:endParaRPr lang="uk-UA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582341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dirty="0" err="1" smtClean="0"/>
              <a:t>Идентификатор</a:t>
            </a:r>
            <a:r>
              <a:rPr lang="uk-UA" sz="3200" dirty="0" smtClean="0"/>
              <a:t> </a:t>
            </a:r>
            <a:r>
              <a:rPr lang="uk-UA" sz="3200" dirty="0" err="1"/>
              <a:t>раздачи</a:t>
            </a:r>
            <a:r>
              <a:rPr lang="uk-UA" sz="3200" dirty="0"/>
              <a:t> </a:t>
            </a:r>
            <a:r>
              <a:rPr lang="uk-UA" sz="3200" dirty="0" err="1"/>
              <a:t>–файл</a:t>
            </a:r>
            <a:r>
              <a:rPr lang="uk-UA" sz="3200" dirty="0"/>
              <a:t> </a:t>
            </a:r>
            <a:r>
              <a:rPr lang="uk-UA" sz="3200" dirty="0" err="1"/>
              <a:t>метаданных</a:t>
            </a:r>
            <a:r>
              <a:rPr lang="uk-UA" sz="3200" dirty="0"/>
              <a:t>:</a:t>
            </a:r>
          </a:p>
          <a:p>
            <a:r>
              <a:rPr lang="en-US" sz="3200" dirty="0" smtClean="0"/>
              <a:t>URL </a:t>
            </a:r>
            <a:r>
              <a:rPr lang="uk-UA" sz="3200" dirty="0" err="1"/>
              <a:t>трекера</a:t>
            </a:r>
            <a:r>
              <a:rPr lang="uk-UA" sz="3200" dirty="0"/>
              <a:t>;</a:t>
            </a:r>
          </a:p>
          <a:p>
            <a:r>
              <a:rPr lang="ru-RU" sz="3200" dirty="0" smtClean="0"/>
              <a:t>Общая </a:t>
            </a:r>
            <a:r>
              <a:rPr lang="ru-RU" sz="3200" dirty="0"/>
              <a:t>информация о файлах (имя, длина и пр.);</a:t>
            </a:r>
          </a:p>
          <a:p>
            <a:r>
              <a:rPr lang="uk-UA" sz="3200" dirty="0" err="1" smtClean="0"/>
              <a:t>Хеш-суммы</a:t>
            </a:r>
            <a:r>
              <a:rPr lang="en-US" sz="3200" dirty="0" err="1"/>
              <a:t>SHA1</a:t>
            </a:r>
            <a:r>
              <a:rPr lang="en-US" sz="3200" dirty="0"/>
              <a:t> </a:t>
            </a:r>
            <a:r>
              <a:rPr lang="uk-UA" sz="3200" dirty="0" err="1"/>
              <a:t>сегментов</a:t>
            </a:r>
            <a:r>
              <a:rPr lang="uk-UA" sz="3200" dirty="0"/>
              <a:t> </a:t>
            </a:r>
            <a:r>
              <a:rPr lang="uk-UA" sz="3200" dirty="0" err="1"/>
              <a:t>раздаваемых</a:t>
            </a:r>
            <a:r>
              <a:rPr lang="uk-UA" sz="3200" dirty="0"/>
              <a:t> </a:t>
            </a:r>
            <a:r>
              <a:rPr lang="uk-UA" sz="3200" dirty="0" err="1"/>
              <a:t>файлов</a:t>
            </a:r>
            <a:r>
              <a:rPr lang="uk-UA" sz="3200" dirty="0"/>
              <a:t>;</a:t>
            </a:r>
          </a:p>
          <a:p>
            <a:r>
              <a:rPr lang="en-US" sz="3200" dirty="0" smtClean="0"/>
              <a:t>Passkey</a:t>
            </a:r>
            <a:r>
              <a:rPr lang="ru-RU" sz="3200" dirty="0" smtClean="0"/>
              <a:t> </a:t>
            </a:r>
            <a:r>
              <a:rPr lang="uk-UA" sz="3200" dirty="0" err="1" smtClean="0"/>
              <a:t>пользователя</a:t>
            </a:r>
            <a:r>
              <a:rPr lang="uk-UA" sz="3200" dirty="0"/>
              <a:t>;</a:t>
            </a:r>
          </a:p>
          <a:p>
            <a:r>
              <a:rPr lang="uk-UA" sz="3200" dirty="0" smtClean="0"/>
              <a:t>[</a:t>
            </a:r>
            <a:r>
              <a:rPr lang="uk-UA" sz="3200" dirty="0" err="1" smtClean="0"/>
              <a:t>Хеш-суммы</a:t>
            </a:r>
            <a:r>
              <a:rPr lang="uk-UA" sz="3200" dirty="0" smtClean="0"/>
              <a:t> </a:t>
            </a:r>
            <a:r>
              <a:rPr lang="uk-UA" sz="3200" dirty="0" err="1" smtClean="0"/>
              <a:t>файлов</a:t>
            </a:r>
            <a:r>
              <a:rPr lang="uk-UA" sz="3200" dirty="0" smtClean="0"/>
              <a:t> </a:t>
            </a:r>
            <a:r>
              <a:rPr lang="uk-UA" sz="3200" dirty="0" err="1"/>
              <a:t>целиком</a:t>
            </a:r>
            <a:r>
              <a:rPr lang="uk-UA" sz="3200" dirty="0"/>
              <a:t>];</a:t>
            </a:r>
          </a:p>
          <a:p>
            <a:r>
              <a:rPr lang="uk-UA" sz="3200" dirty="0" smtClean="0"/>
              <a:t>[</a:t>
            </a:r>
            <a:r>
              <a:rPr lang="uk-UA" sz="3200" dirty="0" err="1"/>
              <a:t>Альтернативные</a:t>
            </a:r>
            <a:r>
              <a:rPr lang="uk-UA" sz="3200" dirty="0"/>
              <a:t> </a:t>
            </a:r>
            <a:r>
              <a:rPr lang="uk-UA" sz="3200" dirty="0" err="1"/>
              <a:t>источники</a:t>
            </a:r>
            <a:r>
              <a:rPr lang="uk-UA" sz="3200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353274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принцип работы 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 Torrent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916832"/>
            <a:ext cx="8496944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ru-RU" sz="3200" dirty="0"/>
              <a:t>Клиент подключается к </a:t>
            </a:r>
            <a:r>
              <a:rPr lang="ru-RU" sz="3200" dirty="0" err="1" smtClean="0"/>
              <a:t>трекеру</a:t>
            </a:r>
            <a:r>
              <a:rPr lang="ru-RU" sz="3200" dirty="0" smtClean="0"/>
              <a:t> по </a:t>
            </a:r>
            <a:r>
              <a:rPr lang="ru-RU" sz="3200" dirty="0" err="1" smtClean="0"/>
              <a:t>URL</a:t>
            </a:r>
            <a:r>
              <a:rPr lang="ru-RU" sz="3200" dirty="0" smtClean="0"/>
              <a:t>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uk-UA" sz="3200" dirty="0" err="1" smtClean="0"/>
              <a:t>Сообщает</a:t>
            </a:r>
            <a:r>
              <a:rPr lang="uk-UA" sz="3200" dirty="0" smtClean="0"/>
              <a:t> </a:t>
            </a:r>
            <a:r>
              <a:rPr lang="uk-UA" sz="3200" dirty="0" err="1" smtClean="0"/>
              <a:t>хеш</a:t>
            </a:r>
            <a:r>
              <a:rPr lang="uk-UA" sz="3200" dirty="0" smtClean="0"/>
              <a:t> </a:t>
            </a:r>
            <a:r>
              <a:rPr lang="uk-UA" sz="3200" dirty="0" err="1" smtClean="0"/>
              <a:t>требуемого</a:t>
            </a:r>
            <a:r>
              <a:rPr lang="uk-UA" sz="3200" dirty="0" smtClean="0"/>
              <a:t> </a:t>
            </a:r>
            <a:r>
              <a:rPr lang="uk-UA" sz="3200" dirty="0" err="1" smtClean="0"/>
              <a:t>файла</a:t>
            </a:r>
            <a:r>
              <a:rPr lang="uk-UA" sz="3200" dirty="0" smtClean="0"/>
              <a:t>.</a:t>
            </a:r>
            <a:endParaRPr lang="uk-UA" sz="3200" dirty="0"/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ru-RU" sz="3200" dirty="0" smtClean="0"/>
              <a:t>Получает </a:t>
            </a:r>
            <a:r>
              <a:rPr lang="ru-RU" sz="3200" dirty="0"/>
              <a:t>адреса </a:t>
            </a:r>
            <a:r>
              <a:rPr lang="ru-RU" sz="3200" dirty="0" smtClean="0"/>
              <a:t>пиров (равноправных клиентов), </a:t>
            </a:r>
            <a:r>
              <a:rPr lang="ru-RU" sz="3200" dirty="0"/>
              <a:t>скачивающих и раздающих </a:t>
            </a:r>
            <a:r>
              <a:rPr lang="ru-RU" sz="3200" dirty="0" smtClean="0"/>
              <a:t>файл.</a:t>
            </a:r>
            <a:endParaRPr lang="ru-RU" sz="3200" dirty="0"/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ru-RU" sz="3200" dirty="0" smtClean="0"/>
              <a:t>Клиенты </a:t>
            </a:r>
            <a:r>
              <a:rPr lang="ru-RU" sz="3200" dirty="0"/>
              <a:t>соединяются между собой и обмениваются информацией без участия </a:t>
            </a:r>
            <a:r>
              <a:rPr lang="ru-RU" sz="3200" dirty="0" err="1" smtClean="0"/>
              <a:t>трекера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15618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000" dirty="0" err="1" smtClean="0">
                <a:solidFill>
                  <a:srgbClr val="000000"/>
                </a:solidFill>
                <a:latin typeface="Trebuchet MS"/>
              </a:rPr>
              <a:t>ОБМЕН</a:t>
            </a:r>
            <a:r>
              <a:rPr lang="en-US" sz="4000" dirty="0" smtClean="0">
                <a:solidFill>
                  <a:srgbClr val="000000"/>
                </a:solidFill>
                <a:latin typeface="Trebuchet MS"/>
              </a:rPr>
              <a:t> </a:t>
            </a:r>
            <a:r>
              <a:rPr lang="uk-UA" sz="4000" dirty="0" smtClean="0">
                <a:solidFill>
                  <a:srgbClr val="000000"/>
                </a:solidFill>
                <a:latin typeface="Trebuchet MS"/>
              </a:rPr>
              <a:t>ФРАГМЕНТАМИ</a:t>
            </a:r>
            <a:r>
              <a:rPr lang="en-US" sz="4000" dirty="0" smtClean="0">
                <a:solidFill>
                  <a:srgbClr val="000000"/>
                </a:solidFill>
                <a:latin typeface="Trebuchet MS"/>
              </a:rPr>
              <a:t> </a:t>
            </a:r>
            <a:r>
              <a:rPr lang="uk-UA" sz="4000" dirty="0" err="1" smtClean="0">
                <a:solidFill>
                  <a:srgbClr val="000000"/>
                </a:solidFill>
                <a:latin typeface="Trebuchet MS"/>
              </a:rPr>
              <a:t>ФАЙЛА</a:t>
            </a:r>
            <a:endParaRPr lang="uk-UA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8" y="1838325"/>
            <a:ext cx="340042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636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</a:rPr>
              <a:t>РАБОТА</a:t>
            </a:r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</a:rPr>
              <a:t> </a:t>
            </a:r>
            <a:r>
              <a:rPr lang="uk-UA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</a:rPr>
              <a:t>БЕЗ</a:t>
            </a:r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</a:rPr>
              <a:t> </a:t>
            </a:r>
            <a:r>
              <a:rPr lang="uk-UA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</a:rPr>
              <a:t>ТРЕКЕРА</a:t>
            </a:r>
            <a:endParaRPr lang="uk-UA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82040" y="1340768"/>
            <a:ext cx="82809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700" dirty="0" err="1">
                <a:solidFill>
                  <a:srgbClr val="8FCA16"/>
                </a:solidFill>
              </a:rPr>
              <a:t></a:t>
            </a:r>
            <a:r>
              <a:rPr lang="uk-UA" sz="2800" dirty="0" err="1">
                <a:solidFill>
                  <a:srgbClr val="000000"/>
                </a:solidFill>
              </a:rPr>
              <a:t>Распределенные</a:t>
            </a:r>
            <a:r>
              <a:rPr lang="uk-UA" sz="2800" dirty="0">
                <a:solidFill>
                  <a:srgbClr val="000000"/>
                </a:solidFill>
              </a:rPr>
              <a:t> </a:t>
            </a:r>
            <a:r>
              <a:rPr lang="uk-UA" sz="2800" dirty="0" err="1">
                <a:solidFill>
                  <a:srgbClr val="000000"/>
                </a:solidFill>
              </a:rPr>
              <a:t>хеш-таблицы</a:t>
            </a:r>
            <a:r>
              <a:rPr lang="uk-UA" sz="2800" dirty="0">
                <a:solidFill>
                  <a:srgbClr val="000000"/>
                </a:solidFill>
              </a:rPr>
              <a:t> (</a:t>
            </a:r>
            <a:r>
              <a:rPr lang="en-US" sz="2800" dirty="0">
                <a:solidFill>
                  <a:srgbClr val="000000"/>
                </a:solidFill>
              </a:rPr>
              <a:t>Distributed Hash Table —</a:t>
            </a:r>
            <a:r>
              <a:rPr lang="en-US" sz="2800" dirty="0" err="1">
                <a:solidFill>
                  <a:srgbClr val="000000"/>
                </a:solidFill>
              </a:rPr>
              <a:t>DHT</a:t>
            </a:r>
            <a:r>
              <a:rPr lang="en-US" sz="2800" dirty="0" smtClean="0">
                <a:solidFill>
                  <a:srgbClr val="000000"/>
                </a:solidFill>
              </a:rPr>
              <a:t>)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r>
              <a:rPr lang="ru-RU" sz="2800" dirty="0">
                <a:solidFill>
                  <a:srgbClr val="8FCA16"/>
                </a:solidFill>
              </a:rPr>
              <a:t></a:t>
            </a:r>
            <a:r>
              <a:rPr lang="ru-RU" sz="2800" dirty="0">
                <a:solidFill>
                  <a:srgbClr val="000000"/>
                </a:solidFill>
              </a:rPr>
              <a:t>Базируется на вычислении расстояния по Хэммингу между </a:t>
            </a:r>
            <a:r>
              <a:rPr lang="ru-RU" sz="2800" dirty="0" smtClean="0">
                <a:solidFill>
                  <a:srgbClr val="000000"/>
                </a:solidFill>
              </a:rPr>
              <a:t>узлами</a:t>
            </a:r>
            <a:endParaRPr lang="en-US" sz="2800" dirty="0" smtClean="0">
              <a:solidFill>
                <a:srgbClr val="000000"/>
              </a:solidFill>
            </a:endParaRPr>
          </a:p>
          <a:p>
            <a:endParaRPr lang="ru-RU" sz="2800" dirty="0">
              <a:solidFill>
                <a:srgbClr val="000000"/>
              </a:solidFill>
            </a:endParaRPr>
          </a:p>
          <a:p>
            <a:r>
              <a:rPr lang="ru-RU" sz="2800" dirty="0">
                <a:solidFill>
                  <a:srgbClr val="8FCA16"/>
                </a:solidFill>
              </a:rPr>
              <a:t></a:t>
            </a:r>
            <a:r>
              <a:rPr lang="ru-RU" sz="2800" dirty="0">
                <a:solidFill>
                  <a:srgbClr val="000000"/>
                </a:solidFill>
              </a:rPr>
              <a:t>Реализуется по методу маршрутизации документов (узел ищет узлы, </a:t>
            </a:r>
            <a:r>
              <a:rPr lang="ru-RU" sz="2800" dirty="0" err="1">
                <a:solidFill>
                  <a:srgbClr val="000000"/>
                </a:solidFill>
              </a:rPr>
              <a:t>ID</a:t>
            </a:r>
            <a:r>
              <a:rPr lang="ru-RU" sz="2800" dirty="0">
                <a:solidFill>
                  <a:srgbClr val="000000"/>
                </a:solidFill>
              </a:rPr>
              <a:t> которых близки к </a:t>
            </a:r>
            <a:r>
              <a:rPr lang="ru-RU" sz="2800" dirty="0" err="1">
                <a:solidFill>
                  <a:srgbClr val="000000"/>
                </a:solidFill>
              </a:rPr>
              <a:t>хэшуфайла</a:t>
            </a:r>
            <a:r>
              <a:rPr lang="ru-RU" sz="2800" dirty="0">
                <a:solidFill>
                  <a:srgbClr val="000000"/>
                </a:solidFill>
              </a:rPr>
              <a:t>, при этом на эти узлы отдается информация об адресе раздающего узла</a:t>
            </a:r>
            <a:r>
              <a:rPr lang="ru-RU" sz="2800" dirty="0" smtClean="0">
                <a:solidFill>
                  <a:srgbClr val="000000"/>
                </a:solidFill>
              </a:rPr>
              <a:t>)</a:t>
            </a:r>
            <a:endParaRPr lang="en-US" sz="2800" dirty="0" smtClean="0">
              <a:solidFill>
                <a:srgbClr val="000000"/>
              </a:solidFill>
            </a:endParaRPr>
          </a:p>
          <a:p>
            <a:endParaRPr lang="ru-RU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700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VoIP-</a:t>
            </a:r>
            <a:r>
              <a:rPr lang="uk-UA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</a:t>
            </a:r>
            <a:r>
              <a:rPr lang="ru-RU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SKYPE</a:t>
            </a:r>
            <a:endParaRPr lang="uk-UA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412776"/>
            <a:ext cx="79208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/>
              <a:t>Skype-login</a:t>
            </a:r>
            <a:r>
              <a:rPr lang="ru-RU" sz="2800" b="1" dirty="0"/>
              <a:t> сервер </a:t>
            </a:r>
            <a:r>
              <a:rPr lang="ru-RU" sz="2800" dirty="0"/>
              <a:t>–единственный централизованный элемент </a:t>
            </a:r>
            <a:r>
              <a:rPr lang="ru-RU" sz="2800" dirty="0" err="1"/>
              <a:t>Skype</a:t>
            </a:r>
            <a:r>
              <a:rPr lang="ru-RU" sz="2800" dirty="0"/>
              <a:t>-сети, обеспечивающий авторизацию </a:t>
            </a:r>
            <a:r>
              <a:rPr lang="ru-RU" sz="2800" dirty="0" err="1"/>
              <a:t>Skype</a:t>
            </a:r>
            <a:r>
              <a:rPr lang="ru-RU" sz="2800" dirty="0"/>
              <a:t>-клиентов.</a:t>
            </a:r>
          </a:p>
          <a:p>
            <a:r>
              <a:rPr lang="ru-RU" sz="2800" b="1" dirty="0" smtClean="0"/>
              <a:t>Обычный </a:t>
            </a:r>
            <a:r>
              <a:rPr lang="ru-RU" sz="2800" b="1" dirty="0"/>
              <a:t>узел (</a:t>
            </a:r>
            <a:r>
              <a:rPr lang="ru-RU" sz="2800" b="1" dirty="0" err="1"/>
              <a:t>Skype</a:t>
            </a:r>
            <a:r>
              <a:rPr lang="ru-RU" sz="2800" b="1" dirty="0"/>
              <a:t> </a:t>
            </a:r>
            <a:r>
              <a:rPr lang="ru-RU" sz="2800" b="1" dirty="0" err="1"/>
              <a:t>Client</a:t>
            </a:r>
            <a:r>
              <a:rPr lang="ru-RU" sz="2800" b="1" dirty="0"/>
              <a:t>)</a:t>
            </a:r>
            <a:r>
              <a:rPr lang="ru-RU" sz="2800" dirty="0"/>
              <a:t>-обычный конечный узел в сети.</a:t>
            </a:r>
          </a:p>
          <a:p>
            <a:r>
              <a:rPr lang="ru-RU" sz="2800" b="1" dirty="0" smtClean="0"/>
              <a:t>Супер-узел(</a:t>
            </a:r>
            <a:r>
              <a:rPr lang="ru-RU" sz="2800" b="1" dirty="0" err="1" smtClean="0"/>
              <a:t>Super</a:t>
            </a:r>
            <a:r>
              <a:rPr lang="ru-RU" sz="2800" b="1" dirty="0" smtClean="0"/>
              <a:t> </a:t>
            </a:r>
            <a:r>
              <a:rPr lang="ru-RU" sz="2800" b="1" dirty="0" err="1"/>
              <a:t>node</a:t>
            </a:r>
            <a:r>
              <a:rPr lang="ru-RU" sz="2800" b="1" dirty="0"/>
              <a:t>) </a:t>
            </a:r>
            <a:r>
              <a:rPr lang="ru-RU" sz="2800" dirty="0"/>
              <a:t>–узлы, играющие роль роутеров в сети </a:t>
            </a:r>
            <a:r>
              <a:rPr lang="ru-RU" sz="2800" dirty="0" err="1"/>
              <a:t>Skype</a:t>
            </a:r>
            <a:r>
              <a:rPr lang="ru-RU" sz="2800" dirty="0"/>
              <a:t>. Любой узел, обладающий публичным </a:t>
            </a:r>
            <a:r>
              <a:rPr lang="ru-RU" sz="2800" dirty="0" err="1"/>
              <a:t>IP</a:t>
            </a:r>
            <a:r>
              <a:rPr lang="ru-RU" sz="2800" dirty="0"/>
              <a:t> и обладающий широким каналом становится супер-узлом.</a:t>
            </a:r>
          </a:p>
          <a:p>
            <a:r>
              <a:rPr lang="ru-RU" sz="2800" b="1" dirty="0" smtClean="0"/>
              <a:t>Выделенные </a:t>
            </a:r>
            <a:r>
              <a:rPr lang="ru-RU" sz="2800" b="1" dirty="0"/>
              <a:t>узлы </a:t>
            </a:r>
            <a:r>
              <a:rPr lang="ru-RU" sz="2800" dirty="0"/>
              <a:t>для установки связи со стационарными телефонными линиями.</a:t>
            </a:r>
          </a:p>
        </p:txBody>
      </p:sp>
    </p:spTree>
    <p:extLst>
      <p:ext uri="{BB962C8B-B14F-4D97-AF65-F5344CB8AC3E}">
        <p14:creationId xmlns:p14="http://schemas.microsoft.com/office/powerpoint/2010/main" val="1791173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2" y="1412776"/>
            <a:ext cx="8831393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725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Архитектура сетей</a:t>
            </a:r>
            <a:endParaRPr lang="uk-UA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57250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7720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323975"/>
            <a:ext cx="893445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6790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2568" y="1938338"/>
            <a:ext cx="9032632" cy="3794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69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ДОСТОИНСТВАИНЕДОСТАТКИ</a:t>
            </a:r>
            <a:r>
              <a:rPr lang="en-US" dirty="0" err="1"/>
              <a:t>P2P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03176" y="1628800"/>
            <a:ext cx="82809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dirty="0" err="1" smtClean="0"/>
              <a:t>ОБЪЕДИНЕНИЕ</a:t>
            </a:r>
            <a:r>
              <a:rPr lang="uk-UA" sz="3200" dirty="0" smtClean="0"/>
              <a:t> </a:t>
            </a:r>
            <a:r>
              <a:rPr lang="uk-UA" sz="3200" dirty="0" err="1" smtClean="0"/>
              <a:t>РАЗЛИЧНЫХ</a:t>
            </a:r>
            <a:r>
              <a:rPr lang="uk-UA" sz="3200" dirty="0" smtClean="0"/>
              <a:t> </a:t>
            </a:r>
            <a:r>
              <a:rPr lang="uk-UA" sz="3200" dirty="0" err="1" smtClean="0"/>
              <a:t>РЕСУРСОВ</a:t>
            </a:r>
            <a:endParaRPr lang="uk-UA" sz="3200" dirty="0" smtClean="0"/>
          </a:p>
          <a:p>
            <a:endParaRPr lang="uk-UA" sz="2400" dirty="0"/>
          </a:p>
          <a:p>
            <a:r>
              <a:rPr lang="ru-RU" sz="2800" dirty="0"/>
              <a:t>Концепция </a:t>
            </a:r>
            <a:r>
              <a:rPr lang="ru-RU" sz="2800" dirty="0" err="1"/>
              <a:t>P2P</a:t>
            </a:r>
            <a:r>
              <a:rPr lang="ru-RU" sz="2800" dirty="0"/>
              <a:t> стоится на организации универсального доступа к ресурсам в высоко-гетерогенных вычислительных средах.</a:t>
            </a:r>
          </a:p>
          <a:p>
            <a:r>
              <a:rPr lang="ru-RU" sz="2800" dirty="0"/>
              <a:t>Но каждый из узлов обладает индивидуальными техническими характеристиками что, возможно, будет ограничивать его роль в </a:t>
            </a:r>
            <a:r>
              <a:rPr lang="ru-RU" sz="2800" dirty="0" err="1"/>
              <a:t>P2P</a:t>
            </a:r>
            <a:r>
              <a:rPr lang="ru-RU" sz="2800" dirty="0"/>
              <a:t>-сети и не позволят полностью использовать ее ресурсы (рейтинг в </a:t>
            </a:r>
            <a:r>
              <a:rPr lang="ru-RU" sz="2800" dirty="0" err="1"/>
              <a:t>Torrent</a:t>
            </a:r>
            <a:r>
              <a:rPr lang="ru-RU" sz="2800" dirty="0"/>
              <a:t>-сетях, </a:t>
            </a:r>
            <a:r>
              <a:rPr lang="ru-RU" sz="2800" dirty="0" err="1"/>
              <a:t>LowIDв</a:t>
            </a:r>
            <a:r>
              <a:rPr lang="ru-RU" sz="2800" dirty="0"/>
              <a:t> </a:t>
            </a:r>
            <a:r>
              <a:rPr lang="ru-RU" sz="2800" dirty="0" err="1"/>
              <a:t>Edonkeyи</a:t>
            </a:r>
            <a:r>
              <a:rPr lang="ru-RU" sz="2800" dirty="0"/>
              <a:t> т.п.)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54679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СВЯЗНОСТЬ</a:t>
            </a:r>
            <a:r>
              <a:rPr lang="uk-UA" dirty="0" smtClean="0"/>
              <a:t> </a:t>
            </a:r>
            <a:r>
              <a:rPr lang="uk-UA" dirty="0" err="1" smtClean="0"/>
              <a:t>ПОЛЬЗОВАТЕЛЕЙ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582341"/>
            <a:ext cx="86409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/>
              <a:t>P2P</a:t>
            </a:r>
            <a:r>
              <a:rPr lang="ru-RU" sz="2800" dirty="0"/>
              <a:t> основано на прямом взаимодействии конечных пользователей.</a:t>
            </a:r>
          </a:p>
          <a:p>
            <a:r>
              <a:rPr lang="ru-RU" sz="2800" dirty="0"/>
              <a:t>Но </a:t>
            </a:r>
            <a:r>
              <a:rPr lang="ru-RU" sz="2800" dirty="0" err="1"/>
              <a:t>P2P</a:t>
            </a:r>
            <a:r>
              <a:rPr lang="ru-RU" sz="2800" dirty="0"/>
              <a:t> не может обеспечить гарантированное качество предоставляемых ресурсов, в связи с высокой дифференциацией пропускной способности подключенных узлов (</a:t>
            </a:r>
            <a:r>
              <a:rPr lang="ru-RU" sz="2800" dirty="0" err="1"/>
              <a:t>dial-up</a:t>
            </a:r>
            <a:r>
              <a:rPr lang="ru-RU" sz="2800" dirty="0"/>
              <a:t>, </a:t>
            </a:r>
            <a:r>
              <a:rPr lang="ru-RU" sz="2800" dirty="0" err="1"/>
              <a:t>ADSL</a:t>
            </a:r>
            <a:r>
              <a:rPr lang="ru-RU" sz="2800" dirty="0"/>
              <a:t>, </a:t>
            </a:r>
            <a:r>
              <a:rPr lang="ru-RU" sz="2800" dirty="0" err="1"/>
              <a:t>LAN</a:t>
            </a:r>
            <a:r>
              <a:rPr lang="ru-RU" sz="2800" dirty="0"/>
              <a:t>, корпоративные сети…)</a:t>
            </a:r>
          </a:p>
          <a:p>
            <a:r>
              <a:rPr lang="ru-RU" sz="2800" dirty="0"/>
              <a:t>Также, значительно затрудняется взаимодействие с узлами, находящимися за </a:t>
            </a:r>
            <a:r>
              <a:rPr lang="ru-RU" sz="2800" dirty="0" err="1"/>
              <a:t>NAT</a:t>
            </a:r>
            <a:r>
              <a:rPr lang="ru-RU" sz="2800" dirty="0"/>
              <a:t> или брандмауэром. Они не смогут принимать входящие соединения, что требует специальных механизмов обхода.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3097587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ВОПРОСЫ</a:t>
            </a:r>
            <a:r>
              <a:rPr lang="uk-UA" dirty="0" smtClean="0"/>
              <a:t> </a:t>
            </a:r>
            <a:r>
              <a:rPr lang="uk-UA" dirty="0" err="1" smtClean="0"/>
              <a:t>БЕЗОПАСНОСТИ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1443841"/>
            <a:ext cx="8784976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ru-RU" sz="2800" dirty="0"/>
              <a:t>Владелец одно узла, скорее всего, не знаком с владельцами других узлов в </a:t>
            </a:r>
            <a:r>
              <a:rPr lang="ru-RU" sz="2800" dirty="0" err="1"/>
              <a:t>P2P</a:t>
            </a:r>
            <a:r>
              <a:rPr lang="ru-RU" sz="2800" dirty="0"/>
              <a:t> сети;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ru-RU" sz="2800" dirty="0" smtClean="0"/>
              <a:t>Узлы </a:t>
            </a:r>
            <a:r>
              <a:rPr lang="ru-RU" sz="2800" dirty="0"/>
              <a:t>в </a:t>
            </a:r>
            <a:r>
              <a:rPr lang="ru-RU" sz="2800" dirty="0" err="1"/>
              <a:t>P2P</a:t>
            </a:r>
            <a:r>
              <a:rPr lang="ru-RU" sz="2800" dirty="0"/>
              <a:t>-сети, скорее всего, принадлежат отельными пользователям, а не организациям;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ru-RU" sz="2800" dirty="0" smtClean="0"/>
              <a:t>Предоставление </a:t>
            </a:r>
            <a:r>
              <a:rPr lang="ru-RU" sz="2800" dirty="0"/>
              <a:t>ресурсов в </a:t>
            </a:r>
            <a:r>
              <a:rPr lang="ru-RU" sz="2800" dirty="0" err="1"/>
              <a:t>P2P</a:t>
            </a:r>
            <a:r>
              <a:rPr lang="ru-RU" sz="2800" dirty="0"/>
              <a:t> сети обычно происходит без предварительной договоренности между узлами;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ru-RU" sz="2800" dirty="0" smtClean="0"/>
              <a:t>Большинство </a:t>
            </a:r>
            <a:r>
              <a:rPr lang="ru-RU" sz="2800" dirty="0"/>
              <a:t>узлов в </a:t>
            </a:r>
            <a:r>
              <a:rPr lang="ru-RU" sz="2800" dirty="0" err="1"/>
              <a:t>P2P</a:t>
            </a:r>
            <a:r>
              <a:rPr lang="ru-RU" sz="2800" dirty="0"/>
              <a:t> сети, скорее всего, действует исключительно в своих интересах и не заинтересованы в предоставлении ресурсов своих систем кому-либо.</a:t>
            </a:r>
          </a:p>
        </p:txBody>
      </p:sp>
    </p:spTree>
    <p:extLst>
      <p:ext uri="{BB962C8B-B14F-4D97-AF65-F5344CB8AC3E}">
        <p14:creationId xmlns:p14="http://schemas.microsoft.com/office/powerpoint/2010/main" val="3186516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ВОПРОСЫ</a:t>
            </a:r>
            <a:r>
              <a:rPr lang="uk-UA" dirty="0" smtClean="0"/>
              <a:t> </a:t>
            </a:r>
            <a:r>
              <a:rPr lang="uk-UA" dirty="0" err="1" smtClean="0"/>
              <a:t>МАСШТАБИРУЕМОСТИ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859340"/>
            <a:ext cx="8784976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ru-RU" sz="2800" dirty="0" err="1"/>
              <a:t>P2P</a:t>
            </a:r>
            <a:r>
              <a:rPr lang="ru-RU" sz="2800" dirty="0"/>
              <a:t> сети ориентированы на большое количество подключенных узлов. Таким образом, должны быть решены вопросы </a:t>
            </a:r>
            <a:r>
              <a:rPr lang="ru-RU" sz="2800" dirty="0" smtClean="0"/>
              <a:t>масштабируемости предоставляемых </a:t>
            </a:r>
            <a:r>
              <a:rPr lang="ru-RU" sz="2800" dirty="0"/>
              <a:t>ресурсов.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ru-RU" sz="2800" dirty="0" smtClean="0"/>
              <a:t>При </a:t>
            </a:r>
            <a:r>
              <a:rPr lang="ru-RU" sz="2800" dirty="0"/>
              <a:t>увеличении количества узлов возникают вопросы с работой как </a:t>
            </a:r>
            <a:r>
              <a:rPr lang="ru-RU" sz="2800" dirty="0" err="1"/>
              <a:t>P2P</a:t>
            </a:r>
            <a:r>
              <a:rPr lang="ru-RU" sz="2800" dirty="0"/>
              <a:t> сети с единым индексом (растет нагрузка на сервер индекса), так и широковещательных сетей (многократно растет загрузка сети «широковещательными» запросами).</a:t>
            </a:r>
          </a:p>
        </p:txBody>
      </p:sp>
    </p:spTree>
    <p:extLst>
      <p:ext uri="{BB962C8B-B14F-4D97-AF65-F5344CB8AC3E}">
        <p14:creationId xmlns:p14="http://schemas.microsoft.com/office/powerpoint/2010/main" val="1673091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СРАВНЕНИЕ</a:t>
            </a:r>
            <a:r>
              <a:rPr lang="uk-UA" dirty="0" smtClean="0"/>
              <a:t> </a:t>
            </a:r>
            <a:r>
              <a:rPr lang="en-US" dirty="0" err="1" smtClean="0"/>
              <a:t>P2P</a:t>
            </a:r>
            <a:r>
              <a:rPr lang="en-US" dirty="0" smtClean="0"/>
              <a:t> </a:t>
            </a:r>
            <a:r>
              <a:rPr lang="uk-UA" dirty="0" smtClean="0"/>
              <a:t>И </a:t>
            </a:r>
            <a:r>
              <a:rPr lang="uk-UA" dirty="0" err="1" smtClean="0"/>
              <a:t>ГРИД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2136339"/>
            <a:ext cx="8784976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800" dirty="0" err="1"/>
              <a:t>Грид</a:t>
            </a:r>
            <a:r>
              <a:rPr lang="ru-RU" sz="2800" dirty="0"/>
              <a:t> ориентирован на нужды коммерческих предприятий и научных учреждений. Конечные узлы –профессиональные компьютеры, сенсоры, суперкомпьютеры.</a:t>
            </a:r>
          </a:p>
          <a:p>
            <a:pPr>
              <a:spcBef>
                <a:spcPts val="600"/>
              </a:spcBef>
            </a:pPr>
            <a:r>
              <a:rPr lang="ru-RU" sz="2800" dirty="0" err="1" smtClean="0"/>
              <a:t>P2P</a:t>
            </a:r>
            <a:r>
              <a:rPr lang="ru-RU" sz="2800" dirty="0" smtClean="0"/>
              <a:t> </a:t>
            </a:r>
            <a:r>
              <a:rPr lang="ru-RU" sz="2800" dirty="0"/>
              <a:t>обычно используется для </a:t>
            </a:r>
            <a:r>
              <a:rPr lang="ru-RU" sz="2800" dirty="0" err="1" smtClean="0"/>
              <a:t>файлообменных</a:t>
            </a:r>
            <a:r>
              <a:rPr lang="ru-RU" sz="2800" dirty="0" smtClean="0"/>
              <a:t> сетей </a:t>
            </a:r>
            <a:r>
              <a:rPr lang="ru-RU" sz="2800" dirty="0"/>
              <a:t>и </a:t>
            </a:r>
            <a:r>
              <a:rPr lang="ru-RU" sz="2800" dirty="0" err="1" smtClean="0"/>
              <a:t>высокопараллельных</a:t>
            </a:r>
            <a:r>
              <a:rPr lang="ru-RU" sz="2800" dirty="0" smtClean="0"/>
              <a:t> вычислений</a:t>
            </a:r>
            <a:r>
              <a:rPr lang="ru-RU" sz="2800" dirty="0"/>
              <a:t>. В качестве конечных узлов выступают персональные компьютеры.</a:t>
            </a:r>
          </a:p>
        </p:txBody>
      </p:sp>
    </p:spTree>
    <p:extLst>
      <p:ext uri="{BB962C8B-B14F-4D97-AF65-F5344CB8AC3E}">
        <p14:creationId xmlns:p14="http://schemas.microsoft.com/office/powerpoint/2010/main" val="526889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РЕСУРСЫ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2274838"/>
            <a:ext cx="84249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/>
              <a:t>Грид</a:t>
            </a:r>
            <a:r>
              <a:rPr lang="ru-RU" sz="2800" dirty="0"/>
              <a:t> системы объединяют ресурсы более мощные, более разнообразные и соединенные лучше чем ресурсы </a:t>
            </a:r>
            <a:r>
              <a:rPr lang="ru-RU" sz="2800" dirty="0" err="1"/>
              <a:t>P2P</a:t>
            </a:r>
            <a:endParaRPr lang="ru-RU" sz="2800" dirty="0"/>
          </a:p>
          <a:p>
            <a:r>
              <a:rPr lang="ru-RU" sz="2800" dirty="0"/>
              <a:t>Ресурсы </a:t>
            </a:r>
            <a:r>
              <a:rPr lang="ru-RU" sz="2800" dirty="0" err="1"/>
              <a:t>грид</a:t>
            </a:r>
            <a:r>
              <a:rPr lang="ru-RU" sz="2800" dirty="0"/>
              <a:t> объединены в служебные области посредством технологий </a:t>
            </a:r>
            <a:r>
              <a:rPr lang="ru-RU" sz="2800" dirty="0" err="1"/>
              <a:t>брокерингаи</a:t>
            </a:r>
            <a:r>
              <a:rPr lang="ru-RU" sz="2800" dirty="0"/>
              <a:t> разделения ресурсов (</a:t>
            </a:r>
            <a:r>
              <a:rPr lang="ru-RU" sz="2800" dirty="0" err="1"/>
              <a:t>Condor</a:t>
            </a:r>
            <a:r>
              <a:rPr lang="ru-RU" sz="2800" dirty="0"/>
              <a:t>)</a:t>
            </a:r>
          </a:p>
          <a:p>
            <a:r>
              <a:rPr lang="ru-RU" sz="2800" dirty="0"/>
              <a:t></a:t>
            </a:r>
            <a:r>
              <a:rPr lang="ru-RU" sz="2800" dirty="0" err="1"/>
              <a:t>P2P</a:t>
            </a:r>
            <a:r>
              <a:rPr lang="ru-RU" sz="2800" dirty="0"/>
              <a:t> сети работают в режиме скачкообразного объема ресурсов</a:t>
            </a:r>
          </a:p>
        </p:txBody>
      </p:sp>
    </p:spTree>
    <p:extLst>
      <p:ext uri="{BB962C8B-B14F-4D97-AF65-F5344CB8AC3E}">
        <p14:creationId xmlns:p14="http://schemas.microsoft.com/office/powerpoint/2010/main" val="3293528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ПРИЛОЖЕНИЯ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556792"/>
            <a:ext cx="8424936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800" dirty="0" err="1"/>
              <a:t>Грид</a:t>
            </a:r>
            <a:r>
              <a:rPr lang="ru-RU" sz="2800" dirty="0"/>
              <a:t> системы ориентированы на научные приложения. Они требуют </a:t>
            </a:r>
            <a:r>
              <a:rPr lang="ru-RU" sz="2800" b="1" dirty="0"/>
              <a:t>значительно </a:t>
            </a:r>
            <a:r>
              <a:rPr lang="ru-RU" sz="2800" dirty="0"/>
              <a:t>большей интенсивности обмена данными</a:t>
            </a:r>
          </a:p>
          <a:p>
            <a:pPr>
              <a:spcBef>
                <a:spcPts val="600"/>
              </a:spcBef>
            </a:pPr>
            <a:r>
              <a:rPr lang="ru-RU" sz="2800" dirty="0" err="1" smtClean="0"/>
              <a:t>P2P</a:t>
            </a:r>
            <a:r>
              <a:rPr lang="ru-RU" sz="2800" dirty="0" smtClean="0"/>
              <a:t> </a:t>
            </a:r>
            <a:r>
              <a:rPr lang="ru-RU" sz="2800" dirty="0"/>
              <a:t>сети ориентированы на специфические приложения обмена файлами и взаимодействия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3043072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МАСШТАБ И </a:t>
            </a:r>
            <a:r>
              <a:rPr lang="uk-UA" dirty="0" err="1" smtClean="0"/>
              <a:t>ОТКАЗОУСТОЙЧИВОСТЬ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2690336"/>
            <a:ext cx="8280920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800" dirty="0" err="1"/>
              <a:t>Грид</a:t>
            </a:r>
            <a:r>
              <a:rPr lang="ru-RU" sz="2800" dirty="0"/>
              <a:t> системы включают в себя среднее количество пользователей, когда как </a:t>
            </a:r>
            <a:r>
              <a:rPr lang="ru-RU" sz="2800" dirty="0" err="1"/>
              <a:t>P2P</a:t>
            </a:r>
            <a:r>
              <a:rPr lang="ru-RU" sz="2800" dirty="0"/>
              <a:t> сети включают миллионы пользователей.</a:t>
            </a:r>
          </a:p>
          <a:p>
            <a:pPr>
              <a:spcBef>
                <a:spcPts val="600"/>
              </a:spcBef>
            </a:pPr>
            <a:r>
              <a:rPr lang="ru-RU" sz="2800" dirty="0"/>
              <a:t>Общая активность пользователей </a:t>
            </a:r>
            <a:r>
              <a:rPr lang="ru-RU" sz="2800" dirty="0" err="1"/>
              <a:t>P2P</a:t>
            </a:r>
            <a:r>
              <a:rPr lang="ru-RU" sz="2800" dirty="0"/>
              <a:t> и </a:t>
            </a:r>
            <a:r>
              <a:rPr lang="ru-RU" sz="2800" dirty="0" err="1"/>
              <a:t>грид</a:t>
            </a:r>
            <a:r>
              <a:rPr lang="ru-RU" sz="2800" dirty="0"/>
              <a:t> сопоставима</a:t>
            </a:r>
          </a:p>
        </p:txBody>
      </p:sp>
    </p:spTree>
    <p:extLst>
      <p:ext uri="{BB962C8B-B14F-4D97-AF65-F5344CB8AC3E}">
        <p14:creationId xmlns:p14="http://schemas.microsoft.com/office/powerpoint/2010/main" val="356965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Сравнение технологий</a:t>
            </a:r>
            <a:endParaRPr lang="uk-UA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799"/>
            <a:ext cx="9134475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0454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Проблемы клиент –серверной архитектуры</a:t>
            </a:r>
            <a:endParaRPr lang="uk-UA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49" y="1838324"/>
            <a:ext cx="7941433" cy="4326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463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Преимущества </a:t>
            </a:r>
            <a:r>
              <a:rPr lang="ru-RU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Р2Р</a:t>
            </a:r>
            <a:r>
              <a:rPr lang="ru-RU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технологии</a:t>
            </a:r>
            <a:endParaRPr lang="uk-UA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8004308" cy="4507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339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Задачи </a:t>
            </a:r>
            <a:r>
              <a:rPr lang="ru-RU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Р2Р</a:t>
            </a:r>
            <a:r>
              <a:rPr lang="ru-RU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технологии</a:t>
            </a:r>
            <a:endParaRPr lang="uk-U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7252832" cy="3278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61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Свойства узла </a:t>
            </a:r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EER</a:t>
            </a:r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ru-RU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сети </a:t>
            </a:r>
            <a:r>
              <a:rPr lang="ru-RU" sz="4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Р2Р</a:t>
            </a:r>
            <a:endParaRPr lang="uk-UA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19263"/>
            <a:ext cx="7453530" cy="4735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31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Виды узлов</a:t>
            </a:r>
            <a:endParaRPr lang="uk-UA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166" y="3284984"/>
            <a:ext cx="4392488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57" y="1556792"/>
            <a:ext cx="7686675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7584" y="155679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86284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921</Words>
  <Application>Microsoft Office PowerPoint</Application>
  <PresentationFormat>Экран (4:3)</PresentationFormat>
  <Paragraphs>111</Paragraphs>
  <Slides>39</Slides>
  <Notes>1</Notes>
  <HiddenSlides>4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0" baseType="lpstr">
      <vt:lpstr>Тема Office</vt:lpstr>
      <vt:lpstr>Р2Р сети </vt:lpstr>
      <vt:lpstr>Определение Р2Р сетей</vt:lpstr>
      <vt:lpstr>Архитектура сетей</vt:lpstr>
      <vt:lpstr>Сравнение технологий</vt:lpstr>
      <vt:lpstr>Проблемы клиент –серверной архитектуры</vt:lpstr>
      <vt:lpstr>Преимущества Р2Р технологии</vt:lpstr>
      <vt:lpstr>Задачи Р2Р технологии</vt:lpstr>
      <vt:lpstr>Свойства узла (PEER) сети Р2Р</vt:lpstr>
      <vt:lpstr>Виды узлов</vt:lpstr>
      <vt:lpstr>Группы узлов</vt:lpstr>
      <vt:lpstr>Сетевые средства</vt:lpstr>
      <vt:lpstr>Службы узла</vt:lpstr>
      <vt:lpstr>Службы  группы узлов</vt:lpstr>
      <vt:lpstr>Основные функции протоколов сети Р2Р</vt:lpstr>
      <vt:lpstr>Презентация PowerPoint</vt:lpstr>
      <vt:lpstr>ШИРОКОВЕЩАТЕЛЬНЫЕ ЗАПРОСЫ </vt:lpstr>
      <vt:lpstr>МАРШРУТИЗАЦИЯ ДОКУМЕНТОВ </vt:lpstr>
      <vt:lpstr>ОБХОД БРАНДМАУЭРОВ И NAT </vt:lpstr>
      <vt:lpstr>Типы приложений Р2Р</vt:lpstr>
      <vt:lpstr>Распределенные вычисления</vt:lpstr>
      <vt:lpstr>Распределенные вычисления</vt:lpstr>
      <vt:lpstr>Распределенные вычисления</vt:lpstr>
      <vt:lpstr>Файлообменные сети</vt:lpstr>
      <vt:lpstr>Протокол Bit Torrent</vt:lpstr>
      <vt:lpstr> принцип работы Bit Torrent</vt:lpstr>
      <vt:lpstr>ОБМЕН ФРАГМЕНТАМИ ФАЙЛА</vt:lpstr>
      <vt:lpstr>РАБОТА БЕЗ ТРЕКЕРА</vt:lpstr>
      <vt:lpstr>VoIP-система SKYPE</vt:lpstr>
      <vt:lpstr>Презентация PowerPoint</vt:lpstr>
      <vt:lpstr>Презентация PowerPoint</vt:lpstr>
      <vt:lpstr>Презентация PowerPoint</vt:lpstr>
      <vt:lpstr>ДОСТОИНСТВАИНЕДОСТАТКИP2P</vt:lpstr>
      <vt:lpstr>СВЯЗНОСТЬ ПОЛЬЗОВАТЕЛЕЙ</vt:lpstr>
      <vt:lpstr>ВОПРОСЫ БЕЗОПАСНОСТИ</vt:lpstr>
      <vt:lpstr>ВОПРОСЫ МАСШТАБИРУЕМОСТИ</vt:lpstr>
      <vt:lpstr>СРАВНЕНИЕ P2P И ГРИД</vt:lpstr>
      <vt:lpstr>РЕСУРСЫ</vt:lpstr>
      <vt:lpstr>ПРИЛОЖЕНИЯ</vt:lpstr>
      <vt:lpstr>МАСШТАБ И ОТКАЗОУСТОЙЧИВОСТЬ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Yuriy Kulakov</dc:creator>
  <cp:lastModifiedBy>Yuriy Kulakov</cp:lastModifiedBy>
  <cp:revision>49</cp:revision>
  <dcterms:created xsi:type="dcterms:W3CDTF">2012-12-02T16:18:24Z</dcterms:created>
  <dcterms:modified xsi:type="dcterms:W3CDTF">2013-12-15T18:11:43Z</dcterms:modified>
</cp:coreProperties>
</file>