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20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258" r:id="rId12"/>
    <p:sldId id="307" r:id="rId13"/>
    <p:sldId id="309" r:id="rId14"/>
    <p:sldId id="310" r:id="rId15"/>
    <p:sldId id="312" r:id="rId16"/>
    <p:sldId id="308" r:id="rId17"/>
    <p:sldId id="311" r:id="rId18"/>
    <p:sldId id="266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264" r:id="rId31"/>
    <p:sldId id="265" r:id="rId32"/>
    <p:sldId id="280" r:id="rId33"/>
    <p:sldId id="284" r:id="rId34"/>
    <p:sldId id="285" r:id="rId35"/>
    <p:sldId id="286" r:id="rId36"/>
  </p:sldIdLst>
  <p:sldSz cx="9144000" cy="6858000" type="screen4x3"/>
  <p:notesSz cx="6797675" cy="9928225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566" autoAdjust="0"/>
    <p:restoredTop sz="87914" autoAdjust="0"/>
  </p:normalViewPr>
  <p:slideViewPr>
    <p:cSldViewPr>
      <p:cViewPr varScale="1">
        <p:scale>
          <a:sx n="95" d="100"/>
          <a:sy n="95" d="100"/>
        </p:scale>
        <p:origin x="-1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AE64F-1297-46BF-90A3-1FC495916ABB}" type="datetimeFigureOut">
              <a:rPr lang="uk-UA" smtClean="0"/>
              <a:pPr/>
              <a:t>25.11.2013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A547F-A450-4167-9D9B-7E400DDCB777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90325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547F-A450-4167-9D9B-7E400DDCB777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61347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mtClean="0"/>
              <a:t> Браузер – программное обеспечение для просмотра Веб – сайтов.    Это основные приложения.</a:t>
            </a:r>
          </a:p>
          <a:p>
            <a:r>
              <a:rPr lang="ru-RU" smtClean="0"/>
              <a:t>С развитием технологий программирования РАСПРЕДЕЛЕННЫХ систем (</a:t>
            </a:r>
            <a:r>
              <a:rPr lang="en-US" smtClean="0"/>
              <a:t>Web-</a:t>
            </a:r>
            <a:r>
              <a:rPr lang="ru-RU" smtClean="0"/>
              <a:t>службы и не только) все больше приложений его используют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uk-UA" smtClean="0"/>
              <a:t>  </a:t>
            </a:r>
            <a:r>
              <a:rPr lang="en-US" smtClean="0"/>
              <a:t>Hypertext Transfer Protocol (HTTP)</a:t>
            </a:r>
            <a:r>
              <a:rPr lang="ru-RU" smtClean="0"/>
              <a:t> -</a:t>
            </a:r>
            <a:r>
              <a:rPr lang="uk-UA" smtClean="0"/>
              <a:t>   Протокол передачи гипертекста</a:t>
            </a: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Why port 80?</a:t>
            </a:r>
          </a:p>
          <a:p>
            <a:pPr lvl="1"/>
            <a:r>
              <a:rPr lang="en-US" smtClean="0"/>
              <a:t>—	Why not port 123?</a:t>
            </a:r>
          </a:p>
          <a:p>
            <a:endParaRPr lang="en-US" smtClean="0"/>
          </a:p>
          <a:p>
            <a:r>
              <a:rPr lang="en-US" smtClean="0"/>
              <a:t>If an HTTP server did maintain state about a client it could, for example, remember which objects it has previously sent to a client and only send objects not previously sent.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</a:t>
            </a:r>
            <a:r>
              <a:rPr lang="ru-RU" smtClean="0"/>
              <a:t> - пример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Step 4: Multiple TCP messages (all transparent to the client) may be sent from server to client.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Ethereal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response status is a common messaging paradigm in client server systems.</a:t>
            </a:r>
          </a:p>
          <a:p>
            <a:pPr lvl="1"/>
            <a:r>
              <a:rPr lang="en-US" smtClean="0"/>
              <a:t>—	We’ll see similar “chatty” server response messages in SMTP.</a:t>
            </a:r>
          </a:p>
          <a:p>
            <a:r>
              <a:rPr lang="en-US" smtClean="0"/>
              <a:t>These messages are in the first server-to-client response message.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Cookies -- “Customizing the user’s experience.”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solidFill>
                <a:schemeClr val="hlink"/>
              </a:solidFill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ru-RU" dirty="0" smtClean="0"/>
              <a:t>Эта запись означает следующее: таблица шириной 570 пикселов, выравнена по центру, поле между рамкой и содержимым ячеек 10 пикселов, поле рамки 2 пиксела, ширина бордюра 16 пикселов. </a:t>
            </a:r>
            <a:r>
              <a:rPr lang="en-US" dirty="0" smtClean="0"/>
              <a:t>Printed on </a:t>
            </a:r>
            <a:fld id="{40B15D17-E833-463C-9A17-6C22F7191B5D}" type="datetime2">
              <a:rPr lang="en-US" smtClean="0"/>
              <a:pPr algn="ctr"/>
              <a:t>Monday, November 25, 2013</a:t>
            </a:fld>
            <a:r>
              <a:rPr lang="en-US" dirty="0" smtClean="0"/>
              <a:t> at </a:t>
            </a:r>
            <a:fld id="{E2B4E9E2-56D8-428D-930A-D5F45E230431}" type="datetime12">
              <a:rPr lang="en-US" smtClean="0"/>
              <a:pPr algn="ctr"/>
              <a:t>4:19 PM</a:t>
            </a:fld>
            <a:r>
              <a:rPr lang="en-US" dirty="0" smtClean="0"/>
              <a:t>.</a:t>
            </a: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547F-A450-4167-9D9B-7E400DDCB777}" type="slidenum">
              <a:rPr lang="uk-UA" smtClean="0"/>
              <a:pPr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17822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dirty="0" smtClean="0">
                <a:ea typeface="Calibri"/>
                <a:cs typeface="Times New Roman"/>
              </a:rPr>
              <a:t>CGI- (</a:t>
            </a:r>
            <a:r>
              <a:rPr lang="ru-RU" sz="1200" dirty="0" err="1" smtClean="0">
                <a:ea typeface="Calibri"/>
                <a:cs typeface="Times New Roman"/>
              </a:rPr>
              <a:t>Common</a:t>
            </a:r>
            <a:r>
              <a:rPr lang="ru-RU" sz="1200" dirty="0" smtClean="0">
                <a:ea typeface="Calibri"/>
                <a:cs typeface="Times New Roman"/>
              </a:rPr>
              <a:t> </a:t>
            </a:r>
            <a:r>
              <a:rPr lang="ru-RU" sz="1200" dirty="0" err="1" smtClean="0">
                <a:ea typeface="Calibri"/>
                <a:cs typeface="Times New Roman"/>
              </a:rPr>
              <a:t>Gateway</a:t>
            </a:r>
            <a:r>
              <a:rPr lang="ru-RU" sz="1200" dirty="0" smtClean="0">
                <a:ea typeface="Calibri"/>
                <a:cs typeface="Times New Roman"/>
              </a:rPr>
              <a:t> </a:t>
            </a:r>
            <a:r>
              <a:rPr lang="ru-RU" sz="1200" dirty="0" err="1" smtClean="0">
                <a:ea typeface="Calibri"/>
                <a:cs typeface="Times New Roman"/>
              </a:rPr>
              <a:t>Interface</a:t>
            </a:r>
            <a:r>
              <a:rPr lang="ru-RU" sz="1200" dirty="0" smtClean="0">
                <a:ea typeface="Calibri"/>
                <a:cs typeface="Times New Roman"/>
              </a:rPr>
              <a:t> – Общий шлюзовой интерфейс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547F-A450-4167-9D9B-7E400DDCB777}" type="slidenum">
              <a:rPr lang="uk-UA" smtClean="0"/>
              <a:pPr/>
              <a:t>10</a:t>
            </a:fld>
            <a:endParaRPr lang="uk-U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ю-ар-а́й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547F-A450-4167-9D9B-7E400DDCB777}" type="slidenum">
              <a:rPr lang="uk-UA" smtClean="0"/>
              <a:pPr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99267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, </a:t>
            </a:r>
            <a:r>
              <a:rPr lang="uk-UA" dirty="0" err="1" smtClean="0"/>
              <a:t>как</a:t>
            </a:r>
            <a:r>
              <a:rPr lang="uk-UA" dirty="0" smtClean="0"/>
              <a:t> и в </a:t>
            </a:r>
            <a:r>
              <a:rPr lang="en-US" dirty="0" smtClean="0"/>
              <a:t>URL,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547F-A450-4167-9D9B-7E400DDCB777}" type="slidenum">
              <a:rPr lang="uk-UA" smtClean="0"/>
              <a:pPr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87825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Структура URI очень гибка, синтаксис не сложен. </a:t>
            </a:r>
          </a:p>
          <a:p>
            <a:r>
              <a:rPr lang="ru-RU" dirty="0" smtClean="0"/>
              <a:t>Процесс превращения ссылки URI в абсолютную форму URI называют «разрешением URI» (англ. URI </a:t>
            </a:r>
            <a:r>
              <a:rPr lang="ru-RU" dirty="0" err="1" smtClean="0"/>
              <a:t>resolution</a:t>
            </a:r>
            <a:r>
              <a:rPr lang="ru-RU" dirty="0" smtClean="0"/>
              <a:t>).</a:t>
            </a:r>
          </a:p>
          <a:p>
            <a:endParaRPr lang="ru-RU" dirty="0" smtClean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547F-A450-4167-9D9B-7E400DDCB777}" type="slidenum">
              <a:rPr lang="uk-UA" smtClean="0"/>
              <a:pPr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31558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URL</a:t>
            </a:r>
            <a:r>
              <a:rPr lang="ru-RU" smtClean="0"/>
              <a:t>-</a:t>
            </a:r>
            <a:r>
              <a:rPr lang="en-US" smtClean="0"/>
              <a:t> </a:t>
            </a:r>
            <a:r>
              <a:rPr lang="ru-RU" smtClean="0"/>
              <a:t>универсальные указатели ресурсов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Впрочем, в последнее время появилась тенденция говорить просто URI о любой строке-идентификаторе, без дальнейших уточнений. Так что, возможно, термины URL и URN скоро уйдут в прошлое.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547F-A450-4167-9D9B-7E400DDCB777}" type="slidenum">
              <a:rPr lang="uk-UA" smtClean="0"/>
              <a:pPr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38489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F66-ED8D-4D55-A1EE-58DF80BAE442}" type="datetimeFigureOut">
              <a:rPr lang="uk-UA" smtClean="0"/>
              <a:pPr/>
              <a:t>25.11.2013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9D1-7EA1-45CF-A132-918AD741048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7027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F66-ED8D-4D55-A1EE-58DF80BAE442}" type="datetimeFigureOut">
              <a:rPr lang="uk-UA" smtClean="0"/>
              <a:pPr/>
              <a:t>25.11.2013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9D1-7EA1-45CF-A132-918AD741048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57780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F66-ED8D-4D55-A1EE-58DF80BAE442}" type="datetimeFigureOut">
              <a:rPr lang="uk-UA" smtClean="0"/>
              <a:pPr/>
              <a:t>25.11.2013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9D1-7EA1-45CF-A132-918AD741048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00133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F66-ED8D-4D55-A1EE-58DF80BAE442}" type="datetimeFigureOut">
              <a:rPr lang="uk-UA" smtClean="0"/>
              <a:pPr/>
              <a:t>25.11.2013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9D1-7EA1-45CF-A132-918AD741048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96546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F66-ED8D-4D55-A1EE-58DF80BAE442}" type="datetimeFigureOut">
              <a:rPr lang="uk-UA" smtClean="0"/>
              <a:pPr/>
              <a:t>25.11.2013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9D1-7EA1-45CF-A132-918AD741048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69531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F66-ED8D-4D55-A1EE-58DF80BAE442}" type="datetimeFigureOut">
              <a:rPr lang="uk-UA" smtClean="0"/>
              <a:pPr/>
              <a:t>25.11.2013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9D1-7EA1-45CF-A132-918AD741048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67834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F66-ED8D-4D55-A1EE-58DF80BAE442}" type="datetimeFigureOut">
              <a:rPr lang="uk-UA" smtClean="0"/>
              <a:pPr/>
              <a:t>25.11.2013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9D1-7EA1-45CF-A132-918AD741048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57129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F66-ED8D-4D55-A1EE-58DF80BAE442}" type="datetimeFigureOut">
              <a:rPr lang="uk-UA" smtClean="0"/>
              <a:pPr/>
              <a:t>25.11.2013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9D1-7EA1-45CF-A132-918AD741048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45216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F66-ED8D-4D55-A1EE-58DF80BAE442}" type="datetimeFigureOut">
              <a:rPr lang="uk-UA" smtClean="0"/>
              <a:pPr/>
              <a:t>25.11.2013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9D1-7EA1-45CF-A132-918AD741048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46625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F66-ED8D-4D55-A1EE-58DF80BAE442}" type="datetimeFigureOut">
              <a:rPr lang="uk-UA" smtClean="0"/>
              <a:pPr/>
              <a:t>25.11.2013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9D1-7EA1-45CF-A132-918AD741048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65122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F66-ED8D-4D55-A1EE-58DF80BAE442}" type="datetimeFigureOut">
              <a:rPr lang="uk-UA" smtClean="0"/>
              <a:pPr/>
              <a:t>25.11.2013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39D1-7EA1-45CF-A132-918AD741048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66403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41F66-ED8D-4D55-A1EE-58DF80BAE442}" type="datetimeFigureOut">
              <a:rPr lang="uk-UA" smtClean="0"/>
              <a:pPr/>
              <a:t>25.11.2013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539D1-7EA1-45CF-A132-918AD741048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02460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tp://ftp.is.co.za/rfc/rfc1808.txt" TargetMode="External"/><Relationship Id="rId2" Type="http://schemas.openxmlformats.org/officeDocument/2006/relationships/hyperlink" Target="http://ru.wikipedia.org/wiki/UR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telnet://192.0.2.16:80/" TargetMode="External"/><Relationship Id="rId5" Type="http://schemas.openxmlformats.org/officeDocument/2006/relationships/hyperlink" Target="mailto:John.Doe@example.com" TargetMode="External"/><Relationship Id="rId4" Type="http://schemas.openxmlformats.org/officeDocument/2006/relationships/hyperlink" Target="file:///C:\UserName.HostName\Projects\Wikipedia_Articles\URI.x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1412776"/>
            <a:ext cx="6400800" cy="1752600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solidFill>
                  <a:schemeClr val="tx2"/>
                </a:solidFill>
                <a:effectLst/>
                <a:latin typeface="Times New Roman"/>
                <a:ea typeface="Times New Roman"/>
              </a:rPr>
              <a:t>Организация </a:t>
            </a:r>
            <a:r>
              <a:rPr lang="en-US" sz="4400" b="1" dirty="0" smtClean="0">
                <a:solidFill>
                  <a:schemeClr val="tx2"/>
                </a:solidFill>
                <a:effectLst/>
                <a:latin typeface="Times New Roman"/>
                <a:ea typeface="Times New Roman"/>
              </a:rPr>
              <a:t>WEB</a:t>
            </a:r>
            <a:r>
              <a:rPr lang="ru-RU" sz="4400" b="1" dirty="0" smtClean="0">
                <a:solidFill>
                  <a:schemeClr val="tx2"/>
                </a:solidFill>
                <a:effectLst/>
                <a:latin typeface="Times New Roman"/>
                <a:ea typeface="Times New Roman"/>
              </a:rPr>
              <a:t>-сервера</a:t>
            </a:r>
            <a:endParaRPr lang="uk-UA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7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Формирование динамических документов HTML с помощью CGI </a:t>
            </a:r>
            <a:endParaRPr lang="uk-UA" dirty="0"/>
          </a:p>
        </p:txBody>
      </p:sp>
      <p:pic>
        <p:nvPicPr>
          <p:cNvPr id="6" name="Объект 5" descr="Формирование динамических документов HTML с помощью CGI"/>
          <p:cNvPicPr>
            <a:picLocks noGrp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704856" cy="28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539552" y="4725144"/>
            <a:ext cx="7920880" cy="1570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solidFill>
                  <a:srgbClr val="000000"/>
                </a:solidFill>
                <a:latin typeface="Verdana"/>
                <a:ea typeface="Calibri"/>
                <a:cs typeface="Times New Roman"/>
              </a:rPr>
              <a:t>Получение </a:t>
            </a:r>
            <a:r>
              <a:rPr lang="ru-RU" sz="1400" dirty="0" err="1">
                <a:solidFill>
                  <a:srgbClr val="000000"/>
                </a:solidFill>
                <a:latin typeface="Verdana"/>
                <a:ea typeface="Calibri"/>
                <a:cs typeface="Times New Roman"/>
              </a:rPr>
              <a:t>Web</a:t>
            </a:r>
            <a:r>
              <a:rPr lang="ru-RU" sz="1400" dirty="0">
                <a:solidFill>
                  <a:srgbClr val="000000"/>
                </a:solidFill>
                <a:latin typeface="Verdana"/>
                <a:ea typeface="Calibri"/>
                <a:cs typeface="Times New Roman"/>
              </a:rPr>
              <a:t>-сервером информации от </a:t>
            </a:r>
            <a:r>
              <a:rPr lang="ru-RU" sz="1400" dirty="0" smtClean="0">
                <a:solidFill>
                  <a:srgbClr val="000000"/>
                </a:solidFill>
                <a:latin typeface="Verdana"/>
                <a:ea typeface="Calibri"/>
                <a:cs typeface="Times New Roman"/>
              </a:rPr>
              <a:t>клиента-браузера</a:t>
            </a:r>
            <a:endParaRPr lang="uk-UA" sz="1400" dirty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solidFill>
                  <a:srgbClr val="000000"/>
                </a:solidFill>
                <a:latin typeface="Verdana"/>
                <a:ea typeface="Calibri"/>
                <a:cs typeface="Times New Roman"/>
              </a:rPr>
              <a:t>Анализ и обработка полученной информации. Данные, извлеченные из HTML-формы, передаются для обработки CGI-программе. Они не всегда могут быть обработаны CGI-программой самостоятельно. </a:t>
            </a:r>
            <a:endParaRPr lang="en-US" sz="1400" dirty="0" smtClean="0">
              <a:solidFill>
                <a:srgbClr val="000000"/>
              </a:solidFill>
              <a:latin typeface="Verdana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 smtClean="0">
                <a:solidFill>
                  <a:srgbClr val="000000"/>
                </a:solidFill>
                <a:latin typeface="Verdana"/>
                <a:ea typeface="Calibri"/>
                <a:cs typeface="Times New Roman"/>
              </a:rPr>
              <a:t>Создание </a:t>
            </a:r>
            <a:r>
              <a:rPr lang="ru-RU" sz="1400" dirty="0">
                <a:solidFill>
                  <a:srgbClr val="000000"/>
                </a:solidFill>
                <a:latin typeface="Verdana"/>
                <a:ea typeface="Calibri"/>
                <a:cs typeface="Times New Roman"/>
              </a:rPr>
              <a:t>нового HTML-документа и пересылка его браузеру</a:t>
            </a:r>
            <a:r>
              <a:rPr lang="ru-RU" sz="1400" dirty="0" smtClean="0">
                <a:solidFill>
                  <a:srgbClr val="000000"/>
                </a:solidFill>
                <a:latin typeface="Verdana"/>
                <a:ea typeface="Calibri"/>
                <a:cs typeface="Times New Roman"/>
              </a:rPr>
              <a:t>..</a:t>
            </a:r>
            <a:endParaRPr lang="uk-UA" sz="1400" dirty="0">
              <a:solidFill>
                <a:srgbClr val="000000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05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технологии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256584"/>
          </a:xfrm>
        </p:spPr>
        <p:txBody>
          <a:bodyPr>
            <a:normAutofit fontScale="92500"/>
          </a:bodyPr>
          <a:lstStyle/>
          <a:p>
            <a:r>
              <a:rPr lang="ru-RU" sz="4300" dirty="0" err="1"/>
              <a:t>UR</a:t>
            </a:r>
            <a:r>
              <a:rPr lang="en-US" sz="4300" dirty="0"/>
              <a:t>I- (</a:t>
            </a:r>
            <a:r>
              <a:rPr lang="ru-RU" sz="4300" dirty="0" err="1"/>
              <a:t>Universal</a:t>
            </a:r>
            <a:r>
              <a:rPr lang="ru-RU" sz="4300" dirty="0"/>
              <a:t> </a:t>
            </a:r>
            <a:r>
              <a:rPr lang="ru-RU" sz="4300" dirty="0" err="1"/>
              <a:t>Resource</a:t>
            </a:r>
            <a:r>
              <a:rPr lang="ru-RU" sz="4300" dirty="0"/>
              <a:t> </a:t>
            </a:r>
            <a:r>
              <a:rPr lang="ru-RU" sz="4300" dirty="0" err="1"/>
              <a:t>Identifier</a:t>
            </a:r>
            <a:r>
              <a:rPr lang="en-US" sz="4300" dirty="0"/>
              <a:t>) -</a:t>
            </a:r>
            <a:r>
              <a:rPr lang="ru-RU" sz="4300" dirty="0"/>
              <a:t> </a:t>
            </a:r>
            <a:r>
              <a:rPr lang="ru-RU" sz="2600" dirty="0"/>
              <a:t>универсальный идентификатор ресурса-</a:t>
            </a:r>
            <a:r>
              <a:rPr lang="uk-UA" sz="2600" dirty="0"/>
              <a:t> </a:t>
            </a:r>
            <a:r>
              <a:rPr lang="uk-UA" sz="2600" dirty="0" err="1"/>
              <a:t>механизм</a:t>
            </a:r>
            <a:r>
              <a:rPr lang="uk-UA" sz="2600" dirty="0"/>
              <a:t> </a:t>
            </a:r>
            <a:r>
              <a:rPr lang="uk-UA" sz="2600" dirty="0" err="1"/>
              <a:t>именования</a:t>
            </a:r>
            <a:r>
              <a:rPr lang="uk-UA" sz="2600" dirty="0"/>
              <a:t> </a:t>
            </a:r>
            <a:r>
              <a:rPr lang="uk-UA" sz="2600" dirty="0" err="1"/>
              <a:t>ресурсов</a:t>
            </a:r>
            <a:r>
              <a:rPr lang="uk-UA" sz="2600" dirty="0"/>
              <a:t> в </a:t>
            </a:r>
            <a:r>
              <a:rPr lang="en-US" sz="2600" dirty="0"/>
              <a:t>Web </a:t>
            </a:r>
            <a:r>
              <a:rPr lang="uk-UA" sz="2600" dirty="0"/>
              <a:t>с </a:t>
            </a:r>
            <a:r>
              <a:rPr lang="uk-UA" sz="2600" dirty="0" err="1"/>
              <a:t>целью</a:t>
            </a:r>
            <a:r>
              <a:rPr lang="uk-UA" sz="2600" dirty="0"/>
              <a:t> </a:t>
            </a:r>
            <a:r>
              <a:rPr lang="uk-UA" sz="2600" dirty="0" err="1"/>
              <a:t>их</a:t>
            </a:r>
            <a:r>
              <a:rPr lang="uk-UA" sz="2600" dirty="0"/>
              <a:t> </a:t>
            </a:r>
            <a:r>
              <a:rPr lang="uk-UA" sz="2600" dirty="0" err="1"/>
              <a:t>идентификации</a:t>
            </a:r>
            <a:endParaRPr lang="uk-UA" sz="2600" dirty="0"/>
          </a:p>
          <a:p>
            <a:r>
              <a:rPr lang="ru-RU" sz="4300" dirty="0" err="1" smtClean="0"/>
              <a:t>HTTP</a:t>
            </a:r>
            <a:r>
              <a:rPr lang="en-US" sz="4300" dirty="0" smtClean="0"/>
              <a:t>-</a:t>
            </a:r>
            <a:r>
              <a:rPr lang="ru-RU" sz="4300" dirty="0" smtClean="0"/>
              <a:t> </a:t>
            </a:r>
            <a:r>
              <a:rPr lang="uk-UA" sz="4300" dirty="0" smtClean="0"/>
              <a:t>(</a:t>
            </a:r>
            <a:r>
              <a:rPr lang="en-US" sz="4300" dirty="0" smtClean="0"/>
              <a:t>Hypertext Transfer Protocol)  -</a:t>
            </a:r>
            <a:r>
              <a:rPr lang="uk-UA" sz="3900" dirty="0" smtClean="0"/>
              <a:t>протокол </a:t>
            </a:r>
            <a:r>
              <a:rPr lang="uk-UA" sz="3900" dirty="0" err="1" smtClean="0"/>
              <a:t>передачи</a:t>
            </a:r>
            <a:r>
              <a:rPr lang="uk-UA" sz="3900" dirty="0" smtClean="0"/>
              <a:t> </a:t>
            </a:r>
            <a:r>
              <a:rPr lang="uk-UA" sz="3900" dirty="0" err="1" smtClean="0"/>
              <a:t>гипертекста</a:t>
            </a:r>
            <a:r>
              <a:rPr lang="en-US" sz="3900" dirty="0" smtClean="0"/>
              <a:t> </a:t>
            </a:r>
            <a:r>
              <a:rPr lang="en-US" sz="3800" dirty="0" smtClean="0"/>
              <a:t>—</a:t>
            </a:r>
            <a:r>
              <a:rPr lang="uk-UA" sz="2600" dirty="0" err="1" smtClean="0"/>
              <a:t>язык</a:t>
            </a:r>
            <a:r>
              <a:rPr lang="uk-UA" sz="2600" dirty="0" smtClean="0"/>
              <a:t> для </a:t>
            </a:r>
            <a:r>
              <a:rPr lang="uk-UA" sz="2600" dirty="0" err="1" smtClean="0"/>
              <a:t>взаимодействия</a:t>
            </a:r>
            <a:r>
              <a:rPr lang="uk-UA" sz="2600" dirty="0" smtClean="0"/>
              <a:t> </a:t>
            </a:r>
            <a:r>
              <a:rPr lang="uk-UA" sz="2600" dirty="0" err="1" smtClean="0"/>
              <a:t>между</a:t>
            </a:r>
            <a:r>
              <a:rPr lang="uk-UA" sz="2600" dirty="0" smtClean="0"/>
              <a:t> </a:t>
            </a:r>
            <a:r>
              <a:rPr lang="en-US" sz="2600" dirty="0" smtClean="0"/>
              <a:t>Web-</a:t>
            </a:r>
            <a:r>
              <a:rPr lang="uk-UA" sz="2600" dirty="0" err="1" smtClean="0"/>
              <a:t>клиентами</a:t>
            </a:r>
            <a:r>
              <a:rPr lang="uk-UA" sz="2600" dirty="0" smtClean="0"/>
              <a:t> и </a:t>
            </a:r>
            <a:r>
              <a:rPr lang="en-US" sz="2600" dirty="0" smtClean="0"/>
              <a:t>Web-c</a:t>
            </a:r>
            <a:r>
              <a:rPr lang="uk-UA" sz="2600" dirty="0" err="1" smtClean="0"/>
              <a:t>ерверами</a:t>
            </a:r>
            <a:endParaRPr lang="en-US" sz="2600" dirty="0" smtClean="0"/>
          </a:p>
          <a:p>
            <a:r>
              <a:rPr lang="uk-UA" sz="4300" dirty="0" smtClean="0"/>
              <a:t> </a:t>
            </a:r>
            <a:r>
              <a:rPr lang="ru-RU" sz="4300" dirty="0" smtClean="0"/>
              <a:t>HTML</a:t>
            </a:r>
            <a:r>
              <a:rPr lang="en-US" sz="4300" dirty="0" smtClean="0"/>
              <a:t>-  </a:t>
            </a:r>
            <a:r>
              <a:rPr lang="uk-UA" sz="4300" dirty="0" smtClean="0"/>
              <a:t>(</a:t>
            </a:r>
            <a:r>
              <a:rPr lang="en-US" sz="4300" dirty="0" smtClean="0"/>
              <a:t>Hypertext Markup Language) </a:t>
            </a:r>
            <a:r>
              <a:rPr lang="uk-UA" sz="3900" dirty="0" err="1" smtClean="0"/>
              <a:t>гипертекстовый</a:t>
            </a:r>
            <a:r>
              <a:rPr lang="uk-UA" sz="3900" dirty="0" smtClean="0"/>
              <a:t> </a:t>
            </a:r>
            <a:r>
              <a:rPr lang="uk-UA" sz="3900" dirty="0" err="1" smtClean="0"/>
              <a:t>язык</a:t>
            </a:r>
            <a:r>
              <a:rPr lang="uk-UA" sz="3900" dirty="0" smtClean="0"/>
              <a:t> </a:t>
            </a:r>
            <a:r>
              <a:rPr lang="uk-UA" sz="3900" dirty="0" err="1" smtClean="0"/>
              <a:t>разметки</a:t>
            </a:r>
            <a:r>
              <a:rPr lang="en-US" sz="3900" dirty="0" smtClean="0"/>
              <a:t> </a:t>
            </a:r>
            <a:r>
              <a:rPr lang="en-US" sz="3800" dirty="0" smtClean="0"/>
              <a:t>-</a:t>
            </a:r>
            <a:r>
              <a:rPr lang="uk-UA" sz="3800" dirty="0" smtClean="0"/>
              <a:t> </a:t>
            </a:r>
            <a:r>
              <a:rPr lang="uk-UA" sz="2600" dirty="0" err="1" smtClean="0"/>
              <a:t>стандартный</a:t>
            </a:r>
            <a:r>
              <a:rPr lang="uk-UA" sz="2600" dirty="0" smtClean="0"/>
              <a:t> </a:t>
            </a:r>
            <a:r>
              <a:rPr lang="uk-UA" sz="2600" dirty="0" err="1" smtClean="0"/>
              <a:t>язык</a:t>
            </a:r>
            <a:r>
              <a:rPr lang="uk-UA" sz="2600" dirty="0" smtClean="0"/>
              <a:t> </a:t>
            </a:r>
            <a:r>
              <a:rPr lang="en-US" sz="2600" dirty="0" smtClean="0"/>
              <a:t> </a:t>
            </a:r>
            <a:r>
              <a:rPr lang="uk-UA" sz="2600" dirty="0" smtClean="0"/>
              <a:t>для </a:t>
            </a:r>
            <a:r>
              <a:rPr lang="uk-UA" sz="2600" dirty="0" err="1" smtClean="0"/>
              <a:t>создания</a:t>
            </a:r>
            <a:r>
              <a:rPr lang="uk-UA" sz="2600" dirty="0" smtClean="0"/>
              <a:t> </a:t>
            </a:r>
            <a:r>
              <a:rPr lang="uk-UA" sz="2600" dirty="0" err="1" smtClean="0"/>
              <a:t>гипертекстовых</a:t>
            </a:r>
            <a:r>
              <a:rPr lang="uk-UA" sz="2600" dirty="0" smtClean="0"/>
              <a:t> </a:t>
            </a:r>
            <a:r>
              <a:rPr lang="uk-UA" sz="2600" dirty="0" err="1" smtClean="0"/>
              <a:t>документов</a:t>
            </a:r>
            <a:endParaRPr lang="en-US" sz="2600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0965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Универсальный идентификатор ресурса URI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12568"/>
          </a:xfrm>
        </p:spPr>
        <p:txBody>
          <a:bodyPr>
            <a:noAutofit/>
          </a:bodyPr>
          <a:lstStyle/>
          <a:p>
            <a:r>
              <a:rPr lang="ru-RU" sz="3600" b="1" dirty="0"/>
              <a:t>URI </a:t>
            </a:r>
            <a:r>
              <a:rPr lang="ru-RU" sz="2800" dirty="0" smtClean="0"/>
              <a:t>—</a:t>
            </a:r>
            <a:r>
              <a:rPr lang="ru-RU" sz="2800" b="1" dirty="0" smtClean="0"/>
              <a:t>короткая </a:t>
            </a:r>
            <a:r>
              <a:rPr lang="ru-RU" sz="2800" b="1" dirty="0"/>
              <a:t>строка</a:t>
            </a:r>
            <a:r>
              <a:rPr lang="ru-RU" sz="2800" dirty="0"/>
              <a:t>, позволяющая </a:t>
            </a:r>
            <a:r>
              <a:rPr lang="ru-RU" sz="2800" b="1" dirty="0" smtClean="0"/>
              <a:t>идентифицировать </a:t>
            </a:r>
            <a:r>
              <a:rPr lang="ru-RU" sz="2800" b="1" dirty="0"/>
              <a:t>какой-либо ресурс</a:t>
            </a:r>
            <a:r>
              <a:rPr lang="ru-RU" sz="2800" dirty="0"/>
              <a:t>: </a:t>
            </a:r>
            <a:r>
              <a:rPr lang="ru-RU" sz="2400" dirty="0"/>
              <a:t>документ, изображение, файл, службу, </a:t>
            </a:r>
            <a:r>
              <a:rPr lang="ru-RU" sz="2400" dirty="0" smtClean="0"/>
              <a:t>ящик </a:t>
            </a:r>
            <a:r>
              <a:rPr lang="ru-RU" sz="2400" dirty="0"/>
              <a:t>электронной почты и т. д. </a:t>
            </a:r>
            <a:endParaRPr lang="en-US" sz="2400" dirty="0" smtClean="0"/>
          </a:p>
          <a:p>
            <a:pPr lvl="0"/>
            <a:r>
              <a:rPr lang="ru-RU" sz="3600" b="1" dirty="0" smtClean="0">
                <a:solidFill>
                  <a:prstClr val="black"/>
                </a:solidFill>
              </a:rPr>
              <a:t>URL</a:t>
            </a:r>
            <a:r>
              <a:rPr lang="ru-RU" sz="2800" dirty="0" smtClean="0">
                <a:solidFill>
                  <a:prstClr val="black"/>
                </a:solidFill>
              </a:rPr>
              <a:t> </a:t>
            </a:r>
            <a:r>
              <a:rPr lang="ru-RU" sz="2800" dirty="0">
                <a:solidFill>
                  <a:prstClr val="black"/>
                </a:solidFill>
              </a:rPr>
              <a:t>это URI, </a:t>
            </a:r>
            <a:r>
              <a:rPr lang="ru-RU" sz="2800" dirty="0" smtClean="0">
                <a:solidFill>
                  <a:prstClr val="black"/>
                </a:solidFill>
              </a:rPr>
              <a:t>который, помимо идентификации ресурса, предоставляет ещё и </a:t>
            </a:r>
            <a:r>
              <a:rPr lang="ru-RU" sz="2800" b="1" dirty="0" smtClean="0">
                <a:solidFill>
                  <a:prstClr val="black"/>
                </a:solidFill>
              </a:rPr>
              <a:t>информацию </a:t>
            </a:r>
            <a:r>
              <a:rPr lang="ru-RU" sz="2800" b="1" dirty="0">
                <a:solidFill>
                  <a:prstClr val="black"/>
                </a:solidFill>
              </a:rPr>
              <a:t>о местонахождении этого ресурса</a:t>
            </a:r>
            <a:r>
              <a:rPr lang="ru-RU" sz="2800" dirty="0">
                <a:solidFill>
                  <a:prstClr val="black"/>
                </a:solidFill>
              </a:rPr>
              <a:t>.</a:t>
            </a:r>
            <a:endParaRPr lang="en-US" sz="2800" dirty="0">
              <a:solidFill>
                <a:prstClr val="black"/>
              </a:solidFill>
            </a:endParaRPr>
          </a:p>
          <a:p>
            <a:pPr lvl="0"/>
            <a:r>
              <a:rPr lang="ru-RU" sz="3600" b="1" dirty="0" smtClean="0">
                <a:solidFill>
                  <a:prstClr val="black"/>
                </a:solidFill>
              </a:rPr>
              <a:t>URN </a:t>
            </a:r>
            <a:r>
              <a:rPr lang="ru-RU" sz="2800" dirty="0">
                <a:solidFill>
                  <a:prstClr val="black"/>
                </a:solidFill>
              </a:rPr>
              <a:t>— это URI, который идентифицирует ресурс в </a:t>
            </a:r>
            <a:r>
              <a:rPr lang="ru-RU" sz="2800" b="1" dirty="0">
                <a:solidFill>
                  <a:prstClr val="black"/>
                </a:solidFill>
              </a:rPr>
              <a:t>определённом пространстве имён </a:t>
            </a:r>
            <a:endParaRPr lang="ru-RU" sz="2800" b="1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prstClr val="black"/>
                </a:solidFill>
              </a:rPr>
              <a:t>(</a:t>
            </a:r>
            <a:r>
              <a:rPr lang="ru-RU" sz="2400" dirty="0">
                <a:solidFill>
                  <a:prstClr val="black"/>
                </a:solidFill>
              </a:rPr>
              <a:t>и, соответственно, в определённом контексте</a:t>
            </a:r>
            <a:r>
              <a:rPr lang="ru-RU" sz="2800" dirty="0">
                <a:solidFill>
                  <a:prstClr val="black"/>
                </a:solidFill>
              </a:rPr>
              <a:t>).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xmlns="" val="20702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94122"/>
          </a:xfrm>
        </p:spPr>
        <p:txBody>
          <a:bodyPr/>
          <a:lstStyle/>
          <a:p>
            <a:r>
              <a:rPr lang="uk-UA" dirty="0" err="1" smtClean="0"/>
              <a:t>недостаток</a:t>
            </a:r>
            <a:r>
              <a:rPr lang="uk-UA" dirty="0" smtClean="0"/>
              <a:t> </a:t>
            </a:r>
            <a:r>
              <a:rPr lang="en-US" dirty="0" smtClean="0"/>
              <a:t>URI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u-RU" dirty="0" smtClean="0"/>
              <a:t>можно использовать только ограниченный набор латинских символов и знаков препинания (меньший, чем в ASCII). </a:t>
            </a:r>
            <a:endParaRPr lang="en-US" dirty="0" smtClean="0"/>
          </a:p>
          <a:p>
            <a:r>
              <a:rPr lang="ru-RU" dirty="0"/>
              <a:t>Например, строка вида:</a:t>
            </a:r>
            <a:endParaRPr lang="uk-UA" dirty="0"/>
          </a:p>
          <a:p>
            <a:r>
              <a:rPr lang="ru-RU" dirty="0"/>
              <a:t> </a:t>
            </a:r>
            <a:r>
              <a:rPr lang="ru-RU" sz="3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ru-RU" sz="3000" dirty="0">
                <a:latin typeface="Courier New" pitchFamily="49" charset="0"/>
                <a:cs typeface="Courier New" pitchFamily="49" charset="0"/>
              </a:rPr>
              <a:t>://ru.wikipedia.org/wiki/Микрокредит</a:t>
            </a:r>
            <a:endParaRPr lang="uk-UA" sz="3000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/>
              <a:t> </a:t>
            </a:r>
            <a:r>
              <a:rPr lang="ru-RU" dirty="0" smtClean="0"/>
              <a:t>кодируется </a:t>
            </a:r>
            <a:r>
              <a:rPr lang="ru-RU" dirty="0"/>
              <a:t>в URL как:</a:t>
            </a:r>
            <a:endParaRPr lang="uk-UA" dirty="0"/>
          </a:p>
          <a:p>
            <a:r>
              <a:rPr lang="ru-RU" dirty="0"/>
              <a:t> </a:t>
            </a:r>
            <a:r>
              <a:rPr lang="ru-RU" sz="2600" dirty="0">
                <a:latin typeface="Courier New" pitchFamily="49" charset="0"/>
                <a:cs typeface="Courier New" pitchFamily="49" charset="0"/>
              </a:rPr>
              <a:t>http://ru.wikipedia.org/wiki/%D0%9C%D0%B8%D0%BA%D1%80%D0%BE%D0%BA%D1%80%D0%B5%D0%B4%D0%B8%D1%82</a:t>
            </a:r>
            <a:endParaRPr lang="uk-UA" sz="2600" dirty="0">
              <a:latin typeface="Courier New" pitchFamily="49" charset="0"/>
              <a:cs typeface="Courier New" pitchFamily="49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0176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URI</a:t>
            </a:r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014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000" b="1" u="sng" dirty="0" smtClean="0"/>
              <a:t>&lt;</a:t>
            </a:r>
            <a:r>
              <a:rPr lang="ru-RU" sz="3000" b="1" u="sng" dirty="0"/>
              <a:t>схема&gt;:&lt;идентификатор-в-зависимости-от-схемы&gt;</a:t>
            </a:r>
            <a:endParaRPr lang="uk-UA" sz="3000" b="1" u="sng" dirty="0"/>
          </a:p>
          <a:p>
            <a:pPr marL="0" indent="0">
              <a:buNone/>
            </a:pPr>
            <a:endParaRPr lang="ru-RU" sz="3000" dirty="0" smtClean="0"/>
          </a:p>
          <a:p>
            <a:r>
              <a:rPr lang="ru-RU" sz="3000" b="1" dirty="0" smtClean="0"/>
              <a:t>схема</a:t>
            </a:r>
            <a:r>
              <a:rPr lang="ru-RU" sz="3000" dirty="0" smtClean="0"/>
              <a:t>  - это </a:t>
            </a:r>
            <a:r>
              <a:rPr lang="ru-RU" sz="3000" i="1" dirty="0" smtClean="0">
                <a:solidFill>
                  <a:srgbClr val="FF0000"/>
                </a:solidFill>
              </a:rPr>
              <a:t>схема </a:t>
            </a:r>
            <a:r>
              <a:rPr lang="ru-RU" sz="3000" i="1" dirty="0">
                <a:solidFill>
                  <a:srgbClr val="FF0000"/>
                </a:solidFill>
              </a:rPr>
              <a:t>обращения к ресурсу</a:t>
            </a:r>
            <a:r>
              <a:rPr lang="ru-RU" sz="3000" dirty="0"/>
              <a:t>, например </a:t>
            </a:r>
            <a:r>
              <a:rPr lang="ru-RU" sz="3000" dirty="0" err="1"/>
              <a:t>http</a:t>
            </a:r>
            <a:r>
              <a:rPr lang="ru-RU" sz="3000" dirty="0"/>
              <a:t>, </a:t>
            </a:r>
            <a:r>
              <a:rPr lang="ru-RU" sz="3000" dirty="0" err="1"/>
              <a:t>ftp</a:t>
            </a:r>
            <a:r>
              <a:rPr lang="ru-RU" sz="3000" dirty="0"/>
              <a:t>, </a:t>
            </a:r>
            <a:r>
              <a:rPr lang="ru-RU" sz="3000" dirty="0" err="1"/>
              <a:t>mailto</a:t>
            </a:r>
            <a:r>
              <a:rPr lang="ru-RU" sz="3000" dirty="0"/>
              <a:t>, </a:t>
            </a:r>
            <a:r>
              <a:rPr lang="ru-RU" sz="3000" dirty="0" err="1"/>
              <a:t>urn</a:t>
            </a:r>
            <a:r>
              <a:rPr lang="ru-RU" sz="3000" dirty="0"/>
              <a:t> </a:t>
            </a:r>
            <a:endParaRPr lang="uk-UA" sz="3000" dirty="0"/>
          </a:p>
          <a:p>
            <a:r>
              <a:rPr lang="ru-RU" sz="3000" b="1" dirty="0" smtClean="0"/>
              <a:t>идентификатор-в</a:t>
            </a:r>
            <a:r>
              <a:rPr lang="en-US" sz="3000" b="1" dirty="0" smtClean="0"/>
              <a:t>-</a:t>
            </a:r>
            <a:r>
              <a:rPr lang="ru-RU" sz="3000" b="1" dirty="0" smtClean="0"/>
              <a:t>зависимости-от-схемы</a:t>
            </a:r>
            <a:r>
              <a:rPr lang="ru-RU" sz="3000" dirty="0" smtClean="0"/>
              <a:t>  -это </a:t>
            </a:r>
            <a:r>
              <a:rPr lang="ru-RU" sz="3000" i="1" dirty="0" smtClean="0">
                <a:solidFill>
                  <a:srgbClr val="FF0000"/>
                </a:solidFill>
              </a:rPr>
              <a:t>непосредственный </a:t>
            </a:r>
            <a:r>
              <a:rPr lang="ru-RU" sz="3000" i="1" dirty="0">
                <a:solidFill>
                  <a:srgbClr val="FF0000"/>
                </a:solidFill>
              </a:rPr>
              <a:t>идентификатор ресурса</a:t>
            </a:r>
            <a:r>
              <a:rPr lang="ru-RU" sz="3000" dirty="0"/>
              <a:t>, вид которого зависит от выбранной схемы обращения к ресурсу </a:t>
            </a:r>
            <a:endParaRPr lang="uk-UA" sz="3000" dirty="0"/>
          </a:p>
          <a:p>
            <a:pPr marL="0" indent="0">
              <a:buNone/>
            </a:pPr>
            <a:r>
              <a:rPr lang="ru-RU" sz="3000" dirty="0"/>
              <a:t>Часть идентификатора URI без схемы обращения к ресурсу </a:t>
            </a:r>
            <a:r>
              <a:rPr lang="ru-RU" sz="3000" dirty="0" smtClean="0"/>
              <a:t>называется </a:t>
            </a:r>
            <a:r>
              <a:rPr lang="ru-RU" sz="3000" dirty="0"/>
              <a:t>«ссылкой URI» (англ. URI </a:t>
            </a:r>
            <a:r>
              <a:rPr lang="ru-RU" sz="3000" dirty="0" err="1"/>
              <a:t>reference</a:t>
            </a:r>
            <a:r>
              <a:rPr lang="ru-RU" sz="3000" dirty="0" smtClean="0"/>
              <a:t>) 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xmlns="" val="12473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3"/>
          <p:cNvSpPr>
            <a:spLocks noChangeArrowheads="1"/>
          </p:cNvSpPr>
          <p:nvPr/>
        </p:nvSpPr>
        <p:spPr bwMode="auto">
          <a:xfrm>
            <a:off x="103188" y="1447800"/>
            <a:ext cx="8683625" cy="2578100"/>
          </a:xfrm>
          <a:prstGeom prst="roundRect">
            <a:avLst>
              <a:gd name="adj" fmla="val 10014"/>
            </a:avLst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Структура </a:t>
            </a:r>
            <a:r>
              <a:rPr lang="en-US" dirty="0" smtClean="0"/>
              <a:t>URL</a:t>
            </a:r>
          </a:p>
        </p:txBody>
      </p:sp>
      <p:sp>
        <p:nvSpPr>
          <p:cNvPr id="5131" name="Rectangle 15"/>
          <p:cNvSpPr>
            <a:spLocks noGrp="1" noChangeArrowheads="1"/>
          </p:cNvSpPr>
          <p:nvPr>
            <p:ph idx="1"/>
          </p:nvPr>
        </p:nvSpPr>
        <p:spPr>
          <a:xfrm>
            <a:off x="1219200" y="4419600"/>
            <a:ext cx="7162800" cy="18288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400" smtClean="0"/>
              <a:t>Компоненты </a:t>
            </a:r>
            <a:r>
              <a:rPr lang="en-US" sz="2400" smtClean="0"/>
              <a:t>http-URL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000" smtClean="0"/>
              <a:t>Адрес хоста</a:t>
            </a:r>
            <a:endParaRPr lang="en-US" sz="200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smtClean="0"/>
              <a:t>(</a:t>
            </a:r>
            <a:r>
              <a:rPr lang="ru-RU" sz="2000" smtClean="0"/>
              <a:t>порт, не обязательно</a:t>
            </a:r>
            <a:r>
              <a:rPr lang="en-US" sz="2000" smtClean="0"/>
              <a:t>)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000" smtClean="0"/>
              <a:t>Путь к ресурсу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000" smtClean="0"/>
              <a:t>Доп. параметры (например, параметры серверного сценария)</a:t>
            </a:r>
            <a:endParaRPr lang="en-US" sz="2000" smtClean="0"/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935038" y="2316163"/>
            <a:ext cx="7304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800080"/>
                </a:solidFill>
                <a:latin typeface="Courier" charset="0"/>
              </a:rPr>
              <a:t>dcs.isa.ru:80/somePath/some.jsp</a:t>
            </a:r>
            <a:r>
              <a:rPr lang="ru-RU" b="1" smtClean="0">
                <a:solidFill>
                  <a:srgbClr val="800080"/>
                </a:solidFill>
                <a:latin typeface="Courier" charset="0"/>
              </a:rPr>
              <a:t>?</a:t>
            </a:r>
            <a:r>
              <a:rPr lang="en-US" b="1" smtClean="0">
                <a:solidFill>
                  <a:srgbClr val="800080"/>
                </a:solidFill>
                <a:latin typeface="Courier" charset="0"/>
              </a:rPr>
              <a:t>who=me&amp;</a:t>
            </a:r>
            <a:endParaRPr lang="en-US" smtClean="0">
              <a:solidFill>
                <a:srgbClr val="800080"/>
              </a:solidFill>
              <a:latin typeface="Courier" charset="0"/>
            </a:endParaRPr>
          </a:p>
        </p:txBody>
      </p:sp>
      <p:sp>
        <p:nvSpPr>
          <p:cNvPr id="294919" name="AutoShape 7"/>
          <p:cNvSpPr>
            <a:spLocks/>
          </p:cNvSpPr>
          <p:nvPr/>
        </p:nvSpPr>
        <p:spPr bwMode="auto">
          <a:xfrm rot="-5400000">
            <a:off x="1743075" y="2035175"/>
            <a:ext cx="438150" cy="1866900"/>
          </a:xfrm>
          <a:prstGeom prst="leftBrace">
            <a:avLst>
              <a:gd name="adj1" fmla="val 2548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294920" name="AutoShape 8"/>
          <p:cNvSpPr>
            <a:spLocks/>
          </p:cNvSpPr>
          <p:nvPr/>
        </p:nvSpPr>
        <p:spPr bwMode="auto">
          <a:xfrm rot="-5400000">
            <a:off x="4926013" y="1449387"/>
            <a:ext cx="438150" cy="2962275"/>
          </a:xfrm>
          <a:prstGeom prst="leftBrace">
            <a:avLst>
              <a:gd name="adj1" fmla="val 5634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661988" y="3309938"/>
            <a:ext cx="2551112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rgbClr val="000099"/>
                </a:solidFill>
                <a:latin typeface="Helvetica" charset="0"/>
              </a:rPr>
              <a:t>Адрес сервера</a:t>
            </a:r>
            <a:endParaRPr lang="en-US">
              <a:solidFill>
                <a:prstClr val="black"/>
              </a:solidFill>
              <a:latin typeface="Helvetica" charset="0"/>
            </a:endParaRP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3752850" y="3086100"/>
            <a:ext cx="2235200" cy="7016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rgbClr val="000099"/>
                </a:solidFill>
                <a:latin typeface="Helvetica" charset="0"/>
              </a:rPr>
              <a:t>Путь к ресурсу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rgbClr val="000099"/>
                </a:solidFill>
                <a:latin typeface="Helvetica" charset="0"/>
              </a:rPr>
              <a:t>на сервере</a:t>
            </a:r>
            <a:r>
              <a:rPr lang="en-US" sz="2000">
                <a:solidFill>
                  <a:srgbClr val="000099"/>
                </a:solidFill>
                <a:latin typeface="Helvetica" charset="0"/>
              </a:rPr>
              <a:t> (path)</a:t>
            </a:r>
          </a:p>
        </p:txBody>
      </p:sp>
      <p:sp>
        <p:nvSpPr>
          <p:cNvPr id="294923" name="AutoShape 11"/>
          <p:cNvSpPr>
            <a:spLocks/>
          </p:cNvSpPr>
          <p:nvPr/>
        </p:nvSpPr>
        <p:spPr bwMode="auto">
          <a:xfrm rot="5400000" flipV="1">
            <a:off x="3047207" y="1981994"/>
            <a:ext cx="306387" cy="536575"/>
          </a:xfrm>
          <a:prstGeom prst="leftBrace">
            <a:avLst>
              <a:gd name="adj1" fmla="val 14594"/>
              <a:gd name="adj2" fmla="val 50000"/>
            </a:avLst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762000" y="1636713"/>
            <a:ext cx="3749675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>
                <a:solidFill>
                  <a:prstClr val="black"/>
                </a:solidFill>
                <a:latin typeface="Helvetica" charset="0"/>
              </a:rPr>
              <a:t>Порт </a:t>
            </a:r>
            <a:r>
              <a:rPr lang="en-US" sz="2000">
                <a:solidFill>
                  <a:prstClr val="black"/>
                </a:solidFill>
                <a:latin typeface="Helvetica" charset="0"/>
              </a:rPr>
              <a:t>http (</a:t>
            </a:r>
            <a:r>
              <a:rPr lang="ru-RU" sz="2000">
                <a:solidFill>
                  <a:prstClr val="black"/>
                </a:solidFill>
                <a:latin typeface="Helvetica" charset="0"/>
              </a:rPr>
              <a:t>по умолчанию</a:t>
            </a:r>
            <a:r>
              <a:rPr lang="en-US" sz="2000">
                <a:solidFill>
                  <a:prstClr val="black"/>
                </a:solidFill>
                <a:latin typeface="Helvetica" charset="0"/>
              </a:rPr>
              <a:t> = 80)</a:t>
            </a:r>
          </a:p>
        </p:txBody>
      </p:sp>
      <p:sp>
        <p:nvSpPr>
          <p:cNvPr id="294928" name="AutoShape 16"/>
          <p:cNvSpPr>
            <a:spLocks/>
          </p:cNvSpPr>
          <p:nvPr/>
        </p:nvSpPr>
        <p:spPr bwMode="auto">
          <a:xfrm rot="-5400000">
            <a:off x="7349332" y="2283619"/>
            <a:ext cx="438150" cy="1296987"/>
          </a:xfrm>
          <a:prstGeom prst="leftBrace">
            <a:avLst>
              <a:gd name="adj1" fmla="val 2466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294929" name="Text Box 17"/>
          <p:cNvSpPr txBox="1">
            <a:spLocks noChangeArrowheads="1"/>
          </p:cNvSpPr>
          <p:nvPr/>
        </p:nvSpPr>
        <p:spPr bwMode="auto">
          <a:xfrm>
            <a:off x="6345238" y="3221038"/>
            <a:ext cx="2136775" cy="7016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rgbClr val="000099"/>
                </a:solidFill>
                <a:latin typeface="Helvetica" charset="0"/>
              </a:rPr>
              <a:t>Доп. Параметры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99"/>
                </a:solidFill>
                <a:latin typeface="Helvetica" charset="0"/>
              </a:rPr>
              <a:t>(Query)</a:t>
            </a:r>
          </a:p>
        </p:txBody>
      </p:sp>
    </p:spTree>
    <p:extLst>
      <p:ext uri="{BB962C8B-B14F-4D97-AF65-F5344CB8AC3E}">
        <p14:creationId xmlns:p14="http://schemas.microsoft.com/office/powerpoint/2010/main" xmlns="" val="94573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4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4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4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4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9" grpId="0" animBg="1"/>
      <p:bldP spid="294920" grpId="0" animBg="1"/>
      <p:bldP spid="294921" grpId="0" animBg="1" autoUpdateAnimBg="0"/>
      <p:bldP spid="294922" grpId="0" animBg="1" autoUpdateAnimBg="0"/>
      <p:bldP spid="294923" grpId="0" animBg="1"/>
      <p:bldP spid="294924" grpId="0" animBg="1" autoUpdateAnimBg="0"/>
      <p:bldP spid="294928" grpId="0" animBg="1"/>
      <p:bldP spid="29492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uk-UA" sz="4800" dirty="0" smtClean="0"/>
              <a:t>пример </a:t>
            </a:r>
            <a:r>
              <a:rPr lang="en-US" sz="4800" dirty="0" smtClean="0"/>
              <a:t>URI </a:t>
            </a:r>
            <a:endParaRPr lang="uk-UA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Например</a:t>
            </a:r>
            <a:r>
              <a:rPr lang="ru-RU" sz="3600" dirty="0"/>
              <a:t>, URN </a:t>
            </a:r>
            <a:r>
              <a:rPr lang="ru-RU" sz="3600" dirty="0" err="1"/>
              <a:t>urn:ISBN</a:t>
            </a:r>
            <a:r>
              <a:rPr lang="ru-RU" sz="3600" dirty="0"/>
              <a:t> 0-395-36341-1 это URI, который </a:t>
            </a:r>
            <a:r>
              <a:rPr lang="ru-RU" sz="3600" b="1" dirty="0"/>
              <a:t>указывает на ресурс </a:t>
            </a:r>
            <a:r>
              <a:rPr lang="ru-RU" sz="3600" dirty="0"/>
              <a:t>(книгу) 0-395-36341-1 в пространстве имён ISBN, но, в отличие от URL, URN </a:t>
            </a:r>
            <a:r>
              <a:rPr lang="ru-RU" sz="3600" b="1" dirty="0"/>
              <a:t>не указывает на местонахождение этого ресурса</a:t>
            </a:r>
            <a:r>
              <a:rPr lang="ru-RU" sz="3600" dirty="0"/>
              <a:t>. 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xmlns="" val="23004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4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URI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r>
              <a:rPr lang="ru-RU" sz="3600" b="1" dirty="0" smtClean="0"/>
              <a:t>Абсолютные </a:t>
            </a:r>
            <a:r>
              <a:rPr lang="ru-RU" sz="3600" b="1" dirty="0"/>
              <a:t>URI</a:t>
            </a:r>
            <a:endParaRPr lang="uk-UA" sz="3600" b="1" dirty="0"/>
          </a:p>
          <a:p>
            <a:r>
              <a:rPr lang="ru-RU" sz="3100" dirty="0" smtClean="0">
                <a:effectLst/>
                <a:hlinkClick r:id="rId2"/>
              </a:rPr>
              <a:t>http://ru.wikipedia.org/wiki/URI</a:t>
            </a:r>
            <a:endParaRPr lang="ru-RU" sz="3100" dirty="0" smtClean="0">
              <a:effectLst/>
            </a:endParaRPr>
          </a:p>
          <a:p>
            <a:r>
              <a:rPr lang="ru-RU" sz="3100" dirty="0" smtClean="0">
                <a:effectLst/>
                <a:hlinkClick r:id="rId3"/>
              </a:rPr>
              <a:t>ftp://ftp.is.co.za/rfc/rfc1808.txt</a:t>
            </a:r>
            <a:endParaRPr lang="ru-RU" sz="3100" dirty="0" smtClean="0">
              <a:effectLst/>
            </a:endParaRPr>
          </a:p>
          <a:p>
            <a:r>
              <a:rPr lang="en-US" sz="3100" dirty="0" smtClean="0">
                <a:effectLst/>
                <a:hlinkClick r:id="rId4" action="ppaction://hlinkpres?slideindex=1&amp;slidetitle="/>
              </a:rPr>
              <a:t>file://C:\UserName.HostName\Projects\Wikipedia_Articles\URI.xml</a:t>
            </a:r>
            <a:endParaRPr lang="ru-RU" sz="3100" dirty="0" smtClean="0">
              <a:effectLst/>
            </a:endParaRPr>
          </a:p>
          <a:p>
            <a:r>
              <a:rPr lang="en-US" sz="3100" dirty="0" smtClean="0">
                <a:effectLst/>
              </a:rPr>
              <a:t>ldap://[2001:db8::7]/c=GB?objectClass?one</a:t>
            </a:r>
            <a:endParaRPr lang="ru-RU" sz="3100" dirty="0" smtClean="0">
              <a:effectLst/>
            </a:endParaRPr>
          </a:p>
          <a:p>
            <a:r>
              <a:rPr lang="en-US" sz="3100" dirty="0" smtClean="0">
                <a:effectLst/>
                <a:hlinkClick r:id="rId5"/>
              </a:rPr>
              <a:t>mailto:John.Doe@example.com</a:t>
            </a:r>
            <a:r>
              <a:rPr lang="ru-RU" sz="3100" dirty="0" smtClean="0">
                <a:effectLst/>
              </a:rPr>
              <a:t> </a:t>
            </a:r>
          </a:p>
          <a:p>
            <a:r>
              <a:rPr lang="en-US" sz="3100" dirty="0" smtClean="0">
                <a:effectLst/>
                <a:hlinkClick r:id="rId6"/>
              </a:rPr>
              <a:t>telnet://192.0.2.16:80/</a:t>
            </a:r>
            <a:endParaRPr lang="ru-RU" sz="3100" dirty="0" smtClean="0">
              <a:effectLst/>
            </a:endParaRPr>
          </a:p>
          <a:p>
            <a:r>
              <a:rPr lang="ru-RU" b="1" dirty="0" smtClean="0"/>
              <a:t>Ссылки</a:t>
            </a:r>
            <a:r>
              <a:rPr lang="en-US" b="1" dirty="0" smtClean="0"/>
              <a:t> </a:t>
            </a:r>
            <a:r>
              <a:rPr lang="en-US" b="1" dirty="0"/>
              <a:t>URI</a:t>
            </a:r>
            <a:endParaRPr lang="uk-UA" b="1" dirty="0"/>
          </a:p>
          <a:p>
            <a:r>
              <a:rPr lang="en-US" dirty="0" smtClean="0">
                <a:effectLst/>
              </a:rPr>
              <a:t>/relative/URI/with/absolute/path/to/resource.txt</a:t>
            </a:r>
            <a:endParaRPr lang="ru-RU" dirty="0" smtClean="0">
              <a:effectLst/>
            </a:endParaRPr>
          </a:p>
          <a:p>
            <a:r>
              <a:rPr lang="en-US" dirty="0" smtClean="0">
                <a:effectLst/>
              </a:rPr>
              <a:t>relative/path/to/resource.txt/resource.txt#frag01#frag01[</a:t>
            </a:r>
            <a:r>
              <a:rPr lang="ru-RU" dirty="0" smtClean="0">
                <a:effectLst/>
              </a:rPr>
              <a:t>пустая строка</a:t>
            </a:r>
            <a:r>
              <a:rPr lang="en-US" dirty="0" smtClean="0">
                <a:effectLst/>
              </a:rPr>
              <a:t>]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2302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0"/>
            <a:ext cx="8843963" cy="990600"/>
          </a:xfrm>
        </p:spPr>
        <p:txBody>
          <a:bodyPr/>
          <a:lstStyle/>
          <a:p>
            <a:r>
              <a:rPr lang="ru-RU" smtClean="0"/>
              <a:t>Приложения, использующие </a:t>
            </a:r>
            <a:r>
              <a:rPr lang="en-US" smtClean="0"/>
              <a:t>HTTP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163513" y="1181100"/>
            <a:ext cx="4271962" cy="4905375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dirty="0" smtClean="0"/>
              <a:t>Клиентские (браузеры)</a:t>
            </a:r>
            <a:r>
              <a:rPr lang="en-US" dirty="0" smtClean="0"/>
              <a:t>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MS Internet Explorer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Netscape Communicator</a:t>
            </a:r>
            <a:endParaRPr lang="ru-RU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dirty="0" smtClean="0"/>
              <a:t>О</a:t>
            </a:r>
            <a:r>
              <a:rPr lang="en-US" dirty="0" err="1" smtClean="0"/>
              <a:t>pera</a:t>
            </a:r>
            <a:r>
              <a:rPr lang="en-US" dirty="0" smtClean="0"/>
              <a:t>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Apple Safari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Mozilla </a:t>
            </a:r>
            <a:r>
              <a:rPr lang="en-US" dirty="0" err="1" smtClean="0"/>
              <a:t>FireFox</a:t>
            </a:r>
            <a:endParaRPr lang="en-US" sz="1800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0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dirty="0" smtClean="0"/>
              <a:t>Серверные (</a:t>
            </a:r>
            <a:r>
              <a:rPr lang="en-US" dirty="0" smtClean="0"/>
              <a:t>Web-</a:t>
            </a:r>
            <a:r>
              <a:rPr lang="ru-RU" dirty="0" smtClean="0"/>
              <a:t>серверы</a:t>
            </a:r>
            <a:r>
              <a:rPr lang="en-US" dirty="0" smtClean="0"/>
              <a:t>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Apache (public domain)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MS Internet Information Server (</a:t>
            </a:r>
            <a:r>
              <a:rPr lang="en-US" dirty="0" err="1" smtClean="0"/>
              <a:t>IIS</a:t>
            </a:r>
            <a:r>
              <a:rPr lang="en-US" dirty="0" smtClean="0"/>
              <a:t>)</a:t>
            </a:r>
            <a:endParaRPr lang="ru-RU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…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dirty="0" smtClean="0"/>
          </a:p>
        </p:txBody>
      </p:sp>
      <p:pic>
        <p:nvPicPr>
          <p:cNvPr id="3076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00" y="1244600"/>
            <a:ext cx="3175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6438" y="2254250"/>
            <a:ext cx="1651000" cy="876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8000"/>
          <a:stretch>
            <a:fillRect/>
          </a:stretch>
        </p:blipFill>
        <p:spPr bwMode="auto">
          <a:xfrm>
            <a:off x="4508500" y="4203700"/>
            <a:ext cx="4483100" cy="560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</p:pic>
      <p:pic>
        <p:nvPicPr>
          <p:cNvPr id="3080" name="Picture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7025" y="3203575"/>
            <a:ext cx="715963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20" descr="J:\VVVOL\MFTI\Courses\WEB\HTTP\FireFox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9350" y="2165350"/>
            <a:ext cx="16795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082151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30"/>
          <p:cNvSpPr>
            <a:spLocks/>
          </p:cNvSpPr>
          <p:nvPr/>
        </p:nvSpPr>
        <p:spPr bwMode="auto">
          <a:xfrm>
            <a:off x="5614988" y="1878013"/>
            <a:ext cx="2276475" cy="3521075"/>
          </a:xfrm>
          <a:custGeom>
            <a:avLst/>
            <a:gdLst>
              <a:gd name="T0" fmla="*/ 2147483647 w 1434"/>
              <a:gd name="T1" fmla="*/ 2147483647 h 2218"/>
              <a:gd name="T2" fmla="*/ 2147483647 w 1434"/>
              <a:gd name="T3" fmla="*/ 2147483647 h 2218"/>
              <a:gd name="T4" fmla="*/ 2147483647 w 1434"/>
              <a:gd name="T5" fmla="*/ 2147483647 h 2218"/>
              <a:gd name="T6" fmla="*/ 2147483647 w 1434"/>
              <a:gd name="T7" fmla="*/ 2147483647 h 2218"/>
              <a:gd name="T8" fmla="*/ 2147483647 w 1434"/>
              <a:gd name="T9" fmla="*/ 1514614700 h 2218"/>
              <a:gd name="T10" fmla="*/ 2147483647 w 1434"/>
              <a:gd name="T11" fmla="*/ 1010583450 h 2218"/>
              <a:gd name="T12" fmla="*/ 2147483647 w 1434"/>
              <a:gd name="T13" fmla="*/ 143649700 h 2218"/>
              <a:gd name="T14" fmla="*/ 1489413138 w 1434"/>
              <a:gd name="T15" fmla="*/ 143649700 h 2218"/>
              <a:gd name="T16" fmla="*/ 1045865638 w 1434"/>
              <a:gd name="T17" fmla="*/ 909777200 h 2218"/>
              <a:gd name="T18" fmla="*/ 622479388 w 1434"/>
              <a:gd name="T19" fmla="*/ 1655743450 h 2218"/>
              <a:gd name="T20" fmla="*/ 158770638 w 1434"/>
              <a:gd name="T21" fmla="*/ 2147483647 h 2218"/>
              <a:gd name="T22" fmla="*/ 118448138 w 1434"/>
              <a:gd name="T23" fmla="*/ 2147483647 h 2218"/>
              <a:gd name="T24" fmla="*/ 864414388 w 1434"/>
              <a:gd name="T25" fmla="*/ 2147483647 h 2218"/>
              <a:gd name="T26" fmla="*/ 1267639388 w 1434"/>
              <a:gd name="T27" fmla="*/ 2147483647 h 2218"/>
              <a:gd name="T28" fmla="*/ 1166833138 w 1434"/>
              <a:gd name="T29" fmla="*/ 2147483647 h 2218"/>
              <a:gd name="T30" fmla="*/ 1207155638 w 1434"/>
              <a:gd name="T31" fmla="*/ 2147483647 h 2218"/>
              <a:gd name="T32" fmla="*/ 1832154388 w 1434"/>
              <a:gd name="T33" fmla="*/ 2147483647 h 2218"/>
              <a:gd name="T34" fmla="*/ 2147483647 w 1434"/>
              <a:gd name="T35" fmla="*/ 2147483647 h 2218"/>
              <a:gd name="T36" fmla="*/ 2147483647 w 1434"/>
              <a:gd name="T37" fmla="*/ 2147483647 h 2218"/>
              <a:gd name="T38" fmla="*/ 2147483647 w 1434"/>
              <a:gd name="T39" fmla="*/ 2147483647 h 221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434"/>
              <a:gd name="T61" fmla="*/ 0 h 2218"/>
              <a:gd name="T62" fmla="*/ 1434 w 1434"/>
              <a:gd name="T63" fmla="*/ 2218 h 221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434" h="2218">
                <a:moveTo>
                  <a:pt x="1095" y="1825"/>
                </a:moveTo>
                <a:cubicBezTo>
                  <a:pt x="1150" y="1748"/>
                  <a:pt x="1315" y="1637"/>
                  <a:pt x="1367" y="1529"/>
                </a:cubicBezTo>
                <a:cubicBezTo>
                  <a:pt x="1419" y="1421"/>
                  <a:pt x="1434" y="1285"/>
                  <a:pt x="1407" y="1177"/>
                </a:cubicBezTo>
                <a:cubicBezTo>
                  <a:pt x="1380" y="1069"/>
                  <a:pt x="1242" y="977"/>
                  <a:pt x="1207" y="881"/>
                </a:cubicBezTo>
                <a:cubicBezTo>
                  <a:pt x="1172" y="785"/>
                  <a:pt x="1171" y="681"/>
                  <a:pt x="1199" y="601"/>
                </a:cubicBezTo>
                <a:cubicBezTo>
                  <a:pt x="1227" y="521"/>
                  <a:pt x="1374" y="492"/>
                  <a:pt x="1375" y="401"/>
                </a:cubicBezTo>
                <a:cubicBezTo>
                  <a:pt x="1376" y="310"/>
                  <a:pt x="1338" y="114"/>
                  <a:pt x="1207" y="57"/>
                </a:cubicBezTo>
                <a:cubicBezTo>
                  <a:pt x="1076" y="0"/>
                  <a:pt x="723" y="6"/>
                  <a:pt x="591" y="57"/>
                </a:cubicBezTo>
                <a:cubicBezTo>
                  <a:pt x="459" y="108"/>
                  <a:pt x="472" y="261"/>
                  <a:pt x="415" y="361"/>
                </a:cubicBezTo>
                <a:cubicBezTo>
                  <a:pt x="358" y="461"/>
                  <a:pt x="306" y="572"/>
                  <a:pt x="247" y="657"/>
                </a:cubicBezTo>
                <a:cubicBezTo>
                  <a:pt x="188" y="742"/>
                  <a:pt x="96" y="794"/>
                  <a:pt x="63" y="873"/>
                </a:cubicBezTo>
                <a:cubicBezTo>
                  <a:pt x="30" y="952"/>
                  <a:pt x="0" y="1061"/>
                  <a:pt x="47" y="1129"/>
                </a:cubicBezTo>
                <a:cubicBezTo>
                  <a:pt x="94" y="1197"/>
                  <a:pt x="267" y="1209"/>
                  <a:pt x="343" y="1281"/>
                </a:cubicBezTo>
                <a:cubicBezTo>
                  <a:pt x="419" y="1353"/>
                  <a:pt x="483" y="1453"/>
                  <a:pt x="503" y="1561"/>
                </a:cubicBezTo>
                <a:cubicBezTo>
                  <a:pt x="523" y="1669"/>
                  <a:pt x="467" y="1841"/>
                  <a:pt x="463" y="1929"/>
                </a:cubicBezTo>
                <a:cubicBezTo>
                  <a:pt x="459" y="2017"/>
                  <a:pt x="435" y="2042"/>
                  <a:pt x="479" y="2089"/>
                </a:cubicBezTo>
                <a:cubicBezTo>
                  <a:pt x="523" y="2136"/>
                  <a:pt x="644" y="2200"/>
                  <a:pt x="727" y="2209"/>
                </a:cubicBezTo>
                <a:cubicBezTo>
                  <a:pt x="810" y="2218"/>
                  <a:pt x="923" y="2181"/>
                  <a:pt x="975" y="2145"/>
                </a:cubicBezTo>
                <a:cubicBezTo>
                  <a:pt x="1027" y="2109"/>
                  <a:pt x="1020" y="2044"/>
                  <a:pt x="1039" y="1993"/>
                </a:cubicBezTo>
                <a:cubicBezTo>
                  <a:pt x="1058" y="1942"/>
                  <a:pt x="1040" y="1902"/>
                  <a:pt x="1095" y="18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16632"/>
            <a:ext cx="6908800" cy="990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300" dirty="0" smtClean="0">
                <a:solidFill>
                  <a:schemeClr val="folHlink"/>
                </a:solidFill>
              </a:rPr>
              <a:t>HTTP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257300"/>
            <a:ext cx="4914900" cy="3949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mtClean="0"/>
              <a:t>Протокол уровня прилож.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ru-RU" smtClean="0"/>
              <a:t>Модель клиент</a:t>
            </a:r>
            <a:r>
              <a:rPr lang="en-US" smtClean="0"/>
              <a:t>/</a:t>
            </a:r>
            <a:r>
              <a:rPr lang="ru-RU" smtClean="0"/>
              <a:t>сервер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ru-RU" sz="2800" i="1" smtClean="0"/>
              <a:t>клиент</a:t>
            </a:r>
            <a:r>
              <a:rPr lang="en-US" sz="2800" i="1" smtClean="0"/>
              <a:t>:</a:t>
            </a:r>
            <a:r>
              <a:rPr lang="en-US" sz="2800" smtClean="0"/>
              <a:t> </a:t>
            </a:r>
            <a:r>
              <a:rPr lang="ru-RU" sz="2800" smtClean="0"/>
              <a:t>браузер</a:t>
            </a:r>
            <a:r>
              <a:rPr lang="en-US" sz="2800" smtClean="0"/>
              <a:t>; </a:t>
            </a:r>
            <a:r>
              <a:rPr lang="ru-RU" sz="2800" smtClean="0"/>
              <a:t>запрашивает и отображает результат запроса</a:t>
            </a:r>
            <a:r>
              <a:rPr lang="en-US" sz="2800" i="1" smtClean="0"/>
              <a:t>s</a:t>
            </a:r>
            <a:endParaRPr lang="ru-RU" sz="2800" i="1" smtClean="0"/>
          </a:p>
          <a:p>
            <a:pPr lvl="1">
              <a:lnSpc>
                <a:spcPct val="90000"/>
              </a:lnSpc>
            </a:pPr>
            <a:r>
              <a:rPr lang="ru-RU" sz="2800" i="1" smtClean="0"/>
              <a:t>сервер</a:t>
            </a:r>
            <a:r>
              <a:rPr lang="en-US" sz="2800" i="1" smtClean="0"/>
              <a:t>:</a:t>
            </a:r>
            <a:r>
              <a:rPr lang="en-US" sz="2800" smtClean="0"/>
              <a:t> </a:t>
            </a:r>
            <a:r>
              <a:rPr lang="ru-RU" sz="2800" smtClean="0"/>
              <a:t>формирует и отсылает ответы на запросы</a:t>
            </a:r>
            <a:endParaRPr lang="en-US" sz="2800" smtClean="0"/>
          </a:p>
        </p:txBody>
      </p:sp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5064125" y="1860550"/>
          <a:ext cx="752475" cy="596900"/>
        </p:xfrm>
        <a:graphic>
          <a:graphicData uri="http://schemas.openxmlformats.org/presentationml/2006/ole">
            <p:oleObj spid="_x0000_s4104" name="Clip" r:id="rId4" imgW="1307263" imgH="1084139" progId="">
              <p:embed/>
            </p:oleObj>
          </a:graphicData>
        </a:graphic>
      </p:graphicFrame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4635500" y="2427288"/>
            <a:ext cx="1619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smtClean="0">
                <a:solidFill>
                  <a:prstClr val="black"/>
                </a:solidFill>
                <a:latin typeface="Arial" pitchFamily="34" charset="0"/>
              </a:rPr>
              <a:t>PC</a:t>
            </a:r>
            <a:r>
              <a:rPr lang="ru-RU" sz="1800" smtClean="0">
                <a:solidFill>
                  <a:prstClr val="black"/>
                </a:solidFill>
                <a:latin typeface="Arial" pitchFamily="34" charset="0"/>
              </a:rPr>
              <a:t> + браузер</a:t>
            </a:r>
            <a:endParaRPr lang="en-US" sz="1800" smtClean="0">
              <a:solidFill>
                <a:prstClr val="black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smtClean="0">
                <a:solidFill>
                  <a:prstClr val="black"/>
                </a:solidFill>
                <a:latin typeface="Arial" pitchFamily="34" charset="0"/>
              </a:rPr>
              <a:t>MS I Explorer</a:t>
            </a:r>
          </a:p>
        </p:txBody>
      </p:sp>
      <p:graphicFrame>
        <p:nvGraphicFramePr>
          <p:cNvPr id="6151" name="Object 6"/>
          <p:cNvGraphicFramePr>
            <a:graphicFrameLocks noChangeAspect="1"/>
          </p:cNvGraphicFramePr>
          <p:nvPr/>
        </p:nvGraphicFramePr>
        <p:xfrm>
          <a:off x="5159375" y="4556125"/>
          <a:ext cx="752475" cy="596900"/>
        </p:xfrm>
        <a:graphic>
          <a:graphicData uri="http://schemas.openxmlformats.org/presentationml/2006/ole">
            <p:oleObj spid="_x0000_s4105" name="Clip" r:id="rId5" imgW="1307263" imgH="1084139" progId="">
              <p:embed/>
            </p:oleObj>
          </a:graphicData>
        </a:graphic>
      </p:graphicFrame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7667625" y="3808413"/>
            <a:ext cx="1238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smtClean="0">
                <a:solidFill>
                  <a:prstClr val="black"/>
                </a:solidFill>
                <a:latin typeface="Arial" pitchFamily="34" charset="0"/>
              </a:rPr>
              <a:t>Web- </a:t>
            </a:r>
            <a:r>
              <a:rPr lang="ru-RU" sz="1800" smtClean="0">
                <a:solidFill>
                  <a:prstClr val="black"/>
                </a:solidFill>
                <a:latin typeface="Arial" pitchFamily="34" charset="0"/>
              </a:rPr>
              <a:t>сервер</a:t>
            </a:r>
            <a:endParaRPr lang="en-US" sz="1800" smtClean="0">
              <a:solidFill>
                <a:prstClr val="black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smtClean="0">
                <a:solidFill>
                  <a:prstClr val="black"/>
                </a:solidFill>
                <a:latin typeface="Arial" pitchFamily="34" charset="0"/>
              </a:rPr>
              <a:t>Apache</a:t>
            </a:r>
          </a:p>
        </p:txBody>
      </p:sp>
      <p:grpSp>
        <p:nvGrpSpPr>
          <p:cNvPr id="6153" name="Group 8"/>
          <p:cNvGrpSpPr>
            <a:grpSpLocks/>
          </p:cNvGrpSpPr>
          <p:nvPr/>
        </p:nvGrpSpPr>
        <p:grpSpPr bwMode="auto">
          <a:xfrm>
            <a:off x="8050213" y="2725738"/>
            <a:ext cx="504825" cy="1071562"/>
            <a:chOff x="4180" y="783"/>
            <a:chExt cx="150" cy="307"/>
          </a:xfrm>
        </p:grpSpPr>
        <p:sp>
          <p:nvSpPr>
            <p:cNvPr id="6168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6169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6170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6171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6172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6173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6174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6175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</p:grpSp>
      <p:sp>
        <p:nvSpPr>
          <p:cNvPr id="6154" name="Text Box 17"/>
          <p:cNvSpPr txBox="1">
            <a:spLocks noChangeArrowheads="1"/>
          </p:cNvSpPr>
          <p:nvPr/>
        </p:nvSpPr>
        <p:spPr bwMode="auto">
          <a:xfrm>
            <a:off x="5130800" y="5189538"/>
            <a:ext cx="876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smtClean="0">
                <a:solidFill>
                  <a:prstClr val="black"/>
                </a:solidFill>
                <a:latin typeface="Arial" pitchFamily="34" charset="0"/>
              </a:rPr>
              <a:t>Mac +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smtClean="0">
                <a:solidFill>
                  <a:prstClr val="black"/>
                </a:solidFill>
                <a:latin typeface="Arial" pitchFamily="34" charset="0"/>
              </a:rPr>
              <a:t>Safary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883275" y="2133600"/>
            <a:ext cx="2085975" cy="962025"/>
            <a:chOff x="3706" y="1344"/>
            <a:chExt cx="1314" cy="606"/>
          </a:xfrm>
        </p:grpSpPr>
        <p:sp>
          <p:nvSpPr>
            <p:cNvPr id="6166" name="Line 19"/>
            <p:cNvSpPr>
              <a:spLocks noChangeShapeType="1"/>
            </p:cNvSpPr>
            <p:nvPr/>
          </p:nvSpPr>
          <p:spPr bwMode="auto">
            <a:xfrm>
              <a:off x="3706" y="1344"/>
              <a:ext cx="1314" cy="6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6167" name="Text Box 20"/>
            <p:cNvSpPr txBox="1">
              <a:spLocks noChangeArrowheads="1"/>
            </p:cNvSpPr>
            <p:nvPr/>
          </p:nvSpPr>
          <p:spPr bwMode="auto">
            <a:xfrm rot="1422049">
              <a:off x="3901" y="1428"/>
              <a:ext cx="10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smtClean="0">
                  <a:solidFill>
                    <a:srgbClr val="800080"/>
                  </a:solidFill>
                  <a:latin typeface="Arial" pitchFamily="34" charset="0"/>
                </a:rPr>
                <a:t>HTTP request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873750" y="3505200"/>
            <a:ext cx="2047875" cy="1095375"/>
            <a:chOff x="3700" y="2208"/>
            <a:chExt cx="1290" cy="690"/>
          </a:xfrm>
        </p:grpSpPr>
        <p:sp>
          <p:nvSpPr>
            <p:cNvPr id="6164" name="Line 22"/>
            <p:cNvSpPr>
              <a:spLocks noChangeShapeType="1"/>
            </p:cNvSpPr>
            <p:nvPr/>
          </p:nvSpPr>
          <p:spPr bwMode="auto">
            <a:xfrm flipV="1">
              <a:off x="3700" y="2208"/>
              <a:ext cx="1290" cy="6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6165" name="Text Box 23"/>
            <p:cNvSpPr txBox="1">
              <a:spLocks noChangeArrowheads="1"/>
            </p:cNvSpPr>
            <p:nvPr/>
          </p:nvSpPr>
          <p:spPr bwMode="auto">
            <a:xfrm rot="-1692639">
              <a:off x="3762" y="2370"/>
              <a:ext cx="10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smtClean="0">
                  <a:solidFill>
                    <a:srgbClr val="800080"/>
                  </a:solidFill>
                  <a:latin typeface="Arial" pitchFamily="34" charset="0"/>
                </a:rPr>
                <a:t>HTTP request</a:t>
              </a:r>
              <a:endParaRPr lang="en-US" sz="2800" smtClean="0">
                <a:solidFill>
                  <a:srgbClr val="800080"/>
                </a:solidFill>
                <a:latin typeface="Arial" pitchFamily="34" charset="0"/>
              </a:endParaRP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940425" y="2333625"/>
            <a:ext cx="1971675" cy="904875"/>
            <a:chOff x="3742" y="1470"/>
            <a:chExt cx="1242" cy="570"/>
          </a:xfrm>
        </p:grpSpPr>
        <p:sp>
          <p:nvSpPr>
            <p:cNvPr id="6162" name="Line 25"/>
            <p:cNvSpPr>
              <a:spLocks noChangeShapeType="1"/>
            </p:cNvSpPr>
            <p:nvPr/>
          </p:nvSpPr>
          <p:spPr bwMode="auto">
            <a:xfrm flipH="1" flipV="1">
              <a:off x="3742" y="1470"/>
              <a:ext cx="1242" cy="5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6163" name="Text Box 26"/>
            <p:cNvSpPr txBox="1">
              <a:spLocks noChangeArrowheads="1"/>
            </p:cNvSpPr>
            <p:nvPr/>
          </p:nvSpPr>
          <p:spPr bwMode="auto">
            <a:xfrm rot="1411598">
              <a:off x="3763" y="1741"/>
              <a:ext cx="11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smtClean="0">
                  <a:solidFill>
                    <a:srgbClr val="800080"/>
                  </a:solidFill>
                  <a:latin typeface="Arial" pitchFamily="34" charset="0"/>
                </a:rPr>
                <a:t>HTTP response</a:t>
              </a:r>
              <a:endParaRPr lang="en-US" sz="2800" smtClean="0">
                <a:solidFill>
                  <a:srgbClr val="800080"/>
                </a:solidFill>
                <a:latin typeface="Arial" pitchFamily="34" charset="0"/>
              </a:endParaRP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5949950" y="3629025"/>
            <a:ext cx="2047875" cy="1133475"/>
            <a:chOff x="3748" y="2286"/>
            <a:chExt cx="1290" cy="714"/>
          </a:xfrm>
        </p:grpSpPr>
        <p:sp>
          <p:nvSpPr>
            <p:cNvPr id="6160" name="Line 28"/>
            <p:cNvSpPr>
              <a:spLocks noChangeShapeType="1"/>
            </p:cNvSpPr>
            <p:nvPr/>
          </p:nvSpPr>
          <p:spPr bwMode="auto">
            <a:xfrm flipH="1">
              <a:off x="3748" y="2286"/>
              <a:ext cx="1290" cy="7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6161" name="Text Box 29"/>
            <p:cNvSpPr txBox="1">
              <a:spLocks noChangeArrowheads="1"/>
            </p:cNvSpPr>
            <p:nvPr/>
          </p:nvSpPr>
          <p:spPr bwMode="auto">
            <a:xfrm rot="-1737783">
              <a:off x="3870" y="2628"/>
              <a:ext cx="11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smtClean="0">
                  <a:solidFill>
                    <a:srgbClr val="800080"/>
                  </a:solidFill>
                  <a:latin typeface="Arial" pitchFamily="34" charset="0"/>
                </a:rPr>
                <a:t>HTTP response</a:t>
              </a:r>
              <a:endParaRPr lang="en-US" sz="2800" smtClean="0">
                <a:solidFill>
                  <a:srgbClr val="800080"/>
                </a:solidFill>
                <a:latin typeface="Arial" pitchFamily="34" charset="0"/>
              </a:endParaRPr>
            </a:p>
          </p:txBody>
        </p:sp>
      </p:grpSp>
      <p:sp>
        <p:nvSpPr>
          <p:cNvPr id="209955" name="Rectangle 35"/>
          <p:cNvSpPr>
            <a:spLocks noChangeArrowheads="1"/>
          </p:cNvSpPr>
          <p:nvPr/>
        </p:nvSpPr>
        <p:spPr bwMode="auto">
          <a:xfrm>
            <a:off x="241300" y="5181600"/>
            <a:ext cx="46736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75000"/>
              <a:buFont typeface="Monotype Sorts" charset="2"/>
              <a:buChar char="u"/>
            </a:pPr>
            <a:r>
              <a:rPr lang="en-US" sz="2800" smtClean="0">
                <a:solidFill>
                  <a:prstClr val="black"/>
                </a:solidFill>
                <a:latin typeface="Times" pitchFamily="18" charset="0"/>
              </a:rPr>
              <a:t>HTTP/1.0: RFC 1945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75000"/>
              <a:buFont typeface="Monotype Sorts" charset="2"/>
              <a:buChar char="u"/>
            </a:pPr>
            <a:r>
              <a:rPr lang="en-US" sz="2800" smtClean="0">
                <a:solidFill>
                  <a:prstClr val="black"/>
                </a:solidFill>
                <a:latin typeface="Times" pitchFamily="18" charset="0"/>
              </a:rPr>
              <a:t>HTTP/1.1: RFC 2616</a:t>
            </a:r>
            <a:endParaRPr lang="en-US" sz="2400" smtClean="0">
              <a:solidFill>
                <a:prstClr val="black"/>
              </a:solidFill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7802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5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+mn-cs"/>
              </a:rPr>
              <a:t>World</a:t>
            </a:r>
            <a:r>
              <a:rPr lang="ru-RU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+mn-cs"/>
              </a:rPr>
              <a:t> </a:t>
            </a:r>
            <a:r>
              <a:rPr lang="ru-RU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+mn-cs"/>
              </a:rPr>
              <a:t>Wide</a:t>
            </a:r>
            <a:r>
              <a:rPr lang="ru-RU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+mn-cs"/>
              </a:rPr>
              <a:t> </a:t>
            </a:r>
            <a:r>
              <a:rPr lang="ru-RU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+mn-cs"/>
              </a:rPr>
              <a:t>Web</a:t>
            </a:r>
            <a:r>
              <a:rPr lang="ru-RU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+mn-cs"/>
              </a:rPr>
              <a:t/>
            </a:r>
            <a:br>
              <a:rPr lang="ru-RU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+mn-cs"/>
              </a:rPr>
            </a:br>
            <a:r>
              <a:rPr lang="ru-RU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+mn-cs"/>
              </a:rPr>
              <a:t> </a:t>
            </a:r>
            <a:r>
              <a:rPr lang="ru-RU" sz="3600" dirty="0">
                <a:solidFill>
                  <a:prstClr val="black"/>
                </a:solidFill>
                <a:latin typeface="Times New Roman"/>
                <a:ea typeface="Times New Roman"/>
                <a:cs typeface="+mn-cs"/>
              </a:rPr>
              <a:t>(</a:t>
            </a:r>
            <a:r>
              <a:rPr lang="ru-RU" sz="3600" dirty="0" smtClean="0">
                <a:solidFill>
                  <a:prstClr val="black"/>
                </a:solidFill>
                <a:latin typeface="Times New Roman"/>
                <a:ea typeface="Times New Roman"/>
                <a:cs typeface="+mn-cs"/>
              </a:rPr>
              <a:t>Всемирная паутина)</a:t>
            </a:r>
            <a:endParaRPr lang="uk-UA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Times New Roman"/>
              </a:rPr>
              <a:t>глобальное информационное пространство, основанное на физической инфраструктуре Интернета и протоколе передачи данных HTTP.</a:t>
            </a:r>
            <a:endParaRPr lang="uk-UA" sz="4400" dirty="0" smtClean="0">
              <a:effectLst/>
              <a:latin typeface="Times New Roman"/>
              <a:ea typeface="Times New Roman"/>
            </a:endParaRPr>
          </a:p>
          <a:p>
            <a:r>
              <a:rPr lang="ru-RU" dirty="0" smtClean="0">
                <a:effectLst/>
                <a:latin typeface="Times New Roman"/>
                <a:ea typeface="Times New Roman"/>
              </a:rPr>
              <a:t>представляет собой информационную систему, базирующуюся на использовании гипертекста.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4192772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>
          <a:xfrm>
            <a:off x="568325" y="0"/>
            <a:ext cx="7366000" cy="990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900" dirty="0" smtClean="0">
                <a:solidFill>
                  <a:schemeClr val="folHlink"/>
                </a:solidFill>
              </a:rPr>
              <a:t> </a:t>
            </a:r>
            <a:r>
              <a:rPr lang="ru-RU" sz="4900" dirty="0" smtClean="0"/>
              <a:t>особенности </a:t>
            </a:r>
            <a:r>
              <a:rPr lang="en-US" sz="4800" dirty="0"/>
              <a:t>HTTP</a:t>
            </a:r>
            <a:endParaRPr lang="en-US" sz="4900" dirty="0" smtClean="0"/>
          </a:p>
        </p:txBody>
      </p:sp>
      <p:sp>
        <p:nvSpPr>
          <p:cNvPr id="210948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114300" y="1295400"/>
            <a:ext cx="7914084" cy="5191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HTTP </a:t>
            </a:r>
            <a:r>
              <a:rPr lang="ru-RU" dirty="0" smtClean="0"/>
              <a:t>использует</a:t>
            </a:r>
            <a:r>
              <a:rPr lang="en-US" dirty="0" smtClean="0"/>
              <a:t> TCP sockets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Браузер уст. </a:t>
            </a:r>
            <a:r>
              <a:rPr lang="en-US" dirty="0" smtClean="0"/>
              <a:t>TCP </a:t>
            </a:r>
            <a:r>
              <a:rPr lang="ru-RU" dirty="0" smtClean="0"/>
              <a:t>соединение </a:t>
            </a:r>
            <a:r>
              <a:rPr lang="en-US" dirty="0" smtClean="0"/>
              <a:t>(</a:t>
            </a:r>
            <a:r>
              <a:rPr lang="ru-RU" dirty="0" smtClean="0"/>
              <a:t>на указанный порт </a:t>
            </a:r>
            <a:r>
              <a:rPr lang="en-US" dirty="0" smtClean="0"/>
              <a:t>80)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HTTP </a:t>
            </a:r>
            <a:r>
              <a:rPr lang="ru-RU" dirty="0" smtClean="0"/>
              <a:t>сообщения</a:t>
            </a:r>
            <a:r>
              <a:rPr lang="en-US" dirty="0" smtClean="0"/>
              <a:t> (</a:t>
            </a:r>
            <a:r>
              <a:rPr lang="ru-RU" dirty="0" smtClean="0"/>
              <a:t>уровня приложений</a:t>
            </a:r>
            <a:r>
              <a:rPr lang="en-US" dirty="0" smtClean="0"/>
              <a:t>) </a:t>
            </a:r>
            <a:r>
              <a:rPr lang="ru-RU" dirty="0" smtClean="0"/>
              <a:t>форма взаимодействия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HTTP/1.0: </a:t>
            </a:r>
            <a:r>
              <a:rPr lang="en-US" dirty="0" err="1" smtClean="0"/>
              <a:t>RFC</a:t>
            </a:r>
            <a:r>
              <a:rPr lang="en-US" dirty="0" smtClean="0"/>
              <a:t> 1945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Каждая пара запрос</a:t>
            </a:r>
            <a:r>
              <a:rPr lang="en-US" dirty="0" smtClean="0"/>
              <a:t>/</a:t>
            </a:r>
            <a:r>
              <a:rPr lang="ru-RU" dirty="0" smtClean="0"/>
              <a:t>ответ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interaction per connection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HTTP/1.1: </a:t>
            </a:r>
            <a:r>
              <a:rPr lang="en-US" dirty="0" err="1" smtClean="0"/>
              <a:t>RFC</a:t>
            </a:r>
            <a:r>
              <a:rPr lang="en-US" dirty="0" smtClean="0"/>
              <a:t> 2616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Постоянное соединение для </a:t>
            </a:r>
            <a:r>
              <a:rPr lang="ru-RU" dirty="0" smtClean="0"/>
              <a:t>многих взаимодействий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HTTP </a:t>
            </a:r>
            <a:r>
              <a:rPr lang="ru-RU" dirty="0" smtClean="0"/>
              <a:t>не имеет «состояния»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ru-RU" dirty="0" smtClean="0"/>
              <a:t>Не предусмотрены «сессии»</a:t>
            </a:r>
            <a:endParaRPr lang="en-US" dirty="0" smtClean="0"/>
          </a:p>
          <a:p>
            <a:pPr lvl="1">
              <a:lnSpc>
                <a:spcPct val="8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318389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10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10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10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10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10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10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238125" y="5537200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2225" y="133350"/>
            <a:ext cx="7772400" cy="866775"/>
          </a:xfrm>
        </p:spPr>
        <p:txBody>
          <a:bodyPr>
            <a:normAutofit fontScale="90000"/>
          </a:bodyPr>
          <a:lstStyle/>
          <a:p>
            <a:r>
              <a:rPr lang="en-US" smtClean="0"/>
              <a:t>Hypertext Transfer Protocol </a:t>
            </a:r>
            <a:br>
              <a:rPr lang="en-US" smtClean="0"/>
            </a:br>
            <a:r>
              <a:rPr lang="en-US" sz="2800" smtClean="0">
                <a:solidFill>
                  <a:schemeClr val="folHlink"/>
                </a:solidFill>
              </a:rPr>
              <a:t>HTTP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0" y="1082675"/>
            <a:ext cx="9144000" cy="20288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URL </a:t>
            </a:r>
            <a:r>
              <a:rPr lang="en-US" sz="2000" b="1" dirty="0" smtClean="0">
                <a:latin typeface="Courier" charset="0"/>
              </a:rPr>
              <a:t>http://dcs.isa.ru/vladimirv/demo/dhtmltest/TestHTTP.html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ru-RU" dirty="0" smtClean="0"/>
              <a:t>Страница содержит текст </a:t>
            </a:r>
            <a:r>
              <a:rPr lang="en-US" dirty="0" smtClean="0"/>
              <a:t>HTML </a:t>
            </a:r>
            <a:r>
              <a:rPr lang="ru-RU" dirty="0" smtClean="0"/>
              <a:t>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20</a:t>
            </a:r>
            <a:r>
              <a:rPr lang="en-US" dirty="0" smtClean="0"/>
              <a:t> JPEG </a:t>
            </a:r>
            <a:r>
              <a:rPr lang="ru-RU" dirty="0" smtClean="0"/>
              <a:t>и </a:t>
            </a:r>
            <a:r>
              <a:rPr lang="en-US" dirty="0" smtClean="0"/>
              <a:t>GIF </a:t>
            </a:r>
            <a:r>
              <a:rPr lang="ru-RU" dirty="0" smtClean="0"/>
              <a:t>картинок. В итоге – 21 пар запрос</a:t>
            </a:r>
            <a:r>
              <a:rPr lang="en-US" dirty="0" smtClean="0"/>
              <a:t>/</a:t>
            </a:r>
            <a:r>
              <a:rPr lang="ru-RU" dirty="0" smtClean="0"/>
              <a:t>ответ (</a:t>
            </a:r>
            <a:r>
              <a:rPr lang="en-US" dirty="0" smtClean="0"/>
              <a:t>HTTP</a:t>
            </a:r>
            <a:r>
              <a:rPr lang="ru-RU" dirty="0" smtClean="0"/>
              <a:t>).</a:t>
            </a:r>
            <a:endParaRPr lang="en-US" dirty="0" smtClean="0"/>
          </a:p>
        </p:txBody>
      </p:sp>
      <p:sp>
        <p:nvSpPr>
          <p:cNvPr id="8197" name="Freeform 24"/>
          <p:cNvSpPr>
            <a:spLocks/>
          </p:cNvSpPr>
          <p:nvPr/>
        </p:nvSpPr>
        <p:spPr bwMode="auto">
          <a:xfrm>
            <a:off x="5411788" y="3490913"/>
            <a:ext cx="2479675" cy="2581275"/>
          </a:xfrm>
          <a:custGeom>
            <a:avLst/>
            <a:gdLst>
              <a:gd name="T0" fmla="*/ 2147483647 w 1434"/>
              <a:gd name="T1" fmla="*/ 2147483647 h 2218"/>
              <a:gd name="T2" fmla="*/ 2147483647 w 1434"/>
              <a:gd name="T3" fmla="*/ 2070870347 h 2218"/>
              <a:gd name="T4" fmla="*/ 2147483647 w 1434"/>
              <a:gd name="T5" fmla="*/ 1594123518 h 2218"/>
              <a:gd name="T6" fmla="*/ 2147483647 w 1434"/>
              <a:gd name="T7" fmla="*/ 1193222881 h 2218"/>
              <a:gd name="T8" fmla="*/ 2147483647 w 1434"/>
              <a:gd name="T9" fmla="*/ 813991920 h 2218"/>
              <a:gd name="T10" fmla="*/ 2147483647 w 1434"/>
              <a:gd name="T11" fmla="*/ 543112829 h 2218"/>
              <a:gd name="T12" fmla="*/ 2147483647 w 1434"/>
              <a:gd name="T13" fmla="*/ 77200838 h 2218"/>
              <a:gd name="T14" fmla="*/ 1767171341 w 1434"/>
              <a:gd name="T15" fmla="*/ 77200838 h 2218"/>
              <a:gd name="T16" fmla="*/ 1240907876 w 1434"/>
              <a:gd name="T17" fmla="*/ 488936312 h 2218"/>
              <a:gd name="T18" fmla="*/ 738564455 w 1434"/>
              <a:gd name="T19" fmla="*/ 889838113 h 2218"/>
              <a:gd name="T20" fmla="*/ 188379215 w 1434"/>
              <a:gd name="T21" fmla="*/ 1182386880 h 2218"/>
              <a:gd name="T22" fmla="*/ 140535667 w 1434"/>
              <a:gd name="T23" fmla="*/ 1529112164 h 2218"/>
              <a:gd name="T24" fmla="*/ 1025617097 w 1434"/>
              <a:gd name="T25" fmla="*/ 1734981065 h 2218"/>
              <a:gd name="T26" fmla="*/ 1504038744 w 1434"/>
              <a:gd name="T27" fmla="*/ 2114210862 h 2218"/>
              <a:gd name="T28" fmla="*/ 1384433332 w 1434"/>
              <a:gd name="T29" fmla="*/ 2147483647 h 2218"/>
              <a:gd name="T30" fmla="*/ 1432276880 w 1434"/>
              <a:gd name="T31" fmla="*/ 2147483647 h 2218"/>
              <a:gd name="T32" fmla="*/ 2147483647 w 1434"/>
              <a:gd name="T33" fmla="*/ 2147483647 h 2218"/>
              <a:gd name="T34" fmla="*/ 2147483647 w 1434"/>
              <a:gd name="T35" fmla="*/ 2147483647 h 2218"/>
              <a:gd name="T36" fmla="*/ 2147483647 w 1434"/>
              <a:gd name="T37" fmla="*/ 2147483647 h 2218"/>
              <a:gd name="T38" fmla="*/ 2147483647 w 1434"/>
              <a:gd name="T39" fmla="*/ 2147483647 h 221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434"/>
              <a:gd name="T61" fmla="*/ 0 h 2218"/>
              <a:gd name="T62" fmla="*/ 1434 w 1434"/>
              <a:gd name="T63" fmla="*/ 2218 h 221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434" h="2218">
                <a:moveTo>
                  <a:pt x="1095" y="1825"/>
                </a:moveTo>
                <a:cubicBezTo>
                  <a:pt x="1150" y="1748"/>
                  <a:pt x="1315" y="1637"/>
                  <a:pt x="1367" y="1529"/>
                </a:cubicBezTo>
                <a:cubicBezTo>
                  <a:pt x="1419" y="1421"/>
                  <a:pt x="1434" y="1285"/>
                  <a:pt x="1407" y="1177"/>
                </a:cubicBezTo>
                <a:cubicBezTo>
                  <a:pt x="1380" y="1069"/>
                  <a:pt x="1242" y="977"/>
                  <a:pt x="1207" y="881"/>
                </a:cubicBezTo>
                <a:cubicBezTo>
                  <a:pt x="1172" y="785"/>
                  <a:pt x="1171" y="681"/>
                  <a:pt x="1199" y="601"/>
                </a:cubicBezTo>
                <a:cubicBezTo>
                  <a:pt x="1227" y="521"/>
                  <a:pt x="1374" y="492"/>
                  <a:pt x="1375" y="401"/>
                </a:cubicBezTo>
                <a:cubicBezTo>
                  <a:pt x="1376" y="310"/>
                  <a:pt x="1338" y="114"/>
                  <a:pt x="1207" y="57"/>
                </a:cubicBezTo>
                <a:cubicBezTo>
                  <a:pt x="1076" y="0"/>
                  <a:pt x="723" y="6"/>
                  <a:pt x="591" y="57"/>
                </a:cubicBezTo>
                <a:cubicBezTo>
                  <a:pt x="459" y="108"/>
                  <a:pt x="472" y="261"/>
                  <a:pt x="415" y="361"/>
                </a:cubicBezTo>
                <a:cubicBezTo>
                  <a:pt x="358" y="461"/>
                  <a:pt x="306" y="572"/>
                  <a:pt x="247" y="657"/>
                </a:cubicBezTo>
                <a:cubicBezTo>
                  <a:pt x="188" y="742"/>
                  <a:pt x="96" y="794"/>
                  <a:pt x="63" y="873"/>
                </a:cubicBezTo>
                <a:cubicBezTo>
                  <a:pt x="30" y="952"/>
                  <a:pt x="0" y="1061"/>
                  <a:pt x="47" y="1129"/>
                </a:cubicBezTo>
                <a:cubicBezTo>
                  <a:pt x="94" y="1197"/>
                  <a:pt x="267" y="1209"/>
                  <a:pt x="343" y="1281"/>
                </a:cubicBezTo>
                <a:cubicBezTo>
                  <a:pt x="419" y="1353"/>
                  <a:pt x="483" y="1453"/>
                  <a:pt x="503" y="1561"/>
                </a:cubicBezTo>
                <a:cubicBezTo>
                  <a:pt x="523" y="1669"/>
                  <a:pt x="467" y="1841"/>
                  <a:pt x="463" y="1929"/>
                </a:cubicBezTo>
                <a:cubicBezTo>
                  <a:pt x="459" y="2017"/>
                  <a:pt x="435" y="2042"/>
                  <a:pt x="479" y="2089"/>
                </a:cubicBezTo>
                <a:cubicBezTo>
                  <a:pt x="523" y="2136"/>
                  <a:pt x="644" y="2200"/>
                  <a:pt x="727" y="2209"/>
                </a:cubicBezTo>
                <a:cubicBezTo>
                  <a:pt x="810" y="2218"/>
                  <a:pt x="923" y="2181"/>
                  <a:pt x="975" y="2145"/>
                </a:cubicBezTo>
                <a:cubicBezTo>
                  <a:pt x="1027" y="2109"/>
                  <a:pt x="1020" y="2044"/>
                  <a:pt x="1039" y="1993"/>
                </a:cubicBezTo>
                <a:cubicBezTo>
                  <a:pt x="1058" y="1942"/>
                  <a:pt x="1040" y="1902"/>
                  <a:pt x="1095" y="18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graphicFrame>
        <p:nvGraphicFramePr>
          <p:cNvPr id="8198" name="Object 27"/>
          <p:cNvGraphicFramePr>
            <a:graphicFrameLocks noChangeAspect="1"/>
          </p:cNvGraphicFramePr>
          <p:nvPr/>
        </p:nvGraphicFramePr>
        <p:xfrm>
          <a:off x="4918075" y="5000625"/>
          <a:ext cx="752475" cy="596900"/>
        </p:xfrm>
        <a:graphic>
          <a:graphicData uri="http://schemas.openxmlformats.org/presentationml/2006/ole">
            <p:oleObj spid="_x0000_s5125" name="Clip" r:id="rId4" imgW="1307263" imgH="1084139" progId="">
              <p:embed/>
            </p:oleObj>
          </a:graphicData>
        </a:graphic>
      </p:graphicFrame>
      <p:sp>
        <p:nvSpPr>
          <p:cNvPr id="8199" name="Text Box 28"/>
          <p:cNvSpPr txBox="1">
            <a:spLocks noChangeArrowheads="1"/>
          </p:cNvSpPr>
          <p:nvPr/>
        </p:nvSpPr>
        <p:spPr bwMode="auto">
          <a:xfrm>
            <a:off x="7667625" y="4329113"/>
            <a:ext cx="1238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smtClean="0">
                <a:solidFill>
                  <a:prstClr val="black"/>
                </a:solidFill>
                <a:latin typeface="Arial" pitchFamily="34" charset="0"/>
              </a:rPr>
              <a:t>Web Server</a:t>
            </a:r>
          </a:p>
        </p:txBody>
      </p:sp>
      <p:grpSp>
        <p:nvGrpSpPr>
          <p:cNvPr id="8200" name="Group 29"/>
          <p:cNvGrpSpPr>
            <a:grpSpLocks/>
          </p:cNvGrpSpPr>
          <p:nvPr/>
        </p:nvGrpSpPr>
        <p:grpSpPr bwMode="auto">
          <a:xfrm>
            <a:off x="8050213" y="3246438"/>
            <a:ext cx="504825" cy="1071562"/>
            <a:chOff x="4180" y="783"/>
            <a:chExt cx="150" cy="307"/>
          </a:xfrm>
        </p:grpSpPr>
        <p:sp>
          <p:nvSpPr>
            <p:cNvPr id="8212" name="AutoShape 3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8213" name="Rectangle 3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8214" name="Rectangle 3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8215" name="AutoShape 3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8216" name="Line 3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8217" name="Line 3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8218" name="Rectangle 3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8219" name="Rectangle 3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</p:grpSp>
      <p:sp>
        <p:nvSpPr>
          <p:cNvPr id="8201" name="Text Box 38"/>
          <p:cNvSpPr txBox="1">
            <a:spLocks noChangeArrowheads="1"/>
          </p:cNvSpPr>
          <p:nvPr/>
        </p:nvSpPr>
        <p:spPr bwMode="auto">
          <a:xfrm>
            <a:off x="4816475" y="56340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smtClean="0">
                <a:solidFill>
                  <a:prstClr val="black"/>
                </a:solidFill>
                <a:latin typeface="Arial" pitchFamily="34" charset="0"/>
              </a:rPr>
              <a:t>Browser</a:t>
            </a:r>
          </a:p>
        </p:txBody>
      </p:sp>
      <p:sp>
        <p:nvSpPr>
          <p:cNvPr id="8202" name="Line 43"/>
          <p:cNvSpPr>
            <a:spLocks noChangeShapeType="1"/>
          </p:cNvSpPr>
          <p:nvPr/>
        </p:nvSpPr>
        <p:spPr bwMode="auto">
          <a:xfrm flipV="1">
            <a:off x="5873750" y="3479800"/>
            <a:ext cx="2047875" cy="1095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8203" name="Text Box 44"/>
          <p:cNvSpPr txBox="1">
            <a:spLocks noChangeArrowheads="1"/>
          </p:cNvSpPr>
          <p:nvPr/>
        </p:nvSpPr>
        <p:spPr bwMode="auto">
          <a:xfrm rot="-1692639">
            <a:off x="5908675" y="3736975"/>
            <a:ext cx="173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smtClean="0">
                <a:solidFill>
                  <a:srgbClr val="800080"/>
                </a:solidFill>
                <a:latin typeface="Arial" pitchFamily="34" charset="0"/>
              </a:rPr>
              <a:t>HTTP request1</a:t>
            </a:r>
            <a:endParaRPr lang="en-US" sz="2800" smtClean="0">
              <a:solidFill>
                <a:srgbClr val="800080"/>
              </a:solidFill>
              <a:latin typeface="Arial" pitchFamily="34" charset="0"/>
            </a:endParaRPr>
          </a:p>
        </p:txBody>
      </p:sp>
      <p:sp>
        <p:nvSpPr>
          <p:cNvPr id="8204" name="Line 49"/>
          <p:cNvSpPr>
            <a:spLocks noChangeShapeType="1"/>
          </p:cNvSpPr>
          <p:nvPr/>
        </p:nvSpPr>
        <p:spPr bwMode="auto">
          <a:xfrm flipH="1">
            <a:off x="5949950" y="3603625"/>
            <a:ext cx="2047875" cy="1133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8205" name="Text Box 50"/>
          <p:cNvSpPr txBox="1">
            <a:spLocks noChangeArrowheads="1"/>
          </p:cNvSpPr>
          <p:nvPr/>
        </p:nvSpPr>
        <p:spPr bwMode="auto">
          <a:xfrm rot="-1737783">
            <a:off x="6080125" y="4146550"/>
            <a:ext cx="191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smtClean="0">
                <a:solidFill>
                  <a:srgbClr val="800080"/>
                </a:solidFill>
                <a:latin typeface="Arial" pitchFamily="34" charset="0"/>
              </a:rPr>
              <a:t>HTTP response1</a:t>
            </a:r>
            <a:endParaRPr lang="en-US" sz="2800" smtClean="0">
              <a:solidFill>
                <a:srgbClr val="800080"/>
              </a:solidFill>
              <a:latin typeface="Arial" pitchFamily="34" charset="0"/>
            </a:endParaRPr>
          </a:p>
        </p:txBody>
      </p:sp>
      <p:sp>
        <p:nvSpPr>
          <p:cNvPr id="8206" name="Line 53"/>
          <p:cNvSpPr>
            <a:spLocks noChangeShapeType="1"/>
          </p:cNvSpPr>
          <p:nvPr/>
        </p:nvSpPr>
        <p:spPr bwMode="auto">
          <a:xfrm flipV="1">
            <a:off x="5861050" y="4787900"/>
            <a:ext cx="2047875" cy="1095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8207" name="Text Box 54"/>
          <p:cNvSpPr txBox="1">
            <a:spLocks noChangeArrowheads="1"/>
          </p:cNvSpPr>
          <p:nvPr/>
        </p:nvSpPr>
        <p:spPr bwMode="auto">
          <a:xfrm rot="-1692639">
            <a:off x="5832475" y="5045075"/>
            <a:ext cx="186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smtClean="0">
                <a:solidFill>
                  <a:srgbClr val="800080"/>
                </a:solidFill>
                <a:latin typeface="Arial" pitchFamily="34" charset="0"/>
              </a:rPr>
              <a:t>HTTP request</a:t>
            </a:r>
            <a:r>
              <a:rPr lang="ru-RU" sz="1800" smtClean="0">
                <a:solidFill>
                  <a:srgbClr val="800080"/>
                </a:solidFill>
                <a:latin typeface="Arial" pitchFamily="34" charset="0"/>
              </a:rPr>
              <a:t>2</a:t>
            </a:r>
            <a:r>
              <a:rPr lang="en-US" sz="1800" smtClean="0">
                <a:solidFill>
                  <a:srgbClr val="800080"/>
                </a:solidFill>
                <a:latin typeface="Arial" pitchFamily="34" charset="0"/>
              </a:rPr>
              <a:t>1</a:t>
            </a:r>
            <a:endParaRPr lang="en-US" sz="2800" smtClean="0">
              <a:solidFill>
                <a:srgbClr val="800080"/>
              </a:solidFill>
              <a:latin typeface="Arial" pitchFamily="34" charset="0"/>
            </a:endParaRPr>
          </a:p>
        </p:txBody>
      </p:sp>
      <p:sp>
        <p:nvSpPr>
          <p:cNvPr id="8208" name="Line 56"/>
          <p:cNvSpPr>
            <a:spLocks noChangeShapeType="1"/>
          </p:cNvSpPr>
          <p:nvPr/>
        </p:nvSpPr>
        <p:spPr bwMode="auto">
          <a:xfrm flipH="1">
            <a:off x="5937250" y="4911725"/>
            <a:ext cx="2047875" cy="1133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8209" name="Text Box 57"/>
          <p:cNvSpPr txBox="1">
            <a:spLocks noChangeArrowheads="1"/>
          </p:cNvSpPr>
          <p:nvPr/>
        </p:nvSpPr>
        <p:spPr bwMode="auto">
          <a:xfrm rot="-1737783">
            <a:off x="6003925" y="5454650"/>
            <a:ext cx="203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smtClean="0">
                <a:solidFill>
                  <a:srgbClr val="800080"/>
                </a:solidFill>
                <a:latin typeface="Arial" pitchFamily="34" charset="0"/>
              </a:rPr>
              <a:t>HTTP response</a:t>
            </a:r>
            <a:r>
              <a:rPr lang="ru-RU" sz="1800" smtClean="0">
                <a:solidFill>
                  <a:srgbClr val="800080"/>
                </a:solidFill>
                <a:latin typeface="Arial" pitchFamily="34" charset="0"/>
              </a:rPr>
              <a:t>2</a:t>
            </a:r>
            <a:r>
              <a:rPr lang="en-US" sz="1800" smtClean="0">
                <a:solidFill>
                  <a:srgbClr val="800080"/>
                </a:solidFill>
                <a:latin typeface="Arial" pitchFamily="34" charset="0"/>
              </a:rPr>
              <a:t>1</a:t>
            </a:r>
            <a:endParaRPr lang="en-US" sz="2800" smtClean="0">
              <a:solidFill>
                <a:srgbClr val="800080"/>
              </a:solidFill>
              <a:latin typeface="Arial" pitchFamily="34" charset="0"/>
            </a:endParaRPr>
          </a:p>
        </p:txBody>
      </p:sp>
      <p:sp>
        <p:nvSpPr>
          <p:cNvPr id="8210" name="Text Box 58"/>
          <p:cNvSpPr txBox="1">
            <a:spLocks noChangeArrowheads="1"/>
          </p:cNvSpPr>
          <p:nvPr/>
        </p:nvSpPr>
        <p:spPr bwMode="auto">
          <a:xfrm rot="5400000">
            <a:off x="6664325" y="4556125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prstClr val="black"/>
                </a:solidFill>
              </a:rPr>
              <a:t>...</a:t>
            </a:r>
          </a:p>
        </p:txBody>
      </p:sp>
      <p:pic>
        <p:nvPicPr>
          <p:cNvPr id="8211" name="Picture 5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550" y="3024188"/>
            <a:ext cx="4411663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004884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442913" y="1828800"/>
            <a:ext cx="0" cy="44958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14300" y="5422900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22225" y="133350"/>
            <a:ext cx="8867775" cy="866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HTTP 1.0</a:t>
            </a:r>
            <a:br>
              <a:rPr lang="en-US" dirty="0" smtClean="0"/>
            </a:br>
            <a:r>
              <a:rPr lang="en-US" sz="2800" dirty="0" smtClean="0">
                <a:solidFill>
                  <a:schemeClr val="folHlink"/>
                </a:solidFill>
              </a:rPr>
              <a:t>URL </a:t>
            </a:r>
            <a:r>
              <a:rPr lang="en-US" sz="1800" dirty="0" smtClean="0">
                <a:solidFill>
                  <a:schemeClr val="folHlink"/>
                </a:solidFill>
                <a:latin typeface="Courier" charset="0"/>
              </a:rPr>
              <a:t>http://</a:t>
            </a:r>
            <a:r>
              <a:rPr lang="en-US" sz="1800" dirty="0" smtClean="0">
                <a:solidFill>
                  <a:schemeClr val="folHlink"/>
                </a:solidFill>
                <a:latin typeface="Courier" charset="0"/>
              </a:rPr>
              <a:t>dcs.isa.</a:t>
            </a:r>
            <a:r>
              <a:rPr lang="en-US" sz="1800" dirty="0" smtClean="0">
                <a:solidFill>
                  <a:schemeClr val="folHlink"/>
                </a:solidFill>
                <a:latin typeface="Courier" charset="0"/>
              </a:rPr>
              <a:t>ua</a:t>
            </a:r>
            <a:r>
              <a:rPr lang="en-US" sz="1800" dirty="0" smtClean="0">
                <a:solidFill>
                  <a:schemeClr val="folHlink"/>
                </a:solidFill>
                <a:latin typeface="Courier" charset="0"/>
              </a:rPr>
              <a:t>/vt/demo/dhtmltest/TestHTTP.html</a:t>
            </a:r>
            <a:endParaRPr lang="en-US" sz="1800" dirty="0" smtClean="0">
              <a:solidFill>
                <a:schemeClr val="folHlink"/>
              </a:solidFill>
              <a:latin typeface="Courier" charset="0"/>
            </a:endParaRPr>
          </a:p>
        </p:txBody>
      </p:sp>
      <p:sp>
        <p:nvSpPr>
          <p:cNvPr id="299014" name="Rectangle 6"/>
          <p:cNvSpPr>
            <a:spLocks noGrp="1" noChangeArrowheads="1"/>
          </p:cNvSpPr>
          <p:nvPr>
            <p:ph sz="half" idx="1"/>
          </p:nvPr>
        </p:nvSpPr>
        <p:spPr>
          <a:xfrm>
            <a:off x="514350" y="1987550"/>
            <a:ext cx="3962400" cy="81915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Monotype Sorts" charset="2"/>
              <a:buAutoNum type="arabicParenR"/>
            </a:pPr>
            <a:r>
              <a:rPr lang="ru-RU" sz="1800" dirty="0" smtClean="0">
                <a:solidFill>
                  <a:schemeClr val="folHlink"/>
                </a:solidFill>
              </a:rPr>
              <a:t>Браузер</a:t>
            </a:r>
            <a:r>
              <a:rPr lang="en-US" sz="1800" dirty="0" smtClean="0">
                <a:solidFill>
                  <a:schemeClr val="folHlink"/>
                </a:solidFill>
              </a:rPr>
              <a:t> </a:t>
            </a:r>
            <a:r>
              <a:rPr lang="ru-RU" sz="1800" dirty="0" smtClean="0">
                <a:solidFill>
                  <a:schemeClr val="folHlink"/>
                </a:solidFill>
              </a:rPr>
              <a:t>устанавливает</a:t>
            </a:r>
            <a:r>
              <a:rPr lang="en-US" sz="1800" dirty="0" smtClean="0">
                <a:solidFill>
                  <a:schemeClr val="folHlink"/>
                </a:solidFill>
              </a:rPr>
              <a:t> TCP </a:t>
            </a:r>
            <a:r>
              <a:rPr lang="ru-RU" sz="1800" dirty="0" smtClean="0">
                <a:solidFill>
                  <a:schemeClr val="folHlink"/>
                </a:solidFill>
              </a:rPr>
              <a:t>соединение</a:t>
            </a:r>
            <a:r>
              <a:rPr lang="en-US" sz="1800" dirty="0" smtClean="0">
                <a:solidFill>
                  <a:schemeClr val="folHlink"/>
                </a:solidFill>
              </a:rPr>
              <a:t> </a:t>
            </a:r>
            <a:r>
              <a:rPr lang="en-US" sz="1800" b="1" dirty="0" smtClean="0">
                <a:solidFill>
                  <a:schemeClr val="folHlink"/>
                </a:solidFill>
                <a:latin typeface="Courier" charset="0"/>
              </a:rPr>
              <a:t>dcs.isa.ua</a:t>
            </a:r>
            <a:r>
              <a:rPr lang="en-US" sz="1800" dirty="0" smtClean="0">
                <a:solidFill>
                  <a:schemeClr val="folHlink"/>
                </a:solidFill>
              </a:rPr>
              <a:t>. </a:t>
            </a:r>
            <a:endParaRPr lang="ru-RU" sz="1800" dirty="0" smtClean="0">
              <a:solidFill>
                <a:schemeClr val="folHlink"/>
              </a:solidFill>
            </a:endParaRPr>
          </a:p>
          <a:p>
            <a:pPr marL="457200" indent="-457200">
              <a:lnSpc>
                <a:spcPct val="80000"/>
              </a:lnSpc>
              <a:buFont typeface="Monotype Sorts" charset="2"/>
              <a:buNone/>
            </a:pPr>
            <a:r>
              <a:rPr lang="ru-RU" sz="1800" dirty="0" smtClean="0">
                <a:solidFill>
                  <a:schemeClr val="folHlink"/>
                </a:solidFill>
              </a:rPr>
              <a:t>Исп.</a:t>
            </a:r>
            <a:r>
              <a:rPr lang="en-US" sz="1800" dirty="0" smtClean="0">
                <a:solidFill>
                  <a:schemeClr val="folHlink"/>
                </a:solidFill>
              </a:rPr>
              <a:t> </a:t>
            </a:r>
            <a:r>
              <a:rPr lang="ru-RU" sz="1800" dirty="0" smtClean="0">
                <a:solidFill>
                  <a:schemeClr val="folHlink"/>
                </a:solidFill>
              </a:rPr>
              <a:t>порт </a:t>
            </a:r>
            <a:r>
              <a:rPr lang="en-US" sz="1800" dirty="0" smtClean="0">
                <a:solidFill>
                  <a:schemeClr val="folHlink"/>
                </a:solidFill>
              </a:rPr>
              <a:t>80 </a:t>
            </a:r>
            <a:r>
              <a:rPr lang="ru-RU" sz="1800" dirty="0" smtClean="0">
                <a:solidFill>
                  <a:schemeClr val="folHlink"/>
                </a:solidFill>
              </a:rPr>
              <a:t>по умолчанию</a:t>
            </a:r>
            <a:endParaRPr lang="en-US" sz="1800" dirty="0" smtClean="0">
              <a:solidFill>
                <a:schemeClr val="folHlink"/>
              </a:solidFill>
            </a:endParaRPr>
          </a:p>
        </p:txBody>
      </p:sp>
      <p:sp>
        <p:nvSpPr>
          <p:cNvPr id="299015" name="Rectangle 7"/>
          <p:cNvSpPr>
            <a:spLocks noChangeArrowheads="1"/>
          </p:cNvSpPr>
          <p:nvPr/>
        </p:nvSpPr>
        <p:spPr bwMode="auto">
          <a:xfrm>
            <a:off x="4991100" y="3692525"/>
            <a:ext cx="3810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75000"/>
              <a:buFont typeface="Monotype Sorts" charset="2"/>
              <a:buNone/>
            </a:pPr>
            <a:r>
              <a:rPr lang="en-US" sz="2000" smtClean="0">
                <a:solidFill>
                  <a:prstClr val="black"/>
                </a:solidFill>
                <a:latin typeface="Times" pitchFamily="18" charset="0"/>
              </a:rPr>
              <a:t>2)	</a:t>
            </a:r>
            <a:r>
              <a:rPr lang="ru-RU" smtClean="0">
                <a:solidFill>
                  <a:srgbClr val="800080"/>
                </a:solidFill>
                <a:latin typeface="Times" pitchFamily="18" charset="0"/>
              </a:rPr>
              <a:t>Сервер открывает соединение</a:t>
            </a:r>
            <a:endParaRPr lang="en-US" sz="2000" smtClean="0">
              <a:solidFill>
                <a:srgbClr val="800080"/>
              </a:solidFill>
              <a:latin typeface="Times" pitchFamily="18" charset="0"/>
            </a:endParaRPr>
          </a:p>
        </p:txBody>
      </p:sp>
      <p:sp>
        <p:nvSpPr>
          <p:cNvPr id="299017" name="Rectangle 9"/>
          <p:cNvSpPr>
            <a:spLocks noChangeArrowheads="1"/>
          </p:cNvSpPr>
          <p:nvPr/>
        </p:nvSpPr>
        <p:spPr bwMode="auto">
          <a:xfrm>
            <a:off x="514350" y="3692525"/>
            <a:ext cx="381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75000"/>
              <a:buFont typeface="Monotype Sorts" charset="2"/>
              <a:buNone/>
            </a:pPr>
            <a:r>
              <a:rPr lang="en-US" sz="2000" smtClean="0">
                <a:solidFill>
                  <a:prstClr val="black"/>
                </a:solidFill>
                <a:latin typeface="Times" pitchFamily="18" charset="0"/>
              </a:rPr>
              <a:t>3)	</a:t>
            </a:r>
            <a:r>
              <a:rPr lang="ru-RU" sz="2000" smtClean="0">
                <a:solidFill>
                  <a:srgbClr val="800080"/>
                </a:solidFill>
                <a:latin typeface="Times" pitchFamily="18" charset="0"/>
              </a:rPr>
              <a:t>Клиент</a:t>
            </a:r>
            <a:r>
              <a:rPr lang="en-US" smtClean="0">
                <a:solidFill>
                  <a:srgbClr val="800080"/>
                </a:solidFill>
                <a:latin typeface="Times" pitchFamily="18" charset="0"/>
              </a:rPr>
              <a:t> </a:t>
            </a:r>
            <a:r>
              <a:rPr lang="ru-RU" smtClean="0">
                <a:solidFill>
                  <a:srgbClr val="800080"/>
                </a:solidFill>
                <a:latin typeface="Times" pitchFamily="18" charset="0"/>
              </a:rPr>
              <a:t>посылает сообщение </a:t>
            </a:r>
            <a:r>
              <a:rPr lang="en-US" smtClean="0">
                <a:solidFill>
                  <a:srgbClr val="800080"/>
                </a:solidFill>
                <a:latin typeface="Times" pitchFamily="18" charset="0"/>
              </a:rPr>
              <a:t>HTTP GET</a:t>
            </a:r>
          </a:p>
        </p:txBody>
      </p:sp>
      <p:sp>
        <p:nvSpPr>
          <p:cNvPr id="9224" name="Text Box 11"/>
          <p:cNvSpPr txBox="1">
            <a:spLocks noChangeArrowheads="1"/>
          </p:cNvSpPr>
          <p:nvPr/>
        </p:nvSpPr>
        <p:spPr bwMode="auto">
          <a:xfrm>
            <a:off x="63500" y="5326063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99"/>
                </a:solidFill>
                <a:latin typeface="Arial" pitchFamily="34" charset="0"/>
              </a:rPr>
              <a:t>time</a:t>
            </a:r>
            <a:endParaRPr lang="en-US" smtClean="0">
              <a:solidFill>
                <a:prstClr val="black"/>
              </a:solidFill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856038" y="2765425"/>
            <a:ext cx="1649412" cy="863600"/>
            <a:chOff x="2429" y="1742"/>
            <a:chExt cx="1039" cy="544"/>
          </a:xfrm>
        </p:grpSpPr>
        <p:sp>
          <p:nvSpPr>
            <p:cNvPr id="9236" name="Line 14"/>
            <p:cNvSpPr>
              <a:spLocks noChangeShapeType="1"/>
            </p:cNvSpPr>
            <p:nvPr/>
          </p:nvSpPr>
          <p:spPr bwMode="auto">
            <a:xfrm>
              <a:off x="2429" y="1742"/>
              <a:ext cx="1039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9237" name="Text Box 15"/>
            <p:cNvSpPr txBox="1">
              <a:spLocks noChangeArrowheads="1"/>
            </p:cNvSpPr>
            <p:nvPr/>
          </p:nvSpPr>
          <p:spPr bwMode="auto">
            <a:xfrm rot="1473560">
              <a:off x="2493" y="1794"/>
              <a:ext cx="92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 smtClean="0">
                  <a:solidFill>
                    <a:prstClr val="black"/>
                  </a:solidFill>
                  <a:latin typeface="Arial" pitchFamily="34" charset="0"/>
                </a:rPr>
                <a:t>Установка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 smtClean="0">
                  <a:solidFill>
                    <a:prstClr val="black"/>
                  </a:solidFill>
                  <a:latin typeface="Arial" pitchFamily="34" charset="0"/>
                </a:rPr>
                <a:t> </a:t>
              </a:r>
              <a:r>
                <a:rPr lang="en-US" sz="2000" smtClean="0">
                  <a:solidFill>
                    <a:prstClr val="black"/>
                  </a:solidFill>
                  <a:latin typeface="Arial" pitchFamily="34" charset="0"/>
                </a:rPr>
                <a:t>TCP </a:t>
              </a:r>
              <a:r>
                <a:rPr lang="ru-RU" sz="2000" smtClean="0">
                  <a:solidFill>
                    <a:prstClr val="black"/>
                  </a:solidFill>
                  <a:latin typeface="Arial" pitchFamily="34" charset="0"/>
                </a:rPr>
                <a:t>соед.</a:t>
              </a:r>
              <a:endParaRPr lang="en-US" sz="2000" smtClean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299024" name="Rectangle 16"/>
          <p:cNvSpPr>
            <a:spLocks noChangeArrowheads="1"/>
          </p:cNvSpPr>
          <p:nvPr/>
        </p:nvSpPr>
        <p:spPr bwMode="auto">
          <a:xfrm>
            <a:off x="4991100" y="6103938"/>
            <a:ext cx="41529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75000"/>
              <a:buFont typeface="Monotype Sorts" charset="2"/>
              <a:buNone/>
            </a:pPr>
            <a:r>
              <a:rPr lang="en-US" sz="2000" smtClean="0">
                <a:solidFill>
                  <a:prstClr val="black"/>
                </a:solidFill>
                <a:latin typeface="Times" pitchFamily="18" charset="0"/>
              </a:rPr>
              <a:t>5)	</a:t>
            </a:r>
            <a:r>
              <a:rPr lang="ru-RU" smtClean="0">
                <a:solidFill>
                  <a:srgbClr val="800080"/>
                </a:solidFill>
                <a:latin typeface="Times" pitchFamily="18" charset="0"/>
              </a:rPr>
              <a:t>Сервер</a:t>
            </a:r>
            <a:r>
              <a:rPr lang="en-US" smtClean="0">
                <a:solidFill>
                  <a:srgbClr val="800080"/>
                </a:solidFill>
                <a:latin typeface="Times" pitchFamily="18" charset="0"/>
              </a:rPr>
              <a:t> </a:t>
            </a:r>
            <a:r>
              <a:rPr lang="ru-RU" smtClean="0">
                <a:solidFill>
                  <a:srgbClr val="800080"/>
                </a:solidFill>
                <a:latin typeface="Times" pitchFamily="18" charset="0"/>
              </a:rPr>
              <a:t>закрывает </a:t>
            </a:r>
            <a:r>
              <a:rPr lang="en-US" smtClean="0">
                <a:solidFill>
                  <a:srgbClr val="800080"/>
                </a:solidFill>
                <a:latin typeface="Times" pitchFamily="18" charset="0"/>
              </a:rPr>
              <a:t>TCP</a:t>
            </a:r>
            <a:r>
              <a:rPr lang="ru-RU" smtClean="0">
                <a:solidFill>
                  <a:srgbClr val="800080"/>
                </a:solidFill>
                <a:latin typeface="Times" pitchFamily="18" charset="0"/>
              </a:rPr>
              <a:t> соединение</a:t>
            </a:r>
            <a:endParaRPr lang="en-US" sz="2000" smtClean="0">
              <a:solidFill>
                <a:srgbClr val="800080"/>
              </a:solidFill>
              <a:latin typeface="Times" pitchFamily="18" charset="0"/>
            </a:endParaRPr>
          </a:p>
        </p:txBody>
      </p:sp>
      <p:sp>
        <p:nvSpPr>
          <p:cNvPr id="299026" name="Rectangle 18"/>
          <p:cNvSpPr>
            <a:spLocks noChangeArrowheads="1"/>
          </p:cNvSpPr>
          <p:nvPr/>
        </p:nvSpPr>
        <p:spPr bwMode="auto">
          <a:xfrm>
            <a:off x="4991100" y="4965700"/>
            <a:ext cx="40481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75000"/>
              <a:buFont typeface="Monotype Sorts" charset="2"/>
              <a:buNone/>
            </a:pPr>
            <a:r>
              <a:rPr lang="en-US" sz="2000" smtClean="0">
                <a:solidFill>
                  <a:prstClr val="black"/>
                </a:solidFill>
                <a:latin typeface="Times" pitchFamily="18" charset="0"/>
              </a:rPr>
              <a:t>4)	</a:t>
            </a:r>
            <a:r>
              <a:rPr lang="ru-RU" smtClean="0">
                <a:solidFill>
                  <a:srgbClr val="800080"/>
                </a:solidFill>
                <a:latin typeface="Times" pitchFamily="18" charset="0"/>
              </a:rPr>
              <a:t>Обрабатывает запрос и отсылает </a:t>
            </a:r>
            <a:r>
              <a:rPr lang="en-US" smtClean="0">
                <a:solidFill>
                  <a:srgbClr val="800080"/>
                </a:solidFill>
                <a:latin typeface="Times" pitchFamily="18" charset="0"/>
              </a:rPr>
              <a:t>HTTP OK </a:t>
            </a:r>
            <a:r>
              <a:rPr lang="ru-RU" smtClean="0">
                <a:solidFill>
                  <a:srgbClr val="800080"/>
                </a:solidFill>
                <a:latin typeface="Times" pitchFamily="18" charset="0"/>
              </a:rPr>
              <a:t>с содержимым</a:t>
            </a:r>
            <a:endParaRPr lang="en-US" smtClean="0">
              <a:solidFill>
                <a:srgbClr val="800080"/>
              </a:solidFill>
              <a:latin typeface="Times" pitchFamily="18" charset="0"/>
            </a:endParaRPr>
          </a:p>
        </p:txBody>
      </p:sp>
      <p:sp>
        <p:nvSpPr>
          <p:cNvPr id="299032" name="Text Box 24"/>
          <p:cNvSpPr txBox="1">
            <a:spLocks noChangeArrowheads="1"/>
          </p:cNvSpPr>
          <p:nvPr/>
        </p:nvSpPr>
        <p:spPr bwMode="auto">
          <a:xfrm>
            <a:off x="1774825" y="1330325"/>
            <a:ext cx="927100" cy="4572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prstClr val="black"/>
                </a:solidFill>
                <a:latin typeface="Times" pitchFamily="18" charset="0"/>
              </a:rPr>
              <a:t>Client</a:t>
            </a:r>
          </a:p>
        </p:txBody>
      </p:sp>
      <p:sp>
        <p:nvSpPr>
          <p:cNvPr id="299033" name="Text Box 25"/>
          <p:cNvSpPr txBox="1">
            <a:spLocks noChangeArrowheads="1"/>
          </p:cNvSpPr>
          <p:nvPr/>
        </p:nvSpPr>
        <p:spPr bwMode="auto">
          <a:xfrm>
            <a:off x="6880225" y="1330325"/>
            <a:ext cx="979488" cy="4572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prstClr val="black"/>
                </a:solidFill>
                <a:latin typeface="Times" pitchFamily="18" charset="0"/>
              </a:rPr>
              <a:t>Server</a:t>
            </a:r>
          </a:p>
        </p:txBody>
      </p:sp>
      <p:sp>
        <p:nvSpPr>
          <p:cNvPr id="299034" name="Rectangle 26"/>
          <p:cNvSpPr>
            <a:spLocks noChangeArrowheads="1"/>
          </p:cNvSpPr>
          <p:nvPr/>
        </p:nvSpPr>
        <p:spPr bwMode="auto">
          <a:xfrm>
            <a:off x="4991100" y="1987550"/>
            <a:ext cx="3810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75000"/>
              <a:buFont typeface="Monotype Sorts" charset="2"/>
              <a:buNone/>
            </a:pPr>
            <a:r>
              <a:rPr lang="en-US" sz="2000" smtClean="0">
                <a:solidFill>
                  <a:prstClr val="black"/>
                </a:solidFill>
                <a:latin typeface="Times" pitchFamily="18" charset="0"/>
              </a:rPr>
              <a:t>0) </a:t>
            </a:r>
            <a:r>
              <a:rPr lang="en-US" smtClean="0">
                <a:solidFill>
                  <a:prstClr val="black"/>
                </a:solidFill>
                <a:latin typeface="Times" pitchFamily="18" charset="0"/>
              </a:rPr>
              <a:t> </a:t>
            </a:r>
            <a:r>
              <a:rPr lang="ru-RU" smtClean="0">
                <a:solidFill>
                  <a:srgbClr val="800080"/>
                </a:solidFill>
                <a:latin typeface="Times" pitchFamily="18" charset="0"/>
              </a:rPr>
              <a:t>Сервер ждет запросов</a:t>
            </a:r>
            <a:endParaRPr lang="en-US" sz="2000" smtClean="0">
              <a:solidFill>
                <a:srgbClr val="800080"/>
              </a:solidFill>
              <a:latin typeface="Times" pitchFamily="18" charset="0"/>
            </a:endParaRPr>
          </a:p>
        </p:txBody>
      </p:sp>
      <p:sp>
        <p:nvSpPr>
          <p:cNvPr id="299036" name="Line 28"/>
          <p:cNvSpPr>
            <a:spLocks noChangeShapeType="1"/>
          </p:cNvSpPr>
          <p:nvPr/>
        </p:nvSpPr>
        <p:spPr bwMode="auto">
          <a:xfrm>
            <a:off x="4008438" y="4232275"/>
            <a:ext cx="1395412" cy="730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299038" name="Line 30"/>
          <p:cNvSpPr>
            <a:spLocks noChangeShapeType="1"/>
          </p:cNvSpPr>
          <p:nvPr/>
        </p:nvSpPr>
        <p:spPr bwMode="auto">
          <a:xfrm flipH="1">
            <a:off x="3906838" y="5426075"/>
            <a:ext cx="1395412" cy="730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299039" name="Line 31"/>
          <p:cNvSpPr>
            <a:spLocks noChangeShapeType="1"/>
          </p:cNvSpPr>
          <p:nvPr/>
        </p:nvSpPr>
        <p:spPr bwMode="auto">
          <a:xfrm flipH="1">
            <a:off x="3906838" y="5553075"/>
            <a:ext cx="1395412" cy="730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299040" name="Line 32"/>
          <p:cNvSpPr>
            <a:spLocks noChangeShapeType="1"/>
          </p:cNvSpPr>
          <p:nvPr/>
        </p:nvSpPr>
        <p:spPr bwMode="auto">
          <a:xfrm flipH="1">
            <a:off x="3906838" y="5680075"/>
            <a:ext cx="1395412" cy="730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299041" name="Line 33"/>
          <p:cNvSpPr>
            <a:spLocks noChangeShapeType="1"/>
          </p:cNvSpPr>
          <p:nvPr/>
        </p:nvSpPr>
        <p:spPr bwMode="auto">
          <a:xfrm flipH="1">
            <a:off x="3906838" y="5807075"/>
            <a:ext cx="1395412" cy="730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sz="2400" smtClean="0">
              <a:solidFill>
                <a:prstClr val="black"/>
              </a:solidFill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46199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99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99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9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9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9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9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9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9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9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9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9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9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9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9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9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9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29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4" grpId="0" build="p" autoUpdateAnimBg="0"/>
      <p:bldP spid="299015" grpId="0" autoUpdateAnimBg="0"/>
      <p:bldP spid="299017" grpId="0" autoUpdateAnimBg="0"/>
      <p:bldP spid="299024" grpId="0" autoUpdateAnimBg="0"/>
      <p:bldP spid="299026" grpId="0" autoUpdateAnimBg="0"/>
      <p:bldP spid="299034" grpId="0" autoUpdateAnimBg="0"/>
      <p:bldP spid="299036" grpId="0" animBg="1"/>
      <p:bldP spid="299038" grpId="0" animBg="1"/>
      <p:bldP spid="299039" grpId="0" animBg="1"/>
      <p:bldP spid="299040" grpId="0" animBg="1"/>
      <p:bldP spid="2990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17"/>
          <p:cNvSpPr>
            <a:spLocks noChangeArrowheads="1"/>
          </p:cNvSpPr>
          <p:nvPr/>
        </p:nvSpPr>
        <p:spPr bwMode="auto">
          <a:xfrm>
            <a:off x="2514600" y="2908300"/>
            <a:ext cx="6413500" cy="3556000"/>
          </a:xfrm>
          <a:prstGeom prst="roundRect">
            <a:avLst>
              <a:gd name="adj" fmla="val 712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215060" name="AutoShape 20"/>
          <p:cNvSpPr>
            <a:spLocks noChangeArrowheads="1"/>
          </p:cNvSpPr>
          <p:nvPr/>
        </p:nvSpPr>
        <p:spPr bwMode="auto">
          <a:xfrm>
            <a:off x="2628900" y="3022600"/>
            <a:ext cx="6223000" cy="3683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>
            <a:noFill/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 sz="240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215061" name="AutoShape 21"/>
          <p:cNvSpPr>
            <a:spLocks noChangeArrowheads="1"/>
          </p:cNvSpPr>
          <p:nvPr/>
        </p:nvSpPr>
        <p:spPr bwMode="auto">
          <a:xfrm>
            <a:off x="2628900" y="3479800"/>
            <a:ext cx="5372100" cy="1498600"/>
          </a:xfrm>
          <a:prstGeom prst="roundRect">
            <a:avLst>
              <a:gd name="adj" fmla="val 3968"/>
            </a:avLst>
          </a:prstGeom>
          <a:noFill/>
          <a:ln w="12700">
            <a:noFill/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 sz="240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215062" name="AutoShape 22"/>
          <p:cNvSpPr>
            <a:spLocks noChangeArrowheads="1"/>
          </p:cNvSpPr>
          <p:nvPr/>
        </p:nvSpPr>
        <p:spPr bwMode="auto">
          <a:xfrm>
            <a:off x="2628900" y="5080000"/>
            <a:ext cx="1739900" cy="3429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>
            <a:noFill/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 sz="240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215058" name="Rectangle 18"/>
          <p:cNvSpPr>
            <a:spLocks noChangeArrowheads="1"/>
          </p:cNvSpPr>
          <p:nvPr/>
        </p:nvSpPr>
        <p:spPr bwMode="auto">
          <a:xfrm>
            <a:off x="2627784" y="5661248"/>
            <a:ext cx="6096000" cy="8255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 sz="240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6934200" cy="990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Hypertext Transfer Protocol </a:t>
            </a:r>
            <a:r>
              <a:rPr lang="ru-RU" sz="2800" smtClean="0">
                <a:solidFill>
                  <a:schemeClr val="folHlink"/>
                </a:solidFill>
              </a:rPr>
              <a:t>Формат сообщений </a:t>
            </a:r>
            <a:r>
              <a:rPr lang="en-US" sz="2800" smtClean="0">
                <a:solidFill>
                  <a:schemeClr val="folHlink"/>
                </a:solidFill>
              </a:rPr>
              <a:t>HTTP </a:t>
            </a:r>
          </a:p>
        </p:txBody>
      </p:sp>
      <p:sp>
        <p:nvSpPr>
          <p:cNvPr id="10248" name="Rectangle 3"/>
          <p:cNvSpPr>
            <a:spLocks noGrp="1" noChangeArrowheads="1"/>
          </p:cNvSpPr>
          <p:nvPr>
            <p:ph idx="1"/>
          </p:nvPr>
        </p:nvSpPr>
        <p:spPr>
          <a:xfrm>
            <a:off x="38100" y="1146175"/>
            <a:ext cx="9105900" cy="14192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mtClean="0"/>
              <a:t>Два типа</a:t>
            </a:r>
            <a:r>
              <a:rPr lang="en-US" smtClean="0"/>
              <a:t> HTTP </a:t>
            </a:r>
            <a:r>
              <a:rPr lang="ru-RU" smtClean="0"/>
              <a:t>сообщений</a:t>
            </a:r>
            <a:r>
              <a:rPr lang="en-US" smtClean="0"/>
              <a:t>: </a:t>
            </a:r>
            <a:r>
              <a:rPr lang="en-US" i="1" smtClean="0"/>
              <a:t>request</a:t>
            </a:r>
            <a:r>
              <a:rPr lang="en-US" smtClean="0"/>
              <a:t> and </a:t>
            </a:r>
            <a:r>
              <a:rPr lang="en-US" i="1" smtClean="0"/>
              <a:t>response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ASCII</a:t>
            </a:r>
          </a:p>
          <a:p>
            <a:pPr>
              <a:lnSpc>
                <a:spcPct val="90000"/>
              </a:lnSpc>
            </a:pPr>
            <a:r>
              <a:rPr lang="en-US" smtClean="0"/>
              <a:t>HTTP request message:</a:t>
            </a:r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2651125" y="2943225"/>
            <a:ext cx="6232525" cy="968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method &lt;SP&gt; path &lt;SP&gt; version &lt;CR&gt;&lt;LF&gt;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prstClr val="black"/>
                </a:solidFill>
                <a:latin typeface="Helvetica" charset="0"/>
              </a:rPr>
              <a:t>имя заголовка</a:t>
            </a: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 “:” </a:t>
            </a:r>
            <a:r>
              <a:rPr lang="ru-RU" dirty="0" smtClean="0">
                <a:solidFill>
                  <a:prstClr val="black"/>
                </a:solidFill>
                <a:latin typeface="Helvetica" charset="0"/>
              </a:rPr>
              <a:t>значение</a:t>
            </a: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 &lt;CR&gt;&lt;LF&gt;</a:t>
            </a:r>
          </a:p>
        </p:txBody>
      </p:sp>
      <p:sp>
        <p:nvSpPr>
          <p:cNvPr id="10250" name="Text Box 13"/>
          <p:cNvSpPr txBox="1">
            <a:spLocks noChangeArrowheads="1"/>
          </p:cNvSpPr>
          <p:nvPr/>
        </p:nvSpPr>
        <p:spPr bwMode="auto">
          <a:xfrm>
            <a:off x="2651125" y="4530725"/>
            <a:ext cx="5578475" cy="14219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prstClr val="black"/>
                </a:solidFill>
                <a:latin typeface="Helvetica" charset="0"/>
              </a:rPr>
              <a:t>имя заголовка</a:t>
            </a: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 “:” </a:t>
            </a:r>
            <a:r>
              <a:rPr lang="ru-RU" dirty="0" smtClean="0">
                <a:solidFill>
                  <a:prstClr val="black"/>
                </a:solidFill>
                <a:latin typeface="Helvetica" charset="0"/>
              </a:rPr>
              <a:t>значение</a:t>
            </a: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 &lt;CR&gt;&lt;LF&gt;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&lt;CR&gt;&lt;LF&gt;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entity body</a:t>
            </a:r>
          </a:p>
        </p:txBody>
      </p:sp>
      <p:sp>
        <p:nvSpPr>
          <p:cNvPr id="10251" name="Text Box 16"/>
          <p:cNvSpPr txBox="1">
            <a:spLocks noChangeArrowheads="1"/>
          </p:cNvSpPr>
          <p:nvPr/>
        </p:nvSpPr>
        <p:spPr bwMode="auto">
          <a:xfrm rot="-5400000">
            <a:off x="3837782" y="3920331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smtClean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215059" name="Rectangle 19"/>
          <p:cNvSpPr>
            <a:spLocks noChangeArrowheads="1"/>
          </p:cNvSpPr>
          <p:nvPr/>
        </p:nvSpPr>
        <p:spPr bwMode="auto">
          <a:xfrm>
            <a:off x="38100" y="3038475"/>
            <a:ext cx="25749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74295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Tx/>
              <a:buChar char="»"/>
            </a:pPr>
            <a:r>
              <a:rPr lang="ru-RU" sz="2400" smtClean="0">
                <a:solidFill>
                  <a:srgbClr val="800080"/>
                </a:solidFill>
                <a:latin typeface="Times" pitchFamily="18" charset="0"/>
              </a:rPr>
              <a:t>Строка запроса</a:t>
            </a:r>
            <a:endParaRPr lang="en-US" sz="2400" smtClean="0">
              <a:solidFill>
                <a:srgbClr val="800080"/>
              </a:solidFill>
              <a:latin typeface="Times" pitchFamily="18" charset="0"/>
            </a:endParaRPr>
          </a:p>
        </p:txBody>
      </p:sp>
      <p:sp>
        <p:nvSpPr>
          <p:cNvPr id="215063" name="Rectangle 23"/>
          <p:cNvSpPr>
            <a:spLocks noChangeArrowheads="1"/>
          </p:cNvSpPr>
          <p:nvPr/>
        </p:nvSpPr>
        <p:spPr bwMode="auto">
          <a:xfrm>
            <a:off x="38100" y="3736975"/>
            <a:ext cx="2574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74295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Tx/>
              <a:buChar char="»"/>
            </a:pPr>
            <a:r>
              <a:rPr lang="ru-RU" sz="2400" smtClean="0">
                <a:solidFill>
                  <a:srgbClr val="800080"/>
                </a:solidFill>
                <a:latin typeface="Times" pitchFamily="18" charset="0"/>
              </a:rPr>
              <a:t>Необяз. Поля заголовков</a:t>
            </a:r>
            <a:endParaRPr lang="en-US" sz="2400" smtClean="0">
              <a:solidFill>
                <a:srgbClr val="800080"/>
              </a:solidFill>
              <a:latin typeface="Times" pitchFamily="18" charset="0"/>
            </a:endParaRPr>
          </a:p>
        </p:txBody>
      </p:sp>
      <p:sp>
        <p:nvSpPr>
          <p:cNvPr id="215064" name="Rectangle 24"/>
          <p:cNvSpPr>
            <a:spLocks noChangeArrowheads="1"/>
          </p:cNvSpPr>
          <p:nvPr/>
        </p:nvSpPr>
        <p:spPr bwMode="auto">
          <a:xfrm>
            <a:off x="38100" y="5286375"/>
            <a:ext cx="25749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74295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Tx/>
              <a:buChar char="»"/>
            </a:pPr>
            <a:r>
              <a:rPr lang="ru-RU" sz="2400" smtClean="0">
                <a:solidFill>
                  <a:srgbClr val="800080"/>
                </a:solidFill>
                <a:latin typeface="Times" pitchFamily="18" charset="0"/>
              </a:rPr>
              <a:t>«Тело запроса», для </a:t>
            </a:r>
            <a:r>
              <a:rPr lang="en-US" sz="2400" smtClean="0">
                <a:solidFill>
                  <a:srgbClr val="800080"/>
                </a:solidFill>
                <a:latin typeface="Times" pitchFamily="18" charset="0"/>
              </a:rPr>
              <a:t>POST </a:t>
            </a:r>
          </a:p>
          <a:p>
            <a:pPr marL="74295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Tx/>
              <a:buChar char="»"/>
            </a:pPr>
            <a:endParaRPr lang="en-US" sz="2400" smtClean="0">
              <a:solidFill>
                <a:srgbClr val="800080"/>
              </a:solidFill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9142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1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0" grpId="0" animBg="1"/>
      <p:bldP spid="215061" grpId="0"/>
      <p:bldP spid="215062" grpId="0" animBg="1"/>
      <p:bldP spid="215058" grpId="0" animBg="1"/>
      <p:bldP spid="215059" grpId="0" autoUpdateAnimBg="0"/>
      <p:bldP spid="215063" grpId="0" autoUpdateAnimBg="0"/>
      <p:bldP spid="21506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0"/>
            <a:ext cx="7375525" cy="990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Hypertext Transfer Protocol</a:t>
            </a:r>
            <a:br>
              <a:rPr lang="en-US" smtClean="0"/>
            </a:br>
            <a:r>
              <a:rPr lang="en-US" smtClean="0"/>
              <a:t> </a:t>
            </a:r>
            <a:r>
              <a:rPr lang="ru-RU" sz="2800" smtClean="0">
                <a:solidFill>
                  <a:schemeClr val="folHlink"/>
                </a:solidFill>
              </a:rPr>
              <a:t>Формат сообщений </a:t>
            </a:r>
            <a:r>
              <a:rPr lang="en-US" sz="2800" smtClean="0">
                <a:solidFill>
                  <a:schemeClr val="folHlink"/>
                </a:solidFill>
              </a:rPr>
              <a:t>HTTP </a:t>
            </a:r>
          </a:p>
        </p:txBody>
      </p:sp>
      <p:sp>
        <p:nvSpPr>
          <p:cNvPr id="11267" name="AutoShape 10"/>
          <p:cNvSpPr>
            <a:spLocks noChangeArrowheads="1"/>
          </p:cNvSpPr>
          <p:nvPr/>
        </p:nvSpPr>
        <p:spPr bwMode="auto">
          <a:xfrm>
            <a:off x="2603500" y="2908300"/>
            <a:ext cx="6413500" cy="3556000"/>
          </a:xfrm>
          <a:prstGeom prst="roundRect">
            <a:avLst>
              <a:gd name="adj" fmla="val 712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2771800" y="5445224"/>
            <a:ext cx="6096000" cy="8255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 sz="240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11269" name="Text Box 12"/>
          <p:cNvSpPr txBox="1">
            <a:spLocks noChangeArrowheads="1"/>
          </p:cNvSpPr>
          <p:nvPr/>
        </p:nvSpPr>
        <p:spPr bwMode="auto">
          <a:xfrm>
            <a:off x="2740025" y="2943225"/>
            <a:ext cx="6216650" cy="968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version &lt;SP&gt; code &lt;SP&gt; phrase &lt;CR&gt;&lt;LF&gt;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prstClr val="black"/>
                </a:solidFill>
                <a:latin typeface="Helvetica" charset="0"/>
              </a:rPr>
              <a:t>имя заголовка</a:t>
            </a: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 “:” </a:t>
            </a:r>
            <a:r>
              <a:rPr lang="ru-RU" dirty="0" smtClean="0">
                <a:solidFill>
                  <a:prstClr val="black"/>
                </a:solidFill>
                <a:latin typeface="Helvetica" charset="0"/>
              </a:rPr>
              <a:t>значение</a:t>
            </a: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 &lt;CR&gt;&lt;LF&gt;</a:t>
            </a:r>
          </a:p>
        </p:txBody>
      </p:sp>
      <p:sp>
        <p:nvSpPr>
          <p:cNvPr id="11270" name="Text Box 13"/>
          <p:cNvSpPr txBox="1">
            <a:spLocks noChangeArrowheads="1"/>
          </p:cNvSpPr>
          <p:nvPr/>
        </p:nvSpPr>
        <p:spPr bwMode="auto">
          <a:xfrm>
            <a:off x="2740025" y="4530725"/>
            <a:ext cx="5578475" cy="1406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prstClr val="black"/>
                </a:solidFill>
                <a:latin typeface="Helvetica" charset="0"/>
              </a:rPr>
              <a:t>имя заголовка</a:t>
            </a: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 “:” </a:t>
            </a:r>
            <a:r>
              <a:rPr lang="ru-RU" dirty="0" smtClean="0">
                <a:solidFill>
                  <a:prstClr val="black"/>
                </a:solidFill>
                <a:latin typeface="Helvetica" charset="0"/>
              </a:rPr>
              <a:t>значение</a:t>
            </a: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 &lt;CR&gt;&lt;LF&gt;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&lt;CR&gt;&lt;LF&gt;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HTML</a:t>
            </a:r>
            <a:r>
              <a:rPr lang="ru-RU" dirty="0" smtClean="0">
                <a:solidFill>
                  <a:prstClr val="black"/>
                </a:solidFill>
                <a:latin typeface="Helvetica" charset="0"/>
              </a:rPr>
              <a:t>, двоичные данные </a:t>
            </a:r>
            <a:endParaRPr lang="en-US" dirty="0" smtClean="0">
              <a:solidFill>
                <a:prstClr val="black"/>
              </a:solidFill>
              <a:latin typeface="Helvetica" charset="0"/>
            </a:endParaRPr>
          </a:p>
        </p:txBody>
      </p:sp>
      <p:sp>
        <p:nvSpPr>
          <p:cNvPr id="11271" name="Text Box 14"/>
          <p:cNvSpPr txBox="1">
            <a:spLocks noChangeArrowheads="1"/>
          </p:cNvSpPr>
          <p:nvPr/>
        </p:nvSpPr>
        <p:spPr bwMode="auto">
          <a:xfrm rot="-5400000">
            <a:off x="3994944" y="3852069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smtClean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1272" name="Rectangle 15"/>
          <p:cNvSpPr>
            <a:spLocks noChangeArrowheads="1"/>
          </p:cNvSpPr>
          <p:nvPr/>
        </p:nvSpPr>
        <p:spPr bwMode="auto">
          <a:xfrm>
            <a:off x="38100" y="1146175"/>
            <a:ext cx="86995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75000"/>
              <a:buFont typeface="Monotype Sorts" charset="2"/>
              <a:buChar char="u"/>
            </a:pPr>
            <a:r>
              <a:rPr lang="ru-RU" sz="2800" smtClean="0">
                <a:solidFill>
                  <a:prstClr val="black"/>
                </a:solidFill>
                <a:latin typeface="Times" pitchFamily="18" charset="0"/>
              </a:rPr>
              <a:t>Ответное сообщение</a:t>
            </a:r>
            <a:endParaRPr lang="en-US" sz="2800" i="1" smtClean="0">
              <a:solidFill>
                <a:prstClr val="black"/>
              </a:solidFill>
              <a:latin typeface="Times" pitchFamily="18" charset="0"/>
            </a:endParaRPr>
          </a:p>
          <a:p>
            <a:pPr marL="74295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Tx/>
              <a:buChar char="»"/>
            </a:pPr>
            <a:r>
              <a:rPr lang="en-US" sz="2400" smtClean="0">
                <a:solidFill>
                  <a:srgbClr val="800080"/>
                </a:solidFill>
                <a:latin typeface="Times" pitchFamily="18" charset="0"/>
              </a:rPr>
              <a:t>ASCII</a:t>
            </a:r>
            <a:r>
              <a:rPr lang="ru-RU" sz="2400" smtClean="0">
                <a:solidFill>
                  <a:srgbClr val="800080"/>
                </a:solidFill>
                <a:latin typeface="Times" pitchFamily="18" charset="0"/>
              </a:rPr>
              <a:t>, данные </a:t>
            </a:r>
            <a:r>
              <a:rPr lang="en-US" sz="2400" smtClean="0">
                <a:solidFill>
                  <a:srgbClr val="800080"/>
                </a:solidFill>
                <a:latin typeface="Times" pitchFamily="18" charset="0"/>
              </a:rPr>
              <a:t>(binary) 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75000"/>
              <a:buFont typeface="Monotype Sorts" charset="2"/>
              <a:buChar char="u"/>
            </a:pPr>
            <a:r>
              <a:rPr lang="ru-RU" sz="2800" smtClean="0">
                <a:solidFill>
                  <a:prstClr val="black"/>
                </a:solidFill>
                <a:latin typeface="Times" pitchFamily="18" charset="0"/>
              </a:rPr>
              <a:t>Структура ответа</a:t>
            </a:r>
            <a:r>
              <a:rPr lang="en-US" sz="2800" smtClean="0">
                <a:solidFill>
                  <a:prstClr val="black"/>
                </a:solidFill>
                <a:latin typeface="Times" pitchFamily="18" charset="0"/>
              </a:rPr>
              <a:t>:</a:t>
            </a:r>
          </a:p>
          <a:p>
            <a:pPr marL="74295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Tx/>
              <a:buChar char="»"/>
            </a:pPr>
            <a:endParaRPr lang="en-US" sz="2400" smtClean="0">
              <a:solidFill>
                <a:srgbClr val="800080"/>
              </a:solidFill>
              <a:latin typeface="Times" pitchFamily="18" charset="0"/>
            </a:endParaRPr>
          </a:p>
        </p:txBody>
      </p:sp>
      <p:sp>
        <p:nvSpPr>
          <p:cNvPr id="11273" name="Rectangle 16"/>
          <p:cNvSpPr>
            <a:spLocks noChangeArrowheads="1"/>
          </p:cNvSpPr>
          <p:nvPr/>
        </p:nvSpPr>
        <p:spPr bwMode="auto">
          <a:xfrm>
            <a:off x="38100" y="3140075"/>
            <a:ext cx="25749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74295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Tx/>
              <a:buChar char="»"/>
            </a:pPr>
            <a:r>
              <a:rPr lang="ru-RU" sz="2400" smtClean="0">
                <a:solidFill>
                  <a:srgbClr val="800080"/>
                </a:solidFill>
                <a:latin typeface="Times" pitchFamily="18" charset="0"/>
              </a:rPr>
              <a:t>Строка ответа</a:t>
            </a:r>
            <a:endParaRPr lang="en-US" sz="2400" smtClean="0">
              <a:solidFill>
                <a:srgbClr val="800080"/>
              </a:solidFill>
              <a:latin typeface="Times" pitchFamily="18" charset="0"/>
            </a:endParaRPr>
          </a:p>
          <a:p>
            <a:pPr marL="74295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Tx/>
              <a:buChar char="»"/>
            </a:pPr>
            <a:r>
              <a:rPr lang="ru-RU" sz="2400" smtClean="0">
                <a:solidFill>
                  <a:srgbClr val="800080"/>
                </a:solidFill>
                <a:latin typeface="Times" pitchFamily="18" charset="0"/>
              </a:rPr>
              <a:t>Доп. поля</a:t>
            </a:r>
            <a:endParaRPr lang="en-US" sz="2400" smtClean="0">
              <a:solidFill>
                <a:srgbClr val="800080"/>
              </a:solidFill>
              <a:latin typeface="Times" pitchFamily="18" charset="0"/>
            </a:endParaRPr>
          </a:p>
          <a:p>
            <a:pPr marL="74295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Tx/>
              <a:buChar char="»"/>
            </a:pPr>
            <a:endParaRPr lang="en-US" sz="2400" smtClean="0">
              <a:solidFill>
                <a:srgbClr val="800080"/>
              </a:solidFill>
              <a:latin typeface="Times" pitchFamily="18" charset="0"/>
            </a:endParaRPr>
          </a:p>
          <a:p>
            <a:pPr marL="74295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Tx/>
              <a:buChar char="»"/>
            </a:pPr>
            <a:r>
              <a:rPr lang="ru-RU" sz="2400" smtClean="0">
                <a:solidFill>
                  <a:srgbClr val="800080"/>
                </a:solidFill>
                <a:latin typeface="Times" pitchFamily="18" charset="0"/>
              </a:rPr>
              <a:t>Результаты</a:t>
            </a:r>
            <a:endParaRPr lang="en-US" sz="2400" smtClean="0">
              <a:solidFill>
                <a:srgbClr val="800080"/>
              </a:solidFill>
              <a:latin typeface="Times" pitchFamily="18" charset="0"/>
            </a:endParaRPr>
          </a:p>
          <a:p>
            <a:pPr marL="74295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Tx/>
              <a:buChar char="»"/>
            </a:pPr>
            <a:endParaRPr lang="en-US" sz="2400" smtClean="0">
              <a:solidFill>
                <a:srgbClr val="800080"/>
              </a:solidFill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9422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38100"/>
            <a:ext cx="6299200" cy="990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HTTP Message Format</a:t>
            </a:r>
            <a:br>
              <a:rPr lang="en-US" smtClean="0"/>
            </a:br>
            <a:r>
              <a:rPr lang="en-US" sz="2800" smtClean="0">
                <a:solidFill>
                  <a:schemeClr val="folHlink"/>
                </a:solidFill>
              </a:rPr>
              <a:t>HTTP </a:t>
            </a:r>
            <a:r>
              <a:rPr lang="ru-RU" sz="2800" smtClean="0">
                <a:solidFill>
                  <a:schemeClr val="folHlink"/>
                </a:solidFill>
              </a:rPr>
              <a:t>коды ответа</a:t>
            </a:r>
            <a:endParaRPr lang="en-US" sz="2800" smtClean="0">
              <a:solidFill>
                <a:schemeClr val="folHlink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15975" y="2009775"/>
            <a:ext cx="8029575" cy="43180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400" smtClean="0">
                <a:latin typeface="Courier" charset="0"/>
              </a:rPr>
              <a:t>200 OK</a:t>
            </a:r>
          </a:p>
          <a:p>
            <a:pPr lvl="1">
              <a:lnSpc>
                <a:spcPct val="80000"/>
              </a:lnSpc>
            </a:pPr>
            <a:r>
              <a:rPr lang="ru-RU" smtClean="0"/>
              <a:t>Все в порядке</a:t>
            </a:r>
            <a:endParaRPr lang="en-US" sz="2000" smtClean="0"/>
          </a:p>
          <a:p>
            <a:pPr>
              <a:lnSpc>
                <a:spcPct val="8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sz="2400" smtClean="0">
                <a:latin typeface="Courier" charset="0"/>
              </a:rPr>
              <a:t>301 Moved Permanently</a:t>
            </a:r>
          </a:p>
          <a:p>
            <a:pPr lvl="1">
              <a:lnSpc>
                <a:spcPct val="80000"/>
              </a:lnSpc>
            </a:pPr>
            <a:r>
              <a:rPr lang="ru-RU" smtClean="0"/>
              <a:t>Используйте другой </a:t>
            </a:r>
            <a:r>
              <a:rPr lang="en-US" smtClean="0"/>
              <a:t>URL</a:t>
            </a:r>
            <a:r>
              <a:rPr lang="ru-RU" smtClean="0"/>
              <a:t>, указано в теле ответа</a:t>
            </a:r>
            <a:endParaRPr lang="en-US" smtClean="0"/>
          </a:p>
          <a:p>
            <a:pPr>
              <a:lnSpc>
                <a:spcPct val="8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sz="2400" smtClean="0">
                <a:latin typeface="Courier" charset="0"/>
              </a:rPr>
              <a:t>400 Bad Request</a:t>
            </a:r>
          </a:p>
          <a:p>
            <a:pPr lvl="1">
              <a:lnSpc>
                <a:spcPct val="80000"/>
              </a:lnSpc>
            </a:pPr>
            <a:r>
              <a:rPr lang="ru-RU" smtClean="0"/>
              <a:t>Сервер не понял запроса (формат нарушен)</a:t>
            </a:r>
            <a:endParaRPr lang="en-US" sz="2000" smtClean="0"/>
          </a:p>
          <a:p>
            <a:pPr>
              <a:lnSpc>
                <a:spcPct val="8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sz="2400" smtClean="0">
                <a:latin typeface="Courier" charset="0"/>
              </a:rPr>
              <a:t>404 Not Found</a:t>
            </a:r>
          </a:p>
          <a:p>
            <a:pPr lvl="1">
              <a:lnSpc>
                <a:spcPct val="80000"/>
              </a:lnSpc>
            </a:pPr>
            <a:r>
              <a:rPr lang="ru-RU" smtClean="0"/>
              <a:t>Запрашиваемый </a:t>
            </a:r>
            <a:r>
              <a:rPr lang="en-US" smtClean="0"/>
              <a:t>URL </a:t>
            </a:r>
            <a:r>
              <a:rPr lang="ru-RU" smtClean="0"/>
              <a:t>не найден</a:t>
            </a:r>
            <a:endParaRPr lang="en-US" sz="2000" smtClean="0"/>
          </a:p>
          <a:p>
            <a:pPr>
              <a:lnSpc>
                <a:spcPct val="8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sz="2400" smtClean="0">
                <a:latin typeface="Courier" charset="0"/>
              </a:rPr>
              <a:t>505 HTTP Version Not Supported</a:t>
            </a:r>
            <a:endParaRPr lang="en-US" sz="240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85750" y="1397000"/>
            <a:ext cx="7686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75000"/>
              <a:buFont typeface="Monotype Sorts" charset="2"/>
              <a:buChar char="u"/>
            </a:pPr>
            <a:r>
              <a:rPr lang="ru-RU" sz="2800" smtClean="0">
                <a:solidFill>
                  <a:prstClr val="black"/>
                </a:solidFill>
                <a:latin typeface="Times" pitchFamily="18" charset="0"/>
              </a:rPr>
              <a:t>Трехзначное число (текст)</a:t>
            </a:r>
            <a:r>
              <a:rPr lang="en-US" sz="2800" smtClean="0">
                <a:solidFill>
                  <a:prstClr val="black"/>
                </a:solidFill>
                <a:latin typeface="Times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23096091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9"/>
          <p:cNvSpPr>
            <a:spLocks noChangeArrowheads="1"/>
          </p:cNvSpPr>
          <p:nvPr/>
        </p:nvSpPr>
        <p:spPr bwMode="auto">
          <a:xfrm>
            <a:off x="241300" y="4140200"/>
            <a:ext cx="8763000" cy="2298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13315" name="AutoShape 8"/>
          <p:cNvSpPr>
            <a:spLocks noChangeArrowheads="1"/>
          </p:cNvSpPr>
          <p:nvPr/>
        </p:nvSpPr>
        <p:spPr bwMode="auto">
          <a:xfrm>
            <a:off x="241300" y="1219200"/>
            <a:ext cx="8750300" cy="2552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0"/>
            <a:ext cx="7975600" cy="990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HTTP </a:t>
            </a:r>
            <a:r>
              <a:rPr lang="ru-RU" smtClean="0"/>
              <a:t>Формат сообений</a:t>
            </a:r>
            <a:r>
              <a:rPr lang="en-US" smtClean="0"/>
              <a:t/>
            </a:r>
            <a:br>
              <a:rPr lang="en-US" smtClean="0"/>
            </a:br>
            <a:r>
              <a:rPr lang="en-US" sz="2800" smtClean="0">
                <a:solidFill>
                  <a:schemeClr val="folHlink"/>
                </a:solidFill>
              </a:rPr>
              <a:t>Typical Request and Response Headers</a:t>
            </a:r>
            <a:endParaRPr lang="en-US" smtClean="0"/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1630363" y="1187450"/>
            <a:ext cx="7427912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prstClr val="black"/>
                </a:solidFill>
                <a:latin typeface="Courier" charset="0"/>
              </a:rPr>
              <a:t>Connection: Keep-Alive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prstClr val="black"/>
                </a:solidFill>
                <a:latin typeface="Courier" charset="0"/>
              </a:rPr>
              <a:t>User-Agent: Mozilla/4.74 [en] (WinNT; U)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prstClr val="black"/>
                </a:solidFill>
                <a:latin typeface="Courier" charset="0"/>
              </a:rPr>
              <a:t>Host: buzzard.cs.unc.edu:8080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prstClr val="black"/>
                </a:solidFill>
                <a:latin typeface="Courier" charset="0"/>
              </a:rPr>
              <a:t>Accept: image/gif, image/x-xbitmap, image/jpeg,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prstClr val="black"/>
                </a:solidFill>
                <a:latin typeface="Courier" charset="0"/>
              </a:rPr>
              <a:t>        image/pjpeg, image/png, */*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prstClr val="black"/>
                </a:solidFill>
                <a:latin typeface="Courier" charset="0"/>
              </a:rPr>
              <a:t>Accept-Encoding: gzip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prstClr val="black"/>
                </a:solidFill>
                <a:latin typeface="Courier" charset="0"/>
              </a:rPr>
              <a:t>Accept-Language: en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prstClr val="black"/>
                </a:solidFill>
                <a:latin typeface="Courier" charset="0"/>
              </a:rPr>
              <a:t>Accept-Charset: iso-8859-1,*,utf-8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prstClr val="black"/>
                </a:solidFill>
                <a:latin typeface="Courier" charset="0"/>
              </a:rPr>
              <a:t>Cookie: SITESERVER=ID=8a064b785a043146e4599174a3d970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07950" y="2084388"/>
            <a:ext cx="15097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mtClean="0">
                <a:solidFill>
                  <a:srgbClr val="800080"/>
                </a:solidFill>
              </a:rPr>
              <a:t>Заголовки</a:t>
            </a:r>
            <a:endParaRPr lang="en-US" smtClean="0">
              <a:solidFill>
                <a:srgbClr val="80008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mtClean="0">
                <a:solidFill>
                  <a:srgbClr val="800080"/>
                </a:solidFill>
              </a:rPr>
              <a:t>запроса</a:t>
            </a:r>
            <a:endParaRPr lang="en-US" smtClean="0">
              <a:solidFill>
                <a:srgbClr val="800080"/>
              </a:solidFill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14313" y="4792663"/>
            <a:ext cx="15097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mtClean="0">
                <a:solidFill>
                  <a:srgbClr val="800080"/>
                </a:solidFill>
              </a:rPr>
              <a:t>Заголовки</a:t>
            </a:r>
            <a:endParaRPr lang="en-US" smtClean="0">
              <a:solidFill>
                <a:srgbClr val="80008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mtClean="0">
                <a:solidFill>
                  <a:srgbClr val="800080"/>
                </a:solidFill>
              </a:rPr>
              <a:t>ответа</a:t>
            </a:r>
            <a:endParaRPr lang="en-US" smtClean="0">
              <a:solidFill>
                <a:srgbClr val="800080"/>
              </a:solidFill>
            </a:endParaRPr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1617663" y="4133850"/>
            <a:ext cx="629761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prstClr val="black"/>
                </a:solidFill>
                <a:latin typeface="Courier" charset="0"/>
              </a:rPr>
              <a:t>Date: Fri, 02 Feb 2001 19:10:11 GMT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prstClr val="black"/>
                </a:solidFill>
                <a:latin typeface="Courier" charset="0"/>
              </a:rPr>
              <a:t>Server: Apache/1.3.9 (Unix)  (Red Hat/Linux)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prstClr val="black"/>
                </a:solidFill>
                <a:latin typeface="Courier" charset="0"/>
              </a:rPr>
              <a:t>Last-Modified: Tue, 30 Jan 2001 21:48:14 GMT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prstClr val="black"/>
                </a:solidFill>
                <a:latin typeface="Courier" charset="0"/>
              </a:rPr>
              <a:t>ETag: "1807135e-67-3a77369e"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prstClr val="black"/>
                </a:solidFill>
                <a:latin typeface="Courier" charset="0"/>
              </a:rPr>
              <a:t>Accept-Ranges: bytes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prstClr val="black"/>
                </a:solidFill>
                <a:latin typeface="Courier" charset="0"/>
              </a:rPr>
              <a:t>Content-Length: 103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prstClr val="black"/>
                </a:solidFill>
                <a:latin typeface="Courier" charset="0"/>
              </a:rPr>
              <a:t>Connection: close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prstClr val="black"/>
                </a:solidFill>
                <a:latin typeface="Courier" charset="0"/>
              </a:rPr>
              <a:t>Content-Type: text/plain</a:t>
            </a:r>
          </a:p>
        </p:txBody>
      </p:sp>
    </p:spTree>
    <p:extLst>
      <p:ext uri="{BB962C8B-B14F-4D97-AF65-F5344CB8AC3E}">
        <p14:creationId xmlns:p14="http://schemas.microsoft.com/office/powerpoint/2010/main" xmlns="" val="28629091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0"/>
            <a:ext cx="6851650" cy="990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HTTP </a:t>
            </a:r>
            <a:r>
              <a:rPr lang="ru-RU" smtClean="0"/>
              <a:t>поддержка сессий</a:t>
            </a:r>
            <a:br>
              <a:rPr lang="ru-RU" smtClean="0"/>
            </a:br>
            <a:r>
              <a:rPr lang="en-US" sz="2800" smtClean="0">
                <a:solidFill>
                  <a:schemeClr val="folHlink"/>
                </a:solidFill>
              </a:rPr>
              <a:t>Cookies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" y="1219200"/>
            <a:ext cx="4143375" cy="5248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mtClean="0"/>
              <a:t>Сервер шлет </a:t>
            </a:r>
            <a:endParaRPr lang="en-US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" charset="0"/>
              </a:rPr>
              <a:t>Set-cookie:&lt;value&gt;</a:t>
            </a:r>
          </a:p>
          <a:p>
            <a:pPr>
              <a:lnSpc>
                <a:spcPct val="80000"/>
              </a:lnSpc>
            </a:pPr>
            <a:r>
              <a:rPr lang="ru-RU" smtClean="0"/>
              <a:t>Браузер сохраняет и отсылает при след. запросах</a:t>
            </a:r>
            <a:endParaRPr lang="en-US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" charset="0"/>
              </a:rPr>
              <a:t>cookie: &lt;value&gt;</a:t>
            </a:r>
          </a:p>
          <a:p>
            <a:pPr>
              <a:lnSpc>
                <a:spcPct val="80000"/>
              </a:lnSpc>
            </a:pPr>
            <a:r>
              <a:rPr lang="ru-RU" smtClean="0"/>
              <a:t>Сервер исп. </a:t>
            </a:r>
            <a:r>
              <a:rPr lang="en-US" smtClean="0"/>
              <a:t>cookie</a:t>
            </a:r>
          </a:p>
          <a:p>
            <a:pPr lvl="1">
              <a:lnSpc>
                <a:spcPct val="80000"/>
              </a:lnSpc>
            </a:pPr>
            <a:r>
              <a:rPr lang="ru-RU" smtClean="0"/>
              <a:t>Для аутентификации</a:t>
            </a:r>
            <a:endParaRPr lang="en-US" smtClean="0"/>
          </a:p>
          <a:p>
            <a:pPr lvl="1">
              <a:lnSpc>
                <a:spcPct val="80000"/>
              </a:lnSpc>
            </a:pPr>
            <a:r>
              <a:rPr lang="ru-RU" smtClean="0"/>
              <a:t>Запоминает предпочтения пользователя, </a:t>
            </a:r>
            <a:r>
              <a:rPr lang="ru-RU" b="1" smtClean="0"/>
              <a:t>имитирует </a:t>
            </a:r>
            <a:r>
              <a:rPr lang="ru-RU" smtClean="0"/>
              <a:t>сессию.</a:t>
            </a:r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03700" y="1924050"/>
            <a:ext cx="4019550" cy="409575"/>
            <a:chOff x="2568" y="1212"/>
            <a:chExt cx="2532" cy="258"/>
          </a:xfrm>
        </p:grpSpPr>
        <p:sp>
          <p:nvSpPr>
            <p:cNvPr id="14365" name="Line 5"/>
            <p:cNvSpPr>
              <a:spLocks noChangeShapeType="1"/>
            </p:cNvSpPr>
            <p:nvPr/>
          </p:nvSpPr>
          <p:spPr bwMode="auto">
            <a:xfrm>
              <a:off x="2568" y="1212"/>
              <a:ext cx="2532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4366" name="Rectangle 6"/>
            <p:cNvSpPr>
              <a:spLocks noChangeArrowheads="1"/>
            </p:cNvSpPr>
            <p:nvPr/>
          </p:nvSpPr>
          <p:spPr bwMode="auto">
            <a:xfrm>
              <a:off x="2838" y="1242"/>
              <a:ext cx="1692" cy="19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4367" name="Text Box 7"/>
            <p:cNvSpPr txBox="1">
              <a:spLocks noChangeArrowheads="1"/>
            </p:cNvSpPr>
            <p:nvPr/>
          </p:nvSpPr>
          <p:spPr bwMode="auto">
            <a:xfrm>
              <a:off x="2860" y="1232"/>
              <a:ext cx="16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prstClr val="black"/>
                  </a:solidFill>
                  <a:latin typeface="Arial" pitchFamily="34" charset="0"/>
                </a:rPr>
                <a:t>HTTP request msg</a:t>
              </a:r>
              <a:endParaRPr lang="en-US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75125" y="2355850"/>
            <a:ext cx="3914775" cy="671513"/>
            <a:chOff x="2550" y="1484"/>
            <a:chExt cx="2466" cy="423"/>
          </a:xfrm>
        </p:grpSpPr>
        <p:sp>
          <p:nvSpPr>
            <p:cNvPr id="14362" name="Line 9"/>
            <p:cNvSpPr>
              <a:spLocks noChangeShapeType="1"/>
            </p:cNvSpPr>
            <p:nvPr/>
          </p:nvSpPr>
          <p:spPr bwMode="auto">
            <a:xfrm flipH="1">
              <a:off x="2550" y="1554"/>
              <a:ext cx="2466" cy="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4363" name="Rectangle 10"/>
            <p:cNvSpPr>
              <a:spLocks noChangeArrowheads="1"/>
            </p:cNvSpPr>
            <p:nvPr/>
          </p:nvSpPr>
          <p:spPr bwMode="auto">
            <a:xfrm>
              <a:off x="2916" y="1507"/>
              <a:ext cx="1578" cy="35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4364" name="Text Box 11"/>
            <p:cNvSpPr txBox="1">
              <a:spLocks noChangeArrowheads="1"/>
            </p:cNvSpPr>
            <p:nvPr/>
          </p:nvSpPr>
          <p:spPr bwMode="auto">
            <a:xfrm>
              <a:off x="2866" y="1484"/>
              <a:ext cx="1665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smtClean="0">
                  <a:solidFill>
                    <a:prstClr val="black"/>
                  </a:solidFill>
                  <a:latin typeface="Arial" pitchFamily="34" charset="0"/>
                </a:rPr>
                <a:t>HTTP response</a:t>
              </a:r>
              <a:r>
                <a:rPr lang="en-US" sz="1800" smtClean="0">
                  <a:solidFill>
                    <a:prstClr val="black"/>
                  </a:solidFill>
                  <a:latin typeface="Comic Sans MS" pitchFamily="66" charset="0"/>
                </a:rPr>
                <a:t> +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mtClean="0">
                  <a:solidFill>
                    <a:srgbClr val="800080"/>
                  </a:solidFill>
                  <a:latin typeface="Courier New" pitchFamily="49" charset="0"/>
                </a:rPr>
                <a:t>Set-cookie: S1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241800" y="3263900"/>
            <a:ext cx="3781425" cy="641350"/>
            <a:chOff x="2592" y="2120"/>
            <a:chExt cx="2382" cy="404"/>
          </a:xfrm>
        </p:grpSpPr>
        <p:sp>
          <p:nvSpPr>
            <p:cNvPr id="14359" name="Line 13"/>
            <p:cNvSpPr>
              <a:spLocks noChangeShapeType="1"/>
            </p:cNvSpPr>
            <p:nvPr/>
          </p:nvSpPr>
          <p:spPr bwMode="auto">
            <a:xfrm>
              <a:off x="2592" y="2172"/>
              <a:ext cx="2382" cy="3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4360" name="Rectangle 14"/>
            <p:cNvSpPr>
              <a:spLocks noChangeArrowheads="1"/>
            </p:cNvSpPr>
            <p:nvPr/>
          </p:nvSpPr>
          <p:spPr bwMode="auto">
            <a:xfrm>
              <a:off x="2922" y="2149"/>
              <a:ext cx="1578" cy="35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4361" name="Text Box 15"/>
            <p:cNvSpPr txBox="1">
              <a:spLocks noChangeArrowheads="1"/>
            </p:cNvSpPr>
            <p:nvPr/>
          </p:nvSpPr>
          <p:spPr bwMode="auto">
            <a:xfrm>
              <a:off x="2860" y="2120"/>
              <a:ext cx="16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prstClr val="black"/>
                  </a:solidFill>
                  <a:latin typeface="Arial" pitchFamily="34" charset="0"/>
                </a:rPr>
                <a:t>HTTP request msg</a:t>
              </a:r>
              <a:endParaRPr lang="en-US" sz="1800" smtClean="0">
                <a:solidFill>
                  <a:prstClr val="black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mtClean="0">
                  <a:solidFill>
                    <a:srgbClr val="800080"/>
                  </a:solidFill>
                  <a:latin typeface="Courier New" pitchFamily="49" charset="0"/>
                </a:rPr>
                <a:t>cookie: S1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273550" y="4705350"/>
            <a:ext cx="3657600" cy="641350"/>
            <a:chOff x="2580" y="3068"/>
            <a:chExt cx="2304" cy="404"/>
          </a:xfrm>
        </p:grpSpPr>
        <p:sp>
          <p:nvSpPr>
            <p:cNvPr id="14356" name="Line 17"/>
            <p:cNvSpPr>
              <a:spLocks noChangeShapeType="1"/>
            </p:cNvSpPr>
            <p:nvPr/>
          </p:nvSpPr>
          <p:spPr bwMode="auto">
            <a:xfrm>
              <a:off x="2580" y="3168"/>
              <a:ext cx="2304" cy="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4357" name="Rectangle 18"/>
            <p:cNvSpPr>
              <a:spLocks noChangeArrowheads="1"/>
            </p:cNvSpPr>
            <p:nvPr/>
          </p:nvSpPr>
          <p:spPr bwMode="auto">
            <a:xfrm>
              <a:off x="2910" y="3097"/>
              <a:ext cx="1578" cy="35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4358" name="Text Box 19"/>
            <p:cNvSpPr txBox="1">
              <a:spLocks noChangeArrowheads="1"/>
            </p:cNvSpPr>
            <p:nvPr/>
          </p:nvSpPr>
          <p:spPr bwMode="auto">
            <a:xfrm>
              <a:off x="2848" y="3068"/>
              <a:ext cx="16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prstClr val="black"/>
                  </a:solidFill>
                  <a:latin typeface="Arial" pitchFamily="34" charset="0"/>
                </a:rPr>
                <a:t>HTTP request msg</a:t>
              </a:r>
              <a:endParaRPr lang="en-US" sz="1800" smtClean="0">
                <a:solidFill>
                  <a:prstClr val="black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mtClean="0">
                  <a:solidFill>
                    <a:srgbClr val="800080"/>
                  </a:solidFill>
                  <a:latin typeface="Courier New" pitchFamily="49" charset="0"/>
                </a:rPr>
                <a:t>cookie: S1</a:t>
              </a:r>
            </a:p>
          </p:txBody>
        </p:sp>
      </p:grpSp>
      <p:sp>
        <p:nvSpPr>
          <p:cNvPr id="331796" name="Text Box 20"/>
          <p:cNvSpPr txBox="1">
            <a:spLocks noChangeArrowheads="1"/>
          </p:cNvSpPr>
          <p:nvPr/>
        </p:nvSpPr>
        <p:spPr bwMode="auto">
          <a:xfrm>
            <a:off x="7920038" y="3395663"/>
            <a:ext cx="13509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smtClean="0">
                <a:solidFill>
                  <a:srgbClr val="800080"/>
                </a:solidFill>
                <a:latin typeface="Arial" pitchFamily="34" charset="0"/>
              </a:rPr>
              <a:t>Исп. </a:t>
            </a:r>
            <a:r>
              <a:rPr lang="en-US" sz="2000" smtClean="0">
                <a:solidFill>
                  <a:srgbClr val="800080"/>
                </a:solidFill>
                <a:latin typeface="Arial" pitchFamily="34" charset="0"/>
              </a:rPr>
              <a:t>cookie</a:t>
            </a:r>
            <a:endParaRPr lang="en-US" smtClean="0">
              <a:solidFill>
                <a:srgbClr val="800080"/>
              </a:solidFill>
            </a:endParaRPr>
          </a:p>
        </p:txBody>
      </p:sp>
      <p:sp>
        <p:nvSpPr>
          <p:cNvPr id="331797" name="Text Box 21"/>
          <p:cNvSpPr txBox="1">
            <a:spLocks noChangeArrowheads="1"/>
          </p:cNvSpPr>
          <p:nvPr/>
        </p:nvSpPr>
        <p:spPr bwMode="auto">
          <a:xfrm>
            <a:off x="7732713" y="5114925"/>
            <a:ext cx="1506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smtClean="0">
                <a:solidFill>
                  <a:srgbClr val="800080"/>
                </a:solidFill>
                <a:latin typeface="Arial" pitchFamily="34" charset="0"/>
              </a:rPr>
              <a:t>Исп. </a:t>
            </a:r>
            <a:r>
              <a:rPr lang="en-US" sz="2000" smtClean="0">
                <a:solidFill>
                  <a:srgbClr val="800080"/>
                </a:solidFill>
                <a:latin typeface="Arial" pitchFamily="34" charset="0"/>
              </a:rPr>
              <a:t>cookie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260850" y="4073525"/>
            <a:ext cx="3771900" cy="482600"/>
            <a:chOff x="2604" y="2630"/>
            <a:chExt cx="2376" cy="304"/>
          </a:xfrm>
        </p:grpSpPr>
        <p:sp>
          <p:nvSpPr>
            <p:cNvPr id="14354" name="Line 23"/>
            <p:cNvSpPr>
              <a:spLocks noChangeShapeType="1"/>
            </p:cNvSpPr>
            <p:nvPr/>
          </p:nvSpPr>
          <p:spPr bwMode="auto">
            <a:xfrm flipH="1">
              <a:off x="2604" y="2646"/>
              <a:ext cx="237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4355" name="Text Box 24"/>
            <p:cNvSpPr txBox="1">
              <a:spLocks noChangeArrowheads="1"/>
            </p:cNvSpPr>
            <p:nvPr/>
          </p:nvSpPr>
          <p:spPr bwMode="auto">
            <a:xfrm>
              <a:off x="2926" y="2630"/>
              <a:ext cx="1797" cy="23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prstClr val="black"/>
                  </a:solidFill>
                  <a:latin typeface="Arial" pitchFamily="34" charset="0"/>
                </a:rPr>
                <a:t>HTTP response msg</a:t>
              </a:r>
              <a:endParaRPr lang="en-US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4140200" y="5457825"/>
            <a:ext cx="3914775" cy="715963"/>
            <a:chOff x="2550" y="1484"/>
            <a:chExt cx="2466" cy="451"/>
          </a:xfrm>
        </p:grpSpPr>
        <p:sp>
          <p:nvSpPr>
            <p:cNvPr id="14351" name="Line 26"/>
            <p:cNvSpPr>
              <a:spLocks noChangeShapeType="1"/>
            </p:cNvSpPr>
            <p:nvPr/>
          </p:nvSpPr>
          <p:spPr bwMode="auto">
            <a:xfrm flipH="1">
              <a:off x="2550" y="1554"/>
              <a:ext cx="2466" cy="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4352" name="Rectangle 27"/>
            <p:cNvSpPr>
              <a:spLocks noChangeArrowheads="1"/>
            </p:cNvSpPr>
            <p:nvPr/>
          </p:nvSpPr>
          <p:spPr bwMode="auto">
            <a:xfrm>
              <a:off x="2916" y="1507"/>
              <a:ext cx="1578" cy="35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4353" name="Text Box 28"/>
            <p:cNvSpPr txBox="1">
              <a:spLocks noChangeArrowheads="1"/>
            </p:cNvSpPr>
            <p:nvPr/>
          </p:nvSpPr>
          <p:spPr bwMode="auto">
            <a:xfrm>
              <a:off x="2866" y="1484"/>
              <a:ext cx="1665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smtClean="0">
                  <a:solidFill>
                    <a:prstClr val="black"/>
                  </a:solidFill>
                  <a:latin typeface="Arial" pitchFamily="34" charset="0"/>
                </a:rPr>
                <a:t>usual HTTP response</a:t>
              </a:r>
              <a:r>
                <a:rPr lang="en-US" sz="1800" smtClean="0">
                  <a:solidFill>
                    <a:prstClr val="black"/>
                  </a:solidFill>
                  <a:latin typeface="Comic Sans MS" pitchFamily="66" charset="0"/>
                </a:rPr>
                <a:t> +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mtClean="0">
                  <a:solidFill>
                    <a:srgbClr val="800080"/>
                  </a:solidFill>
                  <a:latin typeface="Courier New" pitchFamily="49" charset="0"/>
                </a:rPr>
                <a:t>Set-cookie: S2</a:t>
              </a: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954463" y="1185863"/>
            <a:ext cx="4403725" cy="457200"/>
            <a:chOff x="2795" y="747"/>
            <a:chExt cx="2774" cy="288"/>
          </a:xfrm>
        </p:grpSpPr>
        <p:sp>
          <p:nvSpPr>
            <p:cNvPr id="331806" name="Text Box 30"/>
            <p:cNvSpPr txBox="1">
              <a:spLocks noChangeArrowheads="1"/>
            </p:cNvSpPr>
            <p:nvPr/>
          </p:nvSpPr>
          <p:spPr bwMode="auto">
            <a:xfrm>
              <a:off x="2795" y="747"/>
              <a:ext cx="608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prstClr val="black"/>
                  </a:solidFill>
                  <a:latin typeface="Arial" charset="0"/>
                </a:rPr>
                <a:t>Client</a:t>
              </a:r>
            </a:p>
          </p:txBody>
        </p:sp>
        <p:sp>
          <p:nvSpPr>
            <p:cNvPr id="331807" name="Text Box 31"/>
            <p:cNvSpPr txBox="1">
              <a:spLocks noChangeArrowheads="1"/>
            </p:cNvSpPr>
            <p:nvPr/>
          </p:nvSpPr>
          <p:spPr bwMode="auto">
            <a:xfrm>
              <a:off x="4887" y="747"/>
              <a:ext cx="682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prstClr val="black"/>
                  </a:solidFill>
                  <a:latin typeface="Arial" charset="0"/>
                </a:rPr>
                <a:t>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1103297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autoUpdateAnimBg="0"/>
      <p:bldP spid="331796" grpId="0" autoUpdateAnimBg="0"/>
      <p:bldP spid="33179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HTTP 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ru-RU" sz="2800" smtClean="0">
                <a:solidFill>
                  <a:schemeClr val="folHlink"/>
                </a:solidFill>
              </a:rPr>
              <a:t>Кэширование в браузере</a:t>
            </a:r>
            <a:endParaRPr lang="en-US" smtClean="0"/>
          </a:p>
        </p:txBody>
      </p:sp>
      <p:sp>
        <p:nvSpPr>
          <p:cNvPr id="15363" name="Rectangle 44"/>
          <p:cNvSpPr>
            <a:spLocks noGrp="1" noChangeArrowheads="1"/>
          </p:cNvSpPr>
          <p:nvPr>
            <p:ph idx="1"/>
          </p:nvPr>
        </p:nvSpPr>
        <p:spPr>
          <a:xfrm>
            <a:off x="876300" y="5562600"/>
            <a:ext cx="7772400" cy="10541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ru-RU" smtClean="0"/>
              <a:t>Браузер экономит на излишних обращениях к серверу </a:t>
            </a:r>
            <a:r>
              <a:rPr lang="en-US" smtClean="0"/>
              <a:t>(Last-modified </a:t>
            </a:r>
            <a:r>
              <a:rPr lang="ru-RU" smtClean="0"/>
              <a:t>параметр)</a:t>
            </a:r>
            <a:endParaRPr lang="en-US" smtClean="0"/>
          </a:p>
        </p:txBody>
      </p:sp>
      <p:sp>
        <p:nvSpPr>
          <p:cNvPr id="333827" name="Line 3"/>
          <p:cNvSpPr>
            <a:spLocks noChangeShapeType="1"/>
          </p:cNvSpPr>
          <p:nvPr/>
        </p:nvSpPr>
        <p:spPr bwMode="auto">
          <a:xfrm>
            <a:off x="2333625" y="1695450"/>
            <a:ext cx="390525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333828" name="Line 4"/>
          <p:cNvSpPr>
            <a:spLocks noChangeShapeType="1"/>
          </p:cNvSpPr>
          <p:nvPr/>
        </p:nvSpPr>
        <p:spPr bwMode="auto">
          <a:xfrm>
            <a:off x="2343150" y="2228850"/>
            <a:ext cx="390525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 flipH="1">
            <a:off x="3263900" y="1120775"/>
            <a:ext cx="2006600" cy="1720850"/>
          </a:xfrm>
          <a:prstGeom prst="star16">
            <a:avLst>
              <a:gd name="adj" fmla="val 37500"/>
            </a:avLst>
          </a:prstGeom>
          <a:gradFill rotWithShape="0">
            <a:gsLst>
              <a:gs pos="0">
                <a:srgbClr val="86B1AE"/>
              </a:gs>
              <a:gs pos="100000">
                <a:srgbClr val="C0FEF9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DADADA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prstClr val="black"/>
                </a:solidFill>
                <a:latin typeface="Times" pitchFamily="18" charset="0"/>
              </a:rPr>
              <a:t>Internet</a:t>
            </a:r>
          </a:p>
        </p:txBody>
      </p:sp>
      <p:sp>
        <p:nvSpPr>
          <p:cNvPr id="333830" name="Line 6"/>
          <p:cNvSpPr>
            <a:spLocks noChangeShapeType="1"/>
          </p:cNvSpPr>
          <p:nvPr/>
        </p:nvSpPr>
        <p:spPr bwMode="auto">
          <a:xfrm>
            <a:off x="2466975" y="4032250"/>
            <a:ext cx="39243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sz="24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1212850" y="2344738"/>
            <a:ext cx="1087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prstClr val="black"/>
                </a:solidFill>
                <a:latin typeface="Arial" pitchFamily="34" charset="0"/>
              </a:rPr>
              <a:t>browser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211888" y="2563813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prstClr val="black"/>
                </a:solidFill>
                <a:latin typeface="Arial" pitchFamily="34" charset="0"/>
              </a:rPr>
              <a:t>server</a:t>
            </a:r>
          </a:p>
        </p:txBody>
      </p:sp>
      <p:graphicFrame>
        <p:nvGraphicFramePr>
          <p:cNvPr id="15370" name="Object 9"/>
          <p:cNvGraphicFramePr>
            <a:graphicFrameLocks noChangeAspect="1"/>
          </p:cNvGraphicFramePr>
          <p:nvPr/>
        </p:nvGraphicFramePr>
        <p:xfrm>
          <a:off x="1257300" y="1492250"/>
          <a:ext cx="1057275" cy="838200"/>
        </p:xfrm>
        <a:graphic>
          <a:graphicData uri="http://schemas.openxmlformats.org/presentationml/2006/ole">
            <p:oleObj spid="_x0000_s6152" name="Clip" r:id="rId4" imgW="1307263" imgH="1084139" progId="">
              <p:embed/>
            </p:oleObj>
          </a:graphicData>
        </a:graphic>
      </p:graphicFrame>
      <p:grpSp>
        <p:nvGrpSpPr>
          <p:cNvPr id="15371" name="Group 10"/>
          <p:cNvGrpSpPr>
            <a:grpSpLocks/>
          </p:cNvGrpSpPr>
          <p:nvPr/>
        </p:nvGrpSpPr>
        <p:grpSpPr bwMode="auto">
          <a:xfrm>
            <a:off x="6357938" y="1354138"/>
            <a:ext cx="619125" cy="1165225"/>
            <a:chOff x="4180" y="783"/>
            <a:chExt cx="150" cy="307"/>
          </a:xfrm>
        </p:grpSpPr>
        <p:sp>
          <p:nvSpPr>
            <p:cNvPr id="15397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5398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5399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5400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5401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5402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5403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5404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71750" y="3214688"/>
            <a:ext cx="3876675" cy="436562"/>
            <a:chOff x="1620" y="2161"/>
            <a:chExt cx="2442" cy="275"/>
          </a:xfrm>
        </p:grpSpPr>
        <p:sp>
          <p:nvSpPr>
            <p:cNvPr id="15395" name="Line 20"/>
            <p:cNvSpPr>
              <a:spLocks noChangeShapeType="1"/>
            </p:cNvSpPr>
            <p:nvPr/>
          </p:nvSpPr>
          <p:spPr bwMode="auto">
            <a:xfrm>
              <a:off x="1620" y="2436"/>
              <a:ext cx="2442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5396" name="Text Box 21"/>
            <p:cNvSpPr txBox="1">
              <a:spLocks noChangeArrowheads="1"/>
            </p:cNvSpPr>
            <p:nvPr/>
          </p:nvSpPr>
          <p:spPr bwMode="auto">
            <a:xfrm>
              <a:off x="1623" y="2161"/>
              <a:ext cx="4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CC0000"/>
                  </a:solidFill>
                  <a:latin typeface="Arial" pitchFamily="34" charset="0"/>
                </a:rPr>
                <a:t>miss</a:t>
              </a:r>
              <a:endParaRPr lang="en-US" smtClean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19100" y="3019425"/>
            <a:ext cx="6757988" cy="2303463"/>
            <a:chOff x="264" y="1902"/>
            <a:chExt cx="4257" cy="1451"/>
          </a:xfrm>
        </p:grpSpPr>
        <p:sp>
          <p:nvSpPr>
            <p:cNvPr id="333847" name="AutoShape 23"/>
            <p:cNvSpPr>
              <a:spLocks noChangeArrowheads="1"/>
            </p:cNvSpPr>
            <p:nvPr/>
          </p:nvSpPr>
          <p:spPr bwMode="auto">
            <a:xfrm>
              <a:off x="264" y="2683"/>
              <a:ext cx="556" cy="670"/>
            </a:xfrm>
            <a:prstGeom prst="flowChartMagneticDisk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sz="240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5381" name="Text Box 24"/>
            <p:cNvSpPr txBox="1">
              <a:spLocks noChangeArrowheads="1"/>
            </p:cNvSpPr>
            <p:nvPr/>
          </p:nvSpPr>
          <p:spPr bwMode="auto">
            <a:xfrm>
              <a:off x="3961" y="2865"/>
              <a:ext cx="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prstClr val="black"/>
                  </a:solidFill>
                  <a:latin typeface="Arial" pitchFamily="34" charset="0"/>
                </a:rPr>
                <a:t>server</a:t>
              </a:r>
            </a:p>
          </p:txBody>
        </p:sp>
        <p:graphicFrame>
          <p:nvGraphicFramePr>
            <p:cNvPr id="15382" name="Object 25"/>
            <p:cNvGraphicFramePr>
              <a:graphicFrameLocks noChangeAspect="1"/>
            </p:cNvGraphicFramePr>
            <p:nvPr/>
          </p:nvGraphicFramePr>
          <p:xfrm>
            <a:off x="846" y="2059"/>
            <a:ext cx="678" cy="538"/>
          </p:xfrm>
          <a:graphic>
            <a:graphicData uri="http://schemas.openxmlformats.org/presentationml/2006/ole">
              <p:oleObj spid="_x0000_s6153" name="Clip" r:id="rId5" imgW="1307263" imgH="1084139" progId="">
                <p:embed/>
              </p:oleObj>
            </a:graphicData>
          </a:graphic>
        </p:graphicFrame>
        <p:sp>
          <p:nvSpPr>
            <p:cNvPr id="15383" name="Text Box 26"/>
            <p:cNvSpPr txBox="1">
              <a:spLocks noChangeArrowheads="1"/>
            </p:cNvSpPr>
            <p:nvPr/>
          </p:nvSpPr>
          <p:spPr bwMode="auto">
            <a:xfrm>
              <a:off x="922" y="2940"/>
              <a:ext cx="11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sz="2000" smtClean="0">
                  <a:solidFill>
                    <a:srgbClr val="800080"/>
                  </a:solidFill>
                  <a:latin typeface="Arial" pitchFamily="34" charset="0"/>
                </a:rPr>
                <a:t>Кэш на диске</a:t>
              </a:r>
              <a:endParaRPr lang="en-US" sz="2000" smtClean="0">
                <a:solidFill>
                  <a:srgbClr val="800080"/>
                </a:solidFill>
                <a:latin typeface="Arial" pitchFamily="34" charset="0"/>
              </a:endParaRPr>
            </a:p>
          </p:txBody>
        </p:sp>
        <p:sp>
          <p:nvSpPr>
            <p:cNvPr id="15384" name="Rectangle 27"/>
            <p:cNvSpPr>
              <a:spLocks noChangeArrowheads="1"/>
            </p:cNvSpPr>
            <p:nvPr/>
          </p:nvSpPr>
          <p:spPr bwMode="auto">
            <a:xfrm>
              <a:off x="354" y="2930"/>
              <a:ext cx="348" cy="13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grpSp>
          <p:nvGrpSpPr>
            <p:cNvPr id="15385" name="Group 28"/>
            <p:cNvGrpSpPr>
              <a:grpSpLocks/>
            </p:cNvGrpSpPr>
            <p:nvPr/>
          </p:nvGrpSpPr>
          <p:grpSpPr bwMode="auto">
            <a:xfrm>
              <a:off x="4065" y="2079"/>
              <a:ext cx="390" cy="734"/>
              <a:chOff x="4180" y="783"/>
              <a:chExt cx="150" cy="307"/>
            </a:xfrm>
          </p:grpSpPr>
          <p:sp>
            <p:nvSpPr>
              <p:cNvPr id="15387" name="AutoShape 2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400" smtClean="0">
                  <a:solidFill>
                    <a:prstClr val="black"/>
                  </a:solidFill>
                  <a:latin typeface="Times" pitchFamily="18" charset="0"/>
                </a:endParaRPr>
              </a:p>
            </p:txBody>
          </p:sp>
          <p:sp>
            <p:nvSpPr>
              <p:cNvPr id="15388" name="Rectangle 3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400" smtClean="0">
                  <a:solidFill>
                    <a:prstClr val="black"/>
                  </a:solidFill>
                  <a:latin typeface="Times" pitchFamily="18" charset="0"/>
                </a:endParaRPr>
              </a:p>
            </p:txBody>
          </p:sp>
          <p:sp>
            <p:nvSpPr>
              <p:cNvPr id="15389" name="Rectangle 3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400" smtClean="0">
                  <a:solidFill>
                    <a:prstClr val="black"/>
                  </a:solidFill>
                  <a:latin typeface="Times" pitchFamily="18" charset="0"/>
                </a:endParaRPr>
              </a:p>
            </p:txBody>
          </p:sp>
          <p:sp>
            <p:nvSpPr>
              <p:cNvPr id="15390" name="AutoShape 3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400" smtClean="0">
                  <a:solidFill>
                    <a:prstClr val="black"/>
                  </a:solidFill>
                  <a:latin typeface="Times" pitchFamily="18" charset="0"/>
                </a:endParaRPr>
              </a:p>
            </p:txBody>
          </p:sp>
          <p:sp>
            <p:nvSpPr>
              <p:cNvPr id="15391" name="Line 3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uk-UA" sz="2400" smtClean="0">
                  <a:solidFill>
                    <a:prstClr val="black"/>
                  </a:solidFill>
                  <a:latin typeface="Times" pitchFamily="18" charset="0"/>
                </a:endParaRPr>
              </a:p>
            </p:txBody>
          </p:sp>
          <p:sp>
            <p:nvSpPr>
              <p:cNvPr id="15392" name="Line 3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uk-UA" sz="2400" smtClean="0">
                  <a:solidFill>
                    <a:prstClr val="black"/>
                  </a:solidFill>
                  <a:latin typeface="Times" pitchFamily="18" charset="0"/>
                </a:endParaRPr>
              </a:p>
            </p:txBody>
          </p:sp>
          <p:sp>
            <p:nvSpPr>
              <p:cNvPr id="15393" name="Rectangle 3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400" smtClean="0">
                  <a:solidFill>
                    <a:prstClr val="black"/>
                  </a:solidFill>
                  <a:latin typeface="Times" pitchFamily="18" charset="0"/>
                </a:endParaRPr>
              </a:p>
            </p:txBody>
          </p:sp>
          <p:sp>
            <p:nvSpPr>
              <p:cNvPr id="15394" name="Rectangle 3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400" smtClean="0">
                  <a:solidFill>
                    <a:prstClr val="black"/>
                  </a:solidFill>
                  <a:latin typeface="Times" pitchFamily="18" charset="0"/>
                </a:endParaRPr>
              </a:p>
            </p:txBody>
          </p:sp>
        </p:grpSp>
        <p:sp>
          <p:nvSpPr>
            <p:cNvPr id="15386" name="AutoShape 37"/>
            <p:cNvSpPr>
              <a:spLocks noChangeArrowheads="1"/>
            </p:cNvSpPr>
            <p:nvPr/>
          </p:nvSpPr>
          <p:spPr bwMode="auto">
            <a:xfrm flipH="1">
              <a:off x="2084" y="1902"/>
              <a:ext cx="1216" cy="1054"/>
            </a:xfrm>
            <a:prstGeom prst="star16">
              <a:avLst>
                <a:gd name="adj" fmla="val 37500"/>
              </a:avLst>
            </a:prstGeom>
            <a:gradFill rotWithShape="0">
              <a:gsLst>
                <a:gs pos="0">
                  <a:srgbClr val="86B1AE"/>
                </a:gs>
                <a:gs pos="100000">
                  <a:srgbClr val="C0FEF9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DADADA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smtClean="0">
                  <a:solidFill>
                    <a:prstClr val="black"/>
                  </a:solidFill>
                  <a:latin typeface="Times" pitchFamily="18" charset="0"/>
                </a:rPr>
                <a:t>Internet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466725" y="4070350"/>
            <a:ext cx="1200150" cy="1103313"/>
            <a:chOff x="294" y="2700"/>
            <a:chExt cx="756" cy="695"/>
          </a:xfrm>
        </p:grpSpPr>
        <p:sp>
          <p:nvSpPr>
            <p:cNvPr id="15378" name="Line 39"/>
            <p:cNvSpPr>
              <a:spLocks noChangeShapeType="1"/>
            </p:cNvSpPr>
            <p:nvPr/>
          </p:nvSpPr>
          <p:spPr bwMode="auto">
            <a:xfrm flipH="1">
              <a:off x="708" y="2700"/>
              <a:ext cx="342" cy="58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5379" name="Rectangle 40"/>
            <p:cNvSpPr>
              <a:spLocks noChangeArrowheads="1"/>
            </p:cNvSpPr>
            <p:nvPr/>
          </p:nvSpPr>
          <p:spPr bwMode="auto">
            <a:xfrm>
              <a:off x="294" y="3295"/>
              <a:ext cx="492" cy="1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555625" y="3852863"/>
            <a:ext cx="989013" cy="788987"/>
            <a:chOff x="350" y="2427"/>
            <a:chExt cx="623" cy="497"/>
          </a:xfrm>
        </p:grpSpPr>
        <p:sp>
          <p:nvSpPr>
            <p:cNvPr id="15376" name="Line 42"/>
            <p:cNvSpPr>
              <a:spLocks noChangeShapeType="1"/>
            </p:cNvSpPr>
            <p:nvPr/>
          </p:nvSpPr>
          <p:spPr bwMode="auto">
            <a:xfrm flipH="1">
              <a:off x="534" y="2552"/>
              <a:ext cx="438" cy="3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5377" name="Text Box 43"/>
            <p:cNvSpPr txBox="1">
              <a:spLocks noChangeArrowheads="1"/>
            </p:cNvSpPr>
            <p:nvPr/>
          </p:nvSpPr>
          <p:spPr bwMode="auto">
            <a:xfrm>
              <a:off x="350" y="2427"/>
              <a:ext cx="6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2000" smtClean="0">
                  <a:solidFill>
                    <a:srgbClr val="000099"/>
                  </a:solidFill>
                  <a:latin typeface="Arial" pitchFamily="34" charset="0"/>
                </a:rPr>
                <a:t>запрос</a:t>
              </a:r>
              <a:endParaRPr lang="en-US" smtClean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331240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animBg="1"/>
      <p:bldP spid="333828" grpId="0" animBg="1"/>
      <p:bldP spid="3338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-6350" y="257175"/>
            <a:ext cx="7962900" cy="742950"/>
          </a:xfrm>
        </p:spPr>
        <p:txBody>
          <a:bodyPr>
            <a:normAutofit fontScale="90000"/>
          </a:bodyPr>
          <a:lstStyle/>
          <a:p>
            <a:r>
              <a:rPr lang="en-US" smtClean="0"/>
              <a:t>HTTP 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ru-RU" sz="2800" smtClean="0">
                <a:solidFill>
                  <a:schemeClr val="folHlink"/>
                </a:solidFill>
              </a:rPr>
              <a:t>Условный</a:t>
            </a:r>
            <a:r>
              <a:rPr lang="en-US" sz="2800" smtClean="0">
                <a:solidFill>
                  <a:schemeClr val="folHlink"/>
                </a:solidFill>
              </a:rPr>
              <a:t> GET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-76200" y="1139825"/>
            <a:ext cx="4467225" cy="5267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3200" smtClean="0"/>
              <a:t>Указывает время кэширования</a:t>
            </a:r>
            <a:endParaRPr lang="en-US" sz="3200" smtClean="0"/>
          </a:p>
          <a:p>
            <a:pPr>
              <a:lnSpc>
                <a:spcPct val="8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	If-modified-since:&lt;date&gt;</a:t>
            </a:r>
          </a:p>
          <a:p>
            <a:pPr>
              <a:lnSpc>
                <a:spcPct val="80000"/>
              </a:lnSpc>
            </a:pPr>
            <a:r>
              <a:rPr lang="ru-RU" sz="3200" smtClean="0"/>
              <a:t>Сервер отсылает свежую версию, только если это нужно</a:t>
            </a:r>
            <a:endParaRPr lang="en-US" sz="3200" smtClean="0"/>
          </a:p>
          <a:p>
            <a:pPr>
              <a:lnSpc>
                <a:spcPct val="80000"/>
              </a:lnSpc>
            </a:pPr>
            <a:r>
              <a:rPr lang="ru-RU" sz="3200" smtClean="0"/>
              <a:t>Если не нужно</a:t>
            </a:r>
            <a:r>
              <a:rPr lang="en-US" sz="3200" smtClean="0"/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	HTTP/1.0 304 Not Modified</a:t>
            </a:r>
            <a:endParaRPr lang="en-US" sz="36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35475" y="2066925"/>
            <a:ext cx="3743325" cy="887413"/>
            <a:chOff x="2538" y="1302"/>
            <a:chExt cx="2358" cy="559"/>
          </a:xfrm>
        </p:grpSpPr>
        <p:sp>
          <p:nvSpPr>
            <p:cNvPr id="16408" name="Line 5"/>
            <p:cNvSpPr>
              <a:spLocks noChangeShapeType="1"/>
            </p:cNvSpPr>
            <p:nvPr/>
          </p:nvSpPr>
          <p:spPr bwMode="auto">
            <a:xfrm>
              <a:off x="2538" y="1302"/>
              <a:ext cx="2358" cy="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6409" name="Rectangle 6"/>
            <p:cNvSpPr>
              <a:spLocks noChangeArrowheads="1"/>
            </p:cNvSpPr>
            <p:nvPr/>
          </p:nvSpPr>
          <p:spPr bwMode="auto">
            <a:xfrm>
              <a:off x="2844" y="1332"/>
              <a:ext cx="1692" cy="49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6410" name="Text Box 7"/>
            <p:cNvSpPr txBox="1">
              <a:spLocks noChangeArrowheads="1"/>
            </p:cNvSpPr>
            <p:nvPr/>
          </p:nvSpPr>
          <p:spPr bwMode="auto">
            <a:xfrm>
              <a:off x="2848" y="1322"/>
              <a:ext cx="1689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smtClean="0">
                  <a:solidFill>
                    <a:prstClr val="black"/>
                  </a:solidFill>
                  <a:latin typeface="Arial" pitchFamily="34" charset="0"/>
                </a:rPr>
                <a:t> HTTP request</a:t>
              </a:r>
              <a:endParaRPr lang="en-US" sz="1800" smtClean="0">
                <a:solidFill>
                  <a:prstClr val="black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smtClean="0">
                  <a:solidFill>
                    <a:srgbClr val="800080"/>
                  </a:solidFill>
                  <a:latin typeface="Courier New" pitchFamily="49" charset="0"/>
                </a:rPr>
                <a:t>If-modified-since: &lt;date&gt;</a:t>
              </a:r>
              <a:endParaRPr lang="en-US" sz="1800" b="1" smtClean="0">
                <a:solidFill>
                  <a:srgbClr val="80008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473575" y="2974975"/>
            <a:ext cx="3581400" cy="855663"/>
            <a:chOff x="2562" y="1874"/>
            <a:chExt cx="2256" cy="539"/>
          </a:xfrm>
        </p:grpSpPr>
        <p:sp>
          <p:nvSpPr>
            <p:cNvPr id="16405" name="Line 9"/>
            <p:cNvSpPr>
              <a:spLocks noChangeShapeType="1"/>
            </p:cNvSpPr>
            <p:nvPr/>
          </p:nvSpPr>
          <p:spPr bwMode="auto">
            <a:xfrm flipH="1">
              <a:off x="2562" y="1944"/>
              <a:ext cx="2256" cy="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6406" name="Rectangle 10"/>
            <p:cNvSpPr>
              <a:spLocks noChangeArrowheads="1"/>
            </p:cNvSpPr>
            <p:nvPr/>
          </p:nvSpPr>
          <p:spPr bwMode="auto">
            <a:xfrm>
              <a:off x="2898" y="1909"/>
              <a:ext cx="1578" cy="46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6407" name="Text Box 11"/>
            <p:cNvSpPr txBox="1">
              <a:spLocks noChangeArrowheads="1"/>
            </p:cNvSpPr>
            <p:nvPr/>
          </p:nvSpPr>
          <p:spPr bwMode="auto">
            <a:xfrm>
              <a:off x="2836" y="1874"/>
              <a:ext cx="1665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smtClean="0">
                  <a:solidFill>
                    <a:prstClr val="black"/>
                  </a:solidFill>
                  <a:latin typeface="Arial" pitchFamily="34" charset="0"/>
                </a:rPr>
                <a:t>HTTP response</a:t>
              </a:r>
              <a:endParaRPr lang="en-US" sz="1800" smtClean="0">
                <a:solidFill>
                  <a:prstClr val="black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smtClean="0">
                  <a:solidFill>
                    <a:prstClr val="black"/>
                  </a:solidFill>
                  <a:latin typeface="Courier New" pitchFamily="49" charset="0"/>
                </a:rPr>
                <a:t>HTTP/1.0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smtClean="0">
                  <a:solidFill>
                    <a:srgbClr val="800080"/>
                  </a:solidFill>
                  <a:latin typeface="Courier New" pitchFamily="49" charset="0"/>
                </a:rPr>
                <a:t>304 Not Modified</a:t>
              </a:r>
              <a:endParaRPr lang="en-US" sz="2000" b="1" smtClean="0">
                <a:solidFill>
                  <a:srgbClr val="800080"/>
                </a:solidFill>
                <a:latin typeface="Courier New" pitchFamily="49" charset="0"/>
              </a:endParaRPr>
            </a:p>
          </p:txBody>
        </p:sp>
      </p:grp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8051800" y="2354263"/>
            <a:ext cx="11064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smtClean="0">
                <a:solidFill>
                  <a:srgbClr val="800080"/>
                </a:solidFill>
                <a:latin typeface="Arial" pitchFamily="34" charset="0"/>
              </a:rPr>
              <a:t>Объект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smtClean="0">
                <a:solidFill>
                  <a:srgbClr val="800080"/>
                </a:solidFill>
                <a:latin typeface="Arial" pitchFamily="34" charset="0"/>
              </a:rPr>
              <a:t> не изм.</a:t>
            </a:r>
            <a:endParaRPr lang="en-US" smtClean="0">
              <a:solidFill>
                <a:srgbClr val="800080"/>
              </a:solidFill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530725" y="4171950"/>
            <a:ext cx="4181475" cy="1135063"/>
            <a:chOff x="2598" y="2628"/>
            <a:chExt cx="2634" cy="715"/>
          </a:xfrm>
        </p:grpSpPr>
        <p:sp>
          <p:nvSpPr>
            <p:cNvPr id="16401" name="Line 14"/>
            <p:cNvSpPr>
              <a:spLocks noChangeShapeType="1"/>
            </p:cNvSpPr>
            <p:nvPr/>
          </p:nvSpPr>
          <p:spPr bwMode="auto">
            <a:xfrm>
              <a:off x="2772" y="2628"/>
              <a:ext cx="24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6402" name="Line 15"/>
            <p:cNvSpPr>
              <a:spLocks noChangeShapeType="1"/>
            </p:cNvSpPr>
            <p:nvPr/>
          </p:nvSpPr>
          <p:spPr bwMode="auto">
            <a:xfrm>
              <a:off x="2598" y="2772"/>
              <a:ext cx="2298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6403" name="Rectangle 16"/>
            <p:cNvSpPr>
              <a:spLocks noChangeArrowheads="1"/>
            </p:cNvSpPr>
            <p:nvPr/>
          </p:nvSpPr>
          <p:spPr bwMode="auto">
            <a:xfrm>
              <a:off x="2886" y="2814"/>
              <a:ext cx="1692" cy="49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6404" name="Text Box 17"/>
            <p:cNvSpPr txBox="1">
              <a:spLocks noChangeArrowheads="1"/>
            </p:cNvSpPr>
            <p:nvPr/>
          </p:nvSpPr>
          <p:spPr bwMode="auto">
            <a:xfrm>
              <a:off x="2890" y="2804"/>
              <a:ext cx="1689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smtClean="0">
                  <a:solidFill>
                    <a:prstClr val="black"/>
                  </a:solidFill>
                  <a:latin typeface="Arial" pitchFamily="34" charset="0"/>
                </a:rPr>
                <a:t>HTTP request</a:t>
              </a:r>
              <a:endParaRPr lang="en-US" sz="1800" smtClean="0">
                <a:solidFill>
                  <a:prstClr val="black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smtClean="0">
                  <a:solidFill>
                    <a:srgbClr val="800080"/>
                  </a:solidFill>
                  <a:latin typeface="Courier New" pitchFamily="49" charset="0"/>
                </a:rPr>
                <a:t>If-modified-since: &lt;date&gt;</a:t>
              </a:r>
              <a:endParaRPr lang="en-US" sz="2000" b="1" smtClean="0">
                <a:solidFill>
                  <a:srgbClr val="80008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578350" y="5327650"/>
            <a:ext cx="3495675" cy="1160463"/>
            <a:chOff x="2628" y="3356"/>
            <a:chExt cx="2202" cy="731"/>
          </a:xfrm>
        </p:grpSpPr>
        <p:sp>
          <p:nvSpPr>
            <p:cNvPr id="16398" name="Line 19"/>
            <p:cNvSpPr>
              <a:spLocks noChangeShapeType="1"/>
            </p:cNvSpPr>
            <p:nvPr/>
          </p:nvSpPr>
          <p:spPr bwMode="auto">
            <a:xfrm flipH="1">
              <a:off x="2628" y="3438"/>
              <a:ext cx="2202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uk-UA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6399" name="Rectangle 20"/>
            <p:cNvSpPr>
              <a:spLocks noChangeArrowheads="1"/>
            </p:cNvSpPr>
            <p:nvPr/>
          </p:nvSpPr>
          <p:spPr bwMode="auto">
            <a:xfrm>
              <a:off x="2940" y="3391"/>
              <a:ext cx="1578" cy="65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400" smtClean="0">
                <a:solidFill>
                  <a:prstClr val="black"/>
                </a:solidFill>
                <a:latin typeface="Times" pitchFamily="18" charset="0"/>
              </a:endParaRPr>
            </a:p>
          </p:txBody>
        </p:sp>
        <p:sp>
          <p:nvSpPr>
            <p:cNvPr id="16400" name="Text Box 21"/>
            <p:cNvSpPr txBox="1">
              <a:spLocks noChangeArrowheads="1"/>
            </p:cNvSpPr>
            <p:nvPr/>
          </p:nvSpPr>
          <p:spPr bwMode="auto">
            <a:xfrm>
              <a:off x="2878" y="3356"/>
              <a:ext cx="1665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smtClean="0">
                  <a:solidFill>
                    <a:prstClr val="black"/>
                  </a:solidFill>
                  <a:latin typeface="Arial" pitchFamily="34" charset="0"/>
                </a:rPr>
                <a:t>HTTP response</a:t>
              </a:r>
              <a:endParaRPr lang="en-US" sz="1800" smtClean="0">
                <a:solidFill>
                  <a:prstClr val="black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smtClean="0">
                  <a:solidFill>
                    <a:prstClr val="black"/>
                  </a:solidFill>
                  <a:latin typeface="Courier New" pitchFamily="49" charset="0"/>
                </a:rPr>
                <a:t>HTTP/1.0 200 OK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smtClean="0">
                  <a:solidFill>
                    <a:prstClr val="black"/>
                  </a:solidFill>
                  <a:latin typeface="Courier New" pitchFamily="49" charset="0"/>
                </a:rPr>
                <a:t>…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mtClean="0">
                  <a:solidFill>
                    <a:prstClr val="black"/>
                  </a:solidFill>
                  <a:latin typeface="Courier New" pitchFamily="49" charset="0"/>
                </a:rPr>
                <a:t>&lt;data&gt;</a:t>
              </a:r>
            </a:p>
          </p:txBody>
        </p:sp>
      </p:grpSp>
      <p:sp>
        <p:nvSpPr>
          <p:cNvPr id="335894" name="Text Box 22"/>
          <p:cNvSpPr txBox="1">
            <a:spLocks noChangeArrowheads="1"/>
          </p:cNvSpPr>
          <p:nvPr/>
        </p:nvSpPr>
        <p:spPr bwMode="auto">
          <a:xfrm>
            <a:off x="8045450" y="4830763"/>
            <a:ext cx="1054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smtClean="0">
                <a:solidFill>
                  <a:srgbClr val="800080"/>
                </a:solidFill>
                <a:latin typeface="Arial" pitchFamily="34" charset="0"/>
              </a:rPr>
              <a:t>Объект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smtClean="0">
                <a:solidFill>
                  <a:srgbClr val="800080"/>
                </a:solidFill>
                <a:latin typeface="Arial" pitchFamily="34" charset="0"/>
              </a:rPr>
              <a:t>изм.</a:t>
            </a:r>
            <a:endParaRPr lang="en-US" smtClean="0">
              <a:solidFill>
                <a:srgbClr val="800080"/>
              </a:solidFill>
            </a:endParaRP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437063" y="1185863"/>
            <a:ext cx="4403725" cy="457200"/>
            <a:chOff x="2795" y="747"/>
            <a:chExt cx="2774" cy="288"/>
          </a:xfrm>
        </p:grpSpPr>
        <p:sp>
          <p:nvSpPr>
            <p:cNvPr id="335896" name="Text Box 24"/>
            <p:cNvSpPr txBox="1">
              <a:spLocks noChangeArrowheads="1"/>
            </p:cNvSpPr>
            <p:nvPr/>
          </p:nvSpPr>
          <p:spPr bwMode="auto">
            <a:xfrm>
              <a:off x="2795" y="747"/>
              <a:ext cx="608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prstClr val="black"/>
                  </a:solidFill>
                  <a:latin typeface="Arial" charset="0"/>
                </a:rPr>
                <a:t>Client</a:t>
              </a:r>
            </a:p>
          </p:txBody>
        </p:sp>
        <p:sp>
          <p:nvSpPr>
            <p:cNvPr id="335897" name="Text Box 25"/>
            <p:cNvSpPr txBox="1">
              <a:spLocks noChangeArrowheads="1"/>
            </p:cNvSpPr>
            <p:nvPr/>
          </p:nvSpPr>
          <p:spPr bwMode="auto">
            <a:xfrm>
              <a:off x="4887" y="747"/>
              <a:ext cx="682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prstClr val="black"/>
                  </a:solidFill>
                  <a:latin typeface="Arial" charset="0"/>
                </a:rPr>
                <a:t>Server</a:t>
              </a:r>
            </a:p>
          </p:txBody>
        </p:sp>
      </p:grpSp>
      <p:sp>
        <p:nvSpPr>
          <p:cNvPr id="16395" name="AutoShape 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128000" y="6159500"/>
            <a:ext cx="635000" cy="495300"/>
          </a:xfrm>
          <a:prstGeom prst="actionButtonBlank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 smtClean="0">
              <a:solidFill>
                <a:prstClr val="black"/>
              </a:solidFill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28527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 autoUpdateAnimBg="0"/>
      <p:bldP spid="335884" grpId="0" autoUpdateAnimBg="0"/>
      <p:bldP spid="33589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988" y="-11875"/>
            <a:ext cx="9093200" cy="990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ru-RU" sz="3600" dirty="0" smtClean="0">
                <a:solidFill>
                  <a:schemeClr val="folHlink"/>
                </a:solidFill>
              </a:rPr>
              <a:t>(</a:t>
            </a:r>
            <a:r>
              <a:rPr lang="en-US" sz="3600" dirty="0" smtClean="0">
                <a:solidFill>
                  <a:schemeClr val="folHlink"/>
                </a:solidFill>
              </a:rPr>
              <a:t>Web-</a:t>
            </a:r>
            <a:r>
              <a:rPr lang="ru-RU" sz="3600" dirty="0" smtClean="0">
                <a:solidFill>
                  <a:schemeClr val="folHlink"/>
                </a:solidFill>
              </a:rPr>
              <a:t>страницы «полезная нагрузка»)</a:t>
            </a:r>
            <a:endParaRPr lang="en-US" sz="36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3025" y="1128713"/>
            <a:ext cx="4859015" cy="3197225"/>
          </a:xfrm>
        </p:spPr>
        <p:txBody>
          <a:bodyPr/>
          <a:lstStyle/>
          <a:p>
            <a:r>
              <a:rPr lang="en-US" sz="2400" smtClean="0"/>
              <a:t>Web </a:t>
            </a:r>
            <a:r>
              <a:rPr lang="ru-RU" sz="2400" smtClean="0"/>
              <a:t>страница</a:t>
            </a:r>
            <a:r>
              <a:rPr lang="en-US" sz="2400" smtClean="0"/>
              <a:t>:</a:t>
            </a:r>
          </a:p>
          <a:p>
            <a:pPr lvl="1"/>
            <a:r>
              <a:rPr lang="ru-RU" sz="2000" b="1" smtClean="0"/>
              <a:t>адресуется</a:t>
            </a:r>
            <a:r>
              <a:rPr lang="en-US" sz="2000" b="1" smtClean="0"/>
              <a:t> http-URL</a:t>
            </a:r>
          </a:p>
          <a:p>
            <a:pPr lvl="1"/>
            <a:r>
              <a:rPr lang="ru-RU" sz="2000" b="1" smtClean="0"/>
              <a:t>Состоит из объектов</a:t>
            </a:r>
            <a:endParaRPr lang="en-US" sz="2000" b="1" smtClean="0"/>
          </a:p>
          <a:p>
            <a:r>
              <a:rPr lang="ru-RU" sz="2400" smtClean="0"/>
              <a:t>В большинстве случаев это</a:t>
            </a:r>
            <a:r>
              <a:rPr lang="en-US" sz="2400" smtClean="0"/>
              <a:t>:</a:t>
            </a:r>
          </a:p>
          <a:p>
            <a:pPr lvl="1"/>
            <a:r>
              <a:rPr lang="en-US" sz="2000" b="1" smtClean="0"/>
              <a:t>HTML </a:t>
            </a:r>
            <a:r>
              <a:rPr lang="ru-RU" sz="2000" b="1" smtClean="0"/>
              <a:t>разметка («скелет») </a:t>
            </a:r>
            <a:endParaRPr lang="en-US" sz="2000" b="1" smtClean="0"/>
          </a:p>
          <a:p>
            <a:pPr lvl="1"/>
            <a:r>
              <a:rPr lang="ru-RU" sz="2000" b="1" smtClean="0"/>
              <a:t>Внедренные объекты (рисунки, </a:t>
            </a:r>
            <a:r>
              <a:rPr lang="en-US" sz="2000" b="1" smtClean="0"/>
              <a:t>ActiveX, Java </a:t>
            </a:r>
            <a:r>
              <a:rPr lang="ru-RU" sz="2000" b="1" smtClean="0"/>
              <a:t>апплеты, </a:t>
            </a:r>
            <a:r>
              <a:rPr lang="en-US" sz="2000" b="1" smtClean="0"/>
              <a:t>Flash </a:t>
            </a:r>
            <a:r>
              <a:rPr lang="ru-RU" sz="2000" b="1" smtClean="0"/>
              <a:t>... )</a:t>
            </a:r>
            <a:endParaRPr lang="en-US" sz="2000" b="1" smtClean="0"/>
          </a:p>
          <a:p>
            <a:endParaRPr lang="en-US" sz="2400" smtClean="0"/>
          </a:p>
          <a:p>
            <a:pPr>
              <a:buFont typeface="Monotype Sorts" charset="2"/>
              <a:buNone/>
            </a:pPr>
            <a:endParaRPr lang="en-US" sz="2400" smtClean="0"/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4350" y="1355928"/>
            <a:ext cx="3219450" cy="26913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2125368" y="4149080"/>
            <a:ext cx="6705600" cy="3609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sz="1000" smtClean="0">
                <a:solidFill>
                  <a:prstClr val="black"/>
                </a:solidFill>
                <a:latin typeface="Courier" charset="0"/>
              </a:rPr>
              <a:t>!DOCTYPE HTML PUBLIC "-//W3C//DTD HTML 4.01 Transitional//EN"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sz="1000" smtClean="0">
                <a:solidFill>
                  <a:prstClr val="black"/>
                </a:solidFill>
                <a:latin typeface="Courier" charset="0"/>
              </a:rPr>
              <a:t>html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 lang="en"&gt;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sz="1000" smtClean="0">
                <a:solidFill>
                  <a:prstClr val="black"/>
                </a:solidFill>
                <a:latin typeface="Courier" charset="0"/>
              </a:rPr>
              <a:t>head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   &lt;</a:t>
            </a:r>
            <a:r>
              <a:rPr lang="en-US" sz="1000" smtClean="0">
                <a:solidFill>
                  <a:prstClr val="black"/>
                </a:solidFill>
                <a:latin typeface="Courier" charset="0"/>
              </a:rPr>
              <a:t>meta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 http-equiv="content-type" content="text/html; charset=iso-8859-1"&gt;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   &lt;</a:t>
            </a:r>
            <a:r>
              <a:rPr lang="en-US" sz="1000" smtClean="0">
                <a:solidFill>
                  <a:prstClr val="black"/>
                </a:solidFill>
                <a:latin typeface="Courier" charset="0"/>
              </a:rPr>
              <a:t>title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&gt;CNN.com&lt;</a:t>
            </a:r>
            <a:r>
              <a:rPr lang="en-US" sz="1000" smtClean="0">
                <a:solidFill>
                  <a:srgbClr val="0000FF"/>
                </a:solidFill>
                <a:latin typeface="Courier" charset="0"/>
              </a:rPr>
              <a:t>/title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   &lt;</a:t>
            </a:r>
            <a:r>
              <a:rPr lang="en-US" sz="1000" smtClean="0">
                <a:solidFill>
                  <a:prstClr val="black"/>
                </a:solidFill>
                <a:latin typeface="Courier" charset="0"/>
              </a:rPr>
              <a:t>meta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 http-equiv="refresh" content="1800; URL</a:t>
            </a:r>
            <a:r>
              <a:rPr lang="en-US" sz="1000" b="1" smtClean="0">
                <a:solidFill>
                  <a:srgbClr val="000000"/>
                </a:solidFill>
                <a:latin typeface="Courier" charset="0"/>
              </a:rPr>
              <a:t>=http://www.cnn.com/?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   &lt;</a:t>
            </a:r>
            <a:r>
              <a:rPr lang="en-US" sz="1000" smtClean="0">
                <a:solidFill>
                  <a:prstClr val="black"/>
                </a:solidFill>
                <a:latin typeface="Courier" charset="0"/>
              </a:rPr>
              <a:t>link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 rel="StyleSheet" href="</a:t>
            </a:r>
            <a:r>
              <a:rPr lang="en-US" sz="1000" b="1" smtClean="0">
                <a:solidFill>
                  <a:srgbClr val="000000"/>
                </a:solidFill>
                <a:latin typeface="Courier" charset="0"/>
              </a:rPr>
              <a:t>http://i.cnn.net/cnn/virtual/2001/style/main.css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" type="text/css"&gt;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   &lt;</a:t>
            </a:r>
            <a:r>
              <a:rPr lang="en-US" sz="1000" smtClean="0">
                <a:solidFill>
                  <a:prstClr val="black"/>
                </a:solidFill>
                <a:latin typeface="Courier" charset="0"/>
              </a:rPr>
              <a:t>script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 language="JavaScript1.1" src="</a:t>
            </a:r>
            <a:r>
              <a:rPr lang="en-US" sz="1000" b="1" smtClean="0">
                <a:solidFill>
                  <a:srgbClr val="000000"/>
                </a:solidFill>
                <a:latin typeface="Courier" charset="0"/>
              </a:rPr>
              <a:t>http://i.cnn.net/cnn/virtual/2000/code/main.js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         type="text/javascript"&gt; &lt;</a:t>
            </a:r>
            <a:r>
              <a:rPr lang="en-US" sz="1000" smtClean="0">
                <a:solidFill>
                  <a:srgbClr val="0000FF"/>
                </a:solidFill>
                <a:latin typeface="Courier" charset="0"/>
              </a:rPr>
              <a:t>/</a:t>
            </a:r>
            <a:r>
              <a:rPr lang="en-US" sz="1000" smtClean="0">
                <a:solidFill>
                  <a:prstClr val="black"/>
                </a:solidFill>
                <a:latin typeface="Courier" charset="0"/>
              </a:rPr>
              <a:t>script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   &lt;</a:t>
            </a:r>
            <a:r>
              <a:rPr lang="en-US" sz="1000" smtClean="0">
                <a:solidFill>
                  <a:prstClr val="black"/>
                </a:solidFill>
                <a:latin typeface="Courier" charset="0"/>
              </a:rPr>
              <a:t>script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 language="JavaScript1.1" type="text/javascript"&gt; &lt;</a:t>
            </a:r>
            <a:r>
              <a:rPr lang="en-US" sz="1000" smtClean="0">
                <a:solidFill>
                  <a:srgbClr val="0000FF"/>
                </a:solidFill>
                <a:latin typeface="Courier" charset="0"/>
              </a:rPr>
              <a:t>/</a:t>
            </a:r>
            <a:r>
              <a:rPr lang="en-US" sz="1000" smtClean="0">
                <a:solidFill>
                  <a:prstClr val="black"/>
                </a:solidFill>
                <a:latin typeface="Courier" charset="0"/>
              </a:rPr>
              <a:t>script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sz="1000" smtClean="0">
                <a:solidFill>
                  <a:prstClr val="black"/>
                </a:solidFill>
                <a:latin typeface="Courier" charset="0"/>
              </a:rPr>
              <a:t>script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 language="JavaScript1.1" src="</a:t>
            </a:r>
            <a:r>
              <a:rPr lang="en-US" sz="1000" b="1" smtClean="0">
                <a:solidFill>
                  <a:srgbClr val="000000"/>
                </a:solidFill>
                <a:latin typeface="Courier" charset="0"/>
              </a:rPr>
              <a:t>http://ar.atwola.com/file/adsWrapper.js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"&gt;&lt;</a:t>
            </a:r>
            <a:r>
              <a:rPr lang="en-US" sz="1000" smtClean="0">
                <a:solidFill>
                  <a:srgbClr val="0000FF"/>
                </a:solidFill>
                <a:latin typeface="Courier" charset="0"/>
              </a:rPr>
              <a:t>/</a:t>
            </a:r>
            <a:r>
              <a:rPr lang="en-US" sz="1000" smtClean="0">
                <a:solidFill>
                  <a:prstClr val="black"/>
                </a:solidFill>
                <a:latin typeface="Courier" charset="0"/>
              </a:rPr>
              <a:t>script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sz="1000" smtClean="0">
                <a:solidFill>
                  <a:prstClr val="black"/>
                </a:solidFill>
                <a:latin typeface="Courier" charset="0"/>
              </a:rPr>
              <a:t>style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 type="text/css"&gt;&lt;</a:t>
            </a:r>
            <a:r>
              <a:rPr lang="en-US" sz="1000" smtClean="0">
                <a:solidFill>
                  <a:srgbClr val="0000FF"/>
                </a:solidFill>
                <a:latin typeface="Courier" charset="0"/>
              </a:rPr>
              <a:t>/</a:t>
            </a:r>
            <a:r>
              <a:rPr lang="en-US" sz="1000" smtClean="0">
                <a:solidFill>
                  <a:prstClr val="black"/>
                </a:solidFill>
                <a:latin typeface="Courier" charset="0"/>
              </a:rPr>
              <a:t>style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sz="1000" smtClean="0">
                <a:solidFill>
                  <a:prstClr val="black"/>
                </a:solidFill>
                <a:latin typeface="Courier" charset="0"/>
              </a:rPr>
              <a:t>script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 language="JavaScript"&gt;document.adoffset=0&lt;</a:t>
            </a:r>
            <a:r>
              <a:rPr lang="en-US" sz="1000" smtClean="0">
                <a:solidFill>
                  <a:srgbClr val="0000FF"/>
                </a:solidFill>
                <a:latin typeface="Courier" charset="0"/>
              </a:rPr>
              <a:t>/</a:t>
            </a:r>
            <a:r>
              <a:rPr lang="en-US" sz="1000" smtClean="0">
                <a:solidFill>
                  <a:prstClr val="black"/>
                </a:solidFill>
                <a:latin typeface="Courier" charset="0"/>
              </a:rPr>
              <a:t>script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sz="1000" smtClean="0">
                <a:solidFill>
                  <a:srgbClr val="0000FF"/>
                </a:solidFill>
                <a:latin typeface="Courier" charset="0"/>
              </a:rPr>
              <a:t>/</a:t>
            </a:r>
            <a:r>
              <a:rPr lang="en-US" sz="1000" smtClean="0">
                <a:solidFill>
                  <a:prstClr val="black"/>
                </a:solidFill>
                <a:latin typeface="Courier" charset="0"/>
              </a:rPr>
              <a:t>head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smtClean="0">
              <a:solidFill>
                <a:srgbClr val="000000"/>
              </a:solidFill>
              <a:latin typeface="Courier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sz="1000" smtClean="0">
                <a:solidFill>
                  <a:srgbClr val="0000FF"/>
                </a:solidFill>
                <a:latin typeface="Courier" charset="0"/>
              </a:rPr>
              <a:t>body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 class="cnnMainBody" bgcolor="#FFFFFF"&gt;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smtClean="0">
              <a:solidFill>
                <a:srgbClr val="000000"/>
              </a:solidFill>
              <a:latin typeface="Courier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sz="1000" smtClean="0">
                <a:solidFill>
                  <a:srgbClr val="0000FF"/>
                </a:solidFill>
                <a:latin typeface="Courier" charset="0"/>
              </a:rPr>
              <a:t>a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 name="top_of_page"&gt;&lt;</a:t>
            </a:r>
            <a:r>
              <a:rPr lang="en-US" sz="1000" smtClean="0">
                <a:solidFill>
                  <a:srgbClr val="0000FF"/>
                </a:solidFill>
                <a:latin typeface="Courier" charset="0"/>
              </a:rPr>
              <a:t>/a</a:t>
            </a: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  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Courier" charset="0"/>
              </a:rPr>
              <a:t>  :</a:t>
            </a:r>
          </a:p>
        </p:txBody>
      </p:sp>
    </p:spTree>
    <p:extLst>
      <p:ext uri="{BB962C8B-B14F-4D97-AF65-F5344CB8AC3E}">
        <p14:creationId xmlns:p14="http://schemas.microsoft.com/office/powerpoint/2010/main" xmlns="" val="1373196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7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/>
              <a:t>HTML</a:t>
            </a:r>
            <a:r>
              <a:rPr lang="ru-RU" sz="4000" b="1" dirty="0" smtClean="0"/>
              <a:t/>
            </a:r>
            <a:br>
              <a:rPr lang="ru-RU" sz="4000" b="1" dirty="0" smtClean="0"/>
            </a:br>
            <a:r>
              <a:rPr lang="ru-RU" sz="3600" i="1" dirty="0" smtClean="0"/>
              <a:t>язык </a:t>
            </a:r>
            <a:r>
              <a:rPr lang="ru-RU" sz="3600" i="1" dirty="0"/>
              <a:t>гипертекстовой разметки</a:t>
            </a:r>
            <a:r>
              <a:rPr lang="ru-RU" sz="3600" dirty="0"/>
              <a:t> </a:t>
            </a:r>
            <a:endParaRPr lang="uk-UA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ru-RU" sz="33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  </a:t>
            </a:r>
            <a:r>
              <a:rPr lang="ru-RU" sz="3300" b="1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 </a:t>
            </a:r>
            <a:r>
              <a:rPr lang="ru-RU" sz="3300" dirty="0" smtClean="0">
                <a:effectLst/>
                <a:latin typeface="Times New Roman"/>
                <a:ea typeface="Times New Roman"/>
              </a:rPr>
              <a:t>предоставляет</a:t>
            </a:r>
            <a:r>
              <a:rPr lang="ru-RU" sz="3300" b="1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 </a:t>
            </a:r>
            <a:r>
              <a:rPr lang="ru-RU" sz="33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дизайнерам гипертекстовых баз данных простое и достаточно мощное </a:t>
            </a:r>
            <a:r>
              <a:rPr lang="ru-RU" sz="3300" b="1" dirty="0" smtClean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средство создания документов</a:t>
            </a:r>
            <a:r>
              <a:rPr lang="ru-RU" sz="3300" dirty="0" smtClean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;</a:t>
            </a:r>
            <a:endParaRPr lang="en-US" sz="3300" dirty="0" smtClean="0">
              <a:solidFill>
                <a:srgbClr val="FF0000"/>
              </a:solidFill>
              <a:effectLst/>
              <a:latin typeface="Times New Roman"/>
              <a:ea typeface="Times New Roman"/>
            </a:endParaRPr>
          </a:p>
          <a:p>
            <a:pPr marL="514350" indent="-514350" algn="just"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ru-RU" sz="33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является </a:t>
            </a:r>
            <a:r>
              <a:rPr lang="ru-RU" sz="3300" b="1" dirty="0">
                <a:solidFill>
                  <a:srgbClr val="FF0000"/>
                </a:solidFill>
                <a:latin typeface="Times New Roman"/>
                <a:ea typeface="Times New Roman"/>
              </a:rPr>
              <a:t>описательным языком разметки документов</a:t>
            </a:r>
            <a:r>
              <a:rPr lang="ru-RU" sz="3300" dirty="0">
                <a:solidFill>
                  <a:srgbClr val="000000"/>
                </a:solidFill>
                <a:latin typeface="Times New Roman"/>
                <a:ea typeface="Times New Roman"/>
              </a:rPr>
              <a:t>, в нем используются указатели разметки (теги). </a:t>
            </a:r>
            <a:endParaRPr lang="en-US" sz="3300" dirty="0" smtClean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514350" indent="-514350" algn="just"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ru-RU" sz="33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Теговая </a:t>
            </a:r>
            <a:r>
              <a:rPr lang="ru-RU" sz="3300" dirty="0">
                <a:solidFill>
                  <a:srgbClr val="000000"/>
                </a:solidFill>
                <a:latin typeface="Times New Roman"/>
                <a:ea typeface="Times New Roman"/>
              </a:rPr>
              <a:t>модель описывает </a:t>
            </a:r>
            <a:r>
              <a:rPr lang="ru-RU" sz="3300" b="1" dirty="0">
                <a:solidFill>
                  <a:srgbClr val="FF0000"/>
                </a:solidFill>
                <a:latin typeface="Times New Roman"/>
                <a:ea typeface="Times New Roman"/>
              </a:rPr>
              <a:t>документ как совокупность контейнеров</a:t>
            </a:r>
            <a:r>
              <a:rPr lang="ru-RU" sz="3300" dirty="0">
                <a:solidFill>
                  <a:srgbClr val="000000"/>
                </a:solidFill>
                <a:latin typeface="Times New Roman"/>
                <a:ea typeface="Times New Roman"/>
              </a:rPr>
              <a:t>, каждый из которых начинается и заканчивается тегами, то есть документ НТМL представляет собой не что иное, как обычный АSСII-файл, с добавленными в него управляющими НТМL-кодами (тегами). </a:t>
            </a:r>
            <a:endParaRPr lang="uk-UA" sz="3300" dirty="0" smtClean="0">
              <a:effectLst/>
              <a:latin typeface="Times New Roman"/>
              <a:ea typeface="Times New Roman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355716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88" y="157163"/>
            <a:ext cx="8578850" cy="53553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lang="uk-UA" dirty="0" smtClean="0">
              <a:solidFill>
                <a:schemeClr val="folHlink"/>
              </a:solidFill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51520" y="764704"/>
            <a:ext cx="8208911" cy="538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800" b="1" i="1" dirty="0">
                <a:solidFill>
                  <a:srgbClr val="FF0000"/>
                </a:solidFill>
              </a:rPr>
              <a:t>Теги</a:t>
            </a:r>
            <a:r>
              <a:rPr lang="ru-RU" sz="2800" b="1" dirty="0">
                <a:solidFill>
                  <a:srgbClr val="FF0000"/>
                </a:solidFill>
              </a:rPr>
              <a:t> НТМL</a:t>
            </a:r>
            <a:r>
              <a:rPr lang="ru-RU" sz="2800" dirty="0"/>
              <a:t>-документов </a:t>
            </a:r>
            <a:r>
              <a:rPr lang="ru-RU" sz="2800" dirty="0" smtClean="0"/>
              <a:t>образованы </a:t>
            </a:r>
            <a:r>
              <a:rPr lang="ru-RU" sz="2800" dirty="0"/>
              <a:t>с помощью общеупотребительных </a:t>
            </a:r>
            <a:r>
              <a:rPr lang="ru-RU" sz="2800" dirty="0">
                <a:solidFill>
                  <a:srgbClr val="FF0000"/>
                </a:solidFill>
              </a:rPr>
              <a:t>слов английского языка</a:t>
            </a:r>
            <a:r>
              <a:rPr lang="ru-RU" sz="2800" dirty="0"/>
              <a:t>, понятных сокращений и обозначений. </a:t>
            </a: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800" b="1" dirty="0" smtClean="0">
                <a:solidFill>
                  <a:srgbClr val="FF0000"/>
                </a:solidFill>
              </a:rPr>
              <a:t>НТМL-</a:t>
            </a:r>
            <a:r>
              <a:rPr lang="ru-RU" sz="2800" b="1" i="1" dirty="0" smtClean="0">
                <a:solidFill>
                  <a:srgbClr val="FF0000"/>
                </a:solidFill>
              </a:rPr>
              <a:t>тег</a:t>
            </a:r>
            <a:r>
              <a:rPr lang="ru-RU" sz="2800" dirty="0" smtClean="0"/>
              <a:t> </a:t>
            </a:r>
            <a:r>
              <a:rPr lang="ru-RU" sz="2800" dirty="0"/>
              <a:t>состоит из </a:t>
            </a:r>
            <a:r>
              <a:rPr lang="ru-RU" sz="2800" dirty="0">
                <a:solidFill>
                  <a:srgbClr val="FF0000"/>
                </a:solidFill>
              </a:rPr>
              <a:t>имени</a:t>
            </a:r>
            <a:r>
              <a:rPr lang="ru-RU" sz="2800" dirty="0"/>
              <a:t>, за которым может следовать необязательный </a:t>
            </a:r>
            <a:r>
              <a:rPr lang="ru-RU" sz="2800" dirty="0">
                <a:solidFill>
                  <a:srgbClr val="FF0000"/>
                </a:solidFill>
              </a:rPr>
              <a:t>список атрибутов </a:t>
            </a:r>
            <a:r>
              <a:rPr lang="ru-RU" sz="2800" i="1" dirty="0"/>
              <a:t>тега</a:t>
            </a:r>
            <a:r>
              <a:rPr lang="ru-RU" sz="2800" dirty="0"/>
              <a:t>. </a:t>
            </a: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800" dirty="0" smtClean="0"/>
              <a:t>Простейший </a:t>
            </a:r>
            <a:r>
              <a:rPr lang="ru-RU" sz="2800" b="1" dirty="0">
                <a:solidFill>
                  <a:srgbClr val="FF0000"/>
                </a:solidFill>
              </a:rPr>
              <a:t>вариант </a:t>
            </a:r>
            <a:r>
              <a:rPr lang="ru-RU" sz="2800" b="1" i="1" dirty="0">
                <a:solidFill>
                  <a:srgbClr val="FF0000"/>
                </a:solidFill>
              </a:rPr>
              <a:t>тега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ru-RU" sz="2800" dirty="0"/>
              <a:t>— </a:t>
            </a:r>
            <a:r>
              <a:rPr lang="ru-RU" sz="2800" dirty="0">
                <a:solidFill>
                  <a:srgbClr val="FF0000"/>
                </a:solidFill>
              </a:rPr>
              <a:t>имя, заключенное в угловые скобки</a:t>
            </a:r>
            <a:r>
              <a:rPr lang="ru-RU" sz="2800" dirty="0"/>
              <a:t>, например, &lt;HEAD&gt; или &lt;I&gt;. </a:t>
            </a: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Например</a:t>
            </a:r>
            <a:r>
              <a:rPr lang="ru-RU" sz="2400" dirty="0"/>
              <a:t>, при описании таблицы открывающий </a:t>
            </a:r>
            <a:r>
              <a:rPr lang="ru-RU" sz="2400" i="1" dirty="0"/>
              <a:t>тег</a:t>
            </a:r>
            <a:r>
              <a:rPr lang="ru-RU" sz="2400" dirty="0"/>
              <a:t> с атрибутами может выглядеть так: </a:t>
            </a:r>
            <a:endParaRPr lang="uk-UA" sz="2400" dirty="0"/>
          </a:p>
          <a:p>
            <a:r>
              <a:rPr lang="ru-RU" sz="2400" dirty="0"/>
              <a:t> </a:t>
            </a:r>
            <a:r>
              <a:rPr lang="en-US" sz="2400" dirty="0" smtClean="0"/>
              <a:t>&lt;</a:t>
            </a:r>
            <a:r>
              <a:rPr lang="en-US" sz="2400" dirty="0"/>
              <a:t>TABLE WIDTH=570 ALIGN=center CELLPADDING=10 </a:t>
            </a:r>
            <a:endParaRPr lang="uk-UA" sz="2400" dirty="0"/>
          </a:p>
          <a:p>
            <a:r>
              <a:rPr lang="en-US" sz="2400" dirty="0"/>
              <a:t>       </a:t>
            </a:r>
            <a:r>
              <a:rPr lang="ru-RU" sz="2400" dirty="0"/>
              <a:t>CELLSPACING=2 BORDER=16&gt;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xmlns="" val="15877989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Группы тегов НТМL 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/>
            </a:r>
            <a:b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</a:b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pPr lvl="0" algn="just"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3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определяющие </a:t>
            </a:r>
            <a:r>
              <a:rPr lang="ru-RU" sz="3600" dirty="0">
                <a:solidFill>
                  <a:srgbClr val="000000"/>
                </a:solidFill>
                <a:latin typeface="Times New Roman"/>
                <a:ea typeface="Times New Roman"/>
              </a:rPr>
              <a:t>структуру документа; </a:t>
            </a:r>
            <a:endParaRPr lang="uk-UA" sz="3600" dirty="0">
              <a:latin typeface="Times New Roman"/>
              <a:ea typeface="Times New Roman"/>
            </a:endParaRPr>
          </a:p>
          <a:p>
            <a:pPr lvl="0" algn="just"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3600" dirty="0">
                <a:solidFill>
                  <a:srgbClr val="000000"/>
                </a:solidFill>
                <a:latin typeface="Times New Roman"/>
                <a:ea typeface="Times New Roman"/>
              </a:rPr>
              <a:t>оформление блоков гипертекста (параграфы, списки, таблицы, картинки); </a:t>
            </a:r>
            <a:endParaRPr lang="uk-UA" sz="3600" dirty="0">
              <a:latin typeface="Times New Roman"/>
              <a:ea typeface="Times New Roman"/>
            </a:endParaRPr>
          </a:p>
          <a:p>
            <a:pPr lvl="0" algn="just"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3600" dirty="0">
                <a:solidFill>
                  <a:srgbClr val="000000"/>
                </a:solidFill>
                <a:latin typeface="Times New Roman"/>
                <a:ea typeface="Times New Roman"/>
              </a:rPr>
              <a:t>гипертекстовые ссылки и закладки; </a:t>
            </a:r>
            <a:endParaRPr lang="uk-UA" sz="3600" dirty="0">
              <a:latin typeface="Times New Roman"/>
              <a:ea typeface="Times New Roman"/>
            </a:endParaRPr>
          </a:p>
          <a:p>
            <a:pPr lvl="0" algn="just"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3600" dirty="0">
                <a:solidFill>
                  <a:srgbClr val="000000"/>
                </a:solidFill>
                <a:latin typeface="Times New Roman"/>
                <a:ea typeface="Times New Roman"/>
              </a:rPr>
              <a:t>формы для организации диалога; </a:t>
            </a:r>
            <a:endParaRPr lang="uk-UA" sz="3600" dirty="0">
              <a:latin typeface="Times New Roman"/>
              <a:ea typeface="Times New Roman"/>
            </a:endParaRPr>
          </a:p>
          <a:p>
            <a:pPr lvl="0" algn="just"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3600" dirty="0">
                <a:solidFill>
                  <a:srgbClr val="000000"/>
                </a:solidFill>
                <a:latin typeface="Times New Roman"/>
                <a:ea typeface="Times New Roman"/>
              </a:rPr>
              <a:t>вызов программ. </a:t>
            </a:r>
            <a:endParaRPr lang="uk-UA" sz="3600" dirty="0">
              <a:latin typeface="Times New Roman"/>
              <a:ea typeface="Times New Roman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438214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Verdana"/>
                <a:ea typeface="Times New Roman"/>
                <a:cs typeface="Times New Roman"/>
              </a:rPr>
              <a:t>Perl</a:t>
            </a:r>
            <a:r>
              <a:rPr lang="uk-UA" b="1" i="1" dirty="0">
                <a:solidFill>
                  <a:srgbClr val="4F81BD"/>
                </a:solidFill>
                <a:latin typeface="Cambria"/>
                <a:ea typeface="Times New Roman"/>
                <a:cs typeface="Times New Roman"/>
              </a:rPr>
              <a:t/>
            </a:r>
            <a:br>
              <a:rPr lang="uk-UA" b="1" i="1" dirty="0">
                <a:solidFill>
                  <a:srgbClr val="4F81BD"/>
                </a:solidFill>
                <a:latin typeface="Cambria"/>
                <a:ea typeface="Times New Roman"/>
                <a:cs typeface="Times New Roman"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552" y="1052736"/>
            <a:ext cx="8291264" cy="54006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/>
                <a:ea typeface="Times New Roman"/>
              </a:rPr>
              <a:t>Язык </a:t>
            </a:r>
            <a:r>
              <a:rPr lang="ru-RU" dirty="0">
                <a:latin typeface="Times New Roman"/>
                <a:ea typeface="Times New Roman"/>
              </a:rPr>
              <a:t>высокого уровня содержит многие функции, упрощающие </a:t>
            </a:r>
            <a:r>
              <a:rPr lang="ru-RU" dirty="0">
                <a:solidFill>
                  <a:srgbClr val="FF0000"/>
                </a:solidFill>
                <a:latin typeface="Times New Roman"/>
                <a:ea typeface="Times New Roman"/>
              </a:rPr>
              <a:t>создание программ CGI</a:t>
            </a:r>
            <a:r>
              <a:rPr lang="ru-RU" dirty="0">
                <a:latin typeface="Times New Roman"/>
                <a:ea typeface="Times New Roman"/>
              </a:rPr>
              <a:t>. </a:t>
            </a:r>
            <a:endParaRPr lang="en-US" dirty="0" smtClean="0">
              <a:latin typeface="Times New Roman"/>
              <a:ea typeface="Times New Roman"/>
            </a:endParaRPr>
          </a:p>
          <a:p>
            <a:r>
              <a:rPr lang="ru-RU" dirty="0" smtClean="0">
                <a:latin typeface="Times New Roman"/>
                <a:ea typeface="Times New Roman"/>
              </a:rPr>
              <a:t>В </a:t>
            </a:r>
            <a:r>
              <a:rPr lang="ru-RU" dirty="0">
                <a:latin typeface="Times New Roman"/>
                <a:ea typeface="Times New Roman"/>
              </a:rPr>
              <a:t>сети </a:t>
            </a:r>
            <a:r>
              <a:rPr lang="ru-RU" dirty="0" err="1">
                <a:latin typeface="Times New Roman"/>
                <a:ea typeface="Times New Roman"/>
              </a:rPr>
              <a:t>Internet</a:t>
            </a:r>
            <a:r>
              <a:rPr lang="ru-RU" dirty="0">
                <a:latin typeface="Times New Roman"/>
                <a:ea typeface="Times New Roman"/>
              </a:rPr>
              <a:t> доступны </a:t>
            </a:r>
            <a:r>
              <a:rPr lang="ru-RU" dirty="0" smtClean="0">
                <a:latin typeface="Times New Roman"/>
                <a:ea typeface="Times New Roman"/>
              </a:rPr>
              <a:t>версии </a:t>
            </a:r>
            <a:r>
              <a:rPr lang="ru-RU" dirty="0">
                <a:latin typeface="Times New Roman"/>
                <a:ea typeface="Times New Roman"/>
              </a:rPr>
              <a:t>интерпретатора </a:t>
            </a:r>
            <a:r>
              <a:rPr lang="ru-RU" dirty="0" err="1">
                <a:latin typeface="Times New Roman"/>
                <a:ea typeface="Times New Roman"/>
              </a:rPr>
              <a:t>Perl</a:t>
            </a:r>
            <a:r>
              <a:rPr lang="ru-RU" dirty="0">
                <a:latin typeface="Times New Roman"/>
                <a:ea typeface="Times New Roman"/>
              </a:rPr>
              <a:t> для различных платформ (в том числе и для </a:t>
            </a:r>
            <a:r>
              <a:rPr lang="ru-RU" dirty="0" err="1">
                <a:latin typeface="Times New Roman"/>
                <a:ea typeface="Times New Roman"/>
              </a:rPr>
              <a:t>Microsoft</a:t>
            </a:r>
            <a:r>
              <a:rPr lang="ru-RU" dirty="0">
                <a:latin typeface="Times New Roman"/>
                <a:ea typeface="Times New Roman"/>
              </a:rPr>
              <a:t> </a:t>
            </a:r>
            <a:r>
              <a:rPr lang="ru-RU" dirty="0" err="1">
                <a:latin typeface="Times New Roman"/>
                <a:ea typeface="Times New Roman"/>
              </a:rPr>
              <a:t>Windows</a:t>
            </a:r>
            <a:r>
              <a:rPr lang="ru-RU" dirty="0">
                <a:latin typeface="Times New Roman"/>
                <a:ea typeface="Times New Roman"/>
              </a:rPr>
              <a:t> NT</a:t>
            </a:r>
            <a:r>
              <a:rPr lang="ru-RU" dirty="0" smtClean="0">
                <a:latin typeface="Times New Roman"/>
                <a:ea typeface="Times New Roman"/>
              </a:rPr>
              <a:t>)</a:t>
            </a:r>
            <a:r>
              <a:rPr lang="en-US" dirty="0" smtClean="0">
                <a:latin typeface="Times New Roman"/>
                <a:ea typeface="Times New Roman"/>
              </a:rPr>
              <a:t>.</a:t>
            </a:r>
            <a:endParaRPr lang="uk-UA" dirty="0">
              <a:latin typeface="Times New Roman"/>
              <a:ea typeface="Times New Roman"/>
            </a:endParaRPr>
          </a:p>
          <a:p>
            <a:r>
              <a:rPr lang="ru-RU" dirty="0">
                <a:latin typeface="Times New Roman"/>
                <a:ea typeface="Times New Roman"/>
              </a:rPr>
              <a:t>Программа на языке </a:t>
            </a:r>
            <a:r>
              <a:rPr lang="ru-RU" dirty="0" err="1">
                <a:latin typeface="Times New Roman"/>
                <a:ea typeface="Times New Roman"/>
              </a:rPr>
              <a:t>Perl</a:t>
            </a:r>
            <a:r>
              <a:rPr lang="ru-RU" dirty="0">
                <a:latin typeface="Times New Roman"/>
                <a:ea typeface="Times New Roman"/>
              </a:rPr>
              <a:t> представляет собой последовательность операторов, которые интерпретатор языка выполняет при каждом запуске без преобразования исходного текста программы в выполняемый двоичный код. По этой причине CGI-программы называют также CGI-сценариями или CGI-скриптами.</a:t>
            </a:r>
            <a:endParaRPr lang="uk-UA" dirty="0">
              <a:latin typeface="Times New Roman"/>
              <a:ea typeface="Times New Roman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936581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ea typeface="Calibri"/>
                <a:cs typeface="Times New Roman"/>
              </a:rPr>
              <a:t>PHP (</a:t>
            </a:r>
            <a:r>
              <a:rPr lang="ru-RU" sz="3600" dirty="0" err="1">
                <a:ea typeface="Calibri"/>
                <a:cs typeface="Times New Roman"/>
              </a:rPr>
              <a:t>Hypertext</a:t>
            </a:r>
            <a:r>
              <a:rPr lang="ru-RU" sz="3600" dirty="0">
                <a:ea typeface="Calibri"/>
                <a:cs typeface="Times New Roman"/>
              </a:rPr>
              <a:t> </a:t>
            </a:r>
            <a:r>
              <a:rPr lang="ru-RU" sz="3600" dirty="0" err="1" smtClean="0">
                <a:ea typeface="Calibri"/>
                <a:cs typeface="Times New Roman"/>
              </a:rPr>
              <a:t>Preprocessor</a:t>
            </a:r>
            <a:r>
              <a:rPr lang="ru-RU" sz="3600" dirty="0" smtClean="0">
                <a:ea typeface="Calibri"/>
                <a:cs typeface="Times New Roman"/>
              </a:rPr>
              <a:t>) препроцессор </a:t>
            </a:r>
            <a:r>
              <a:rPr lang="ru-RU" sz="3600" dirty="0">
                <a:ea typeface="Calibri"/>
                <a:cs typeface="Times New Roman"/>
              </a:rPr>
              <a:t>гипертекста </a:t>
            </a:r>
            <a:endParaRPr lang="uk-UA" sz="3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>
                <a:ea typeface="Calibri"/>
                <a:cs typeface="Times New Roman"/>
              </a:rPr>
              <a:t>мультиплатформный</a:t>
            </a:r>
            <a:r>
              <a:rPr lang="ru-RU" dirty="0">
                <a:ea typeface="Calibri"/>
                <a:cs typeface="Times New Roman"/>
              </a:rPr>
              <a:t> язык описания сценариев, </a:t>
            </a:r>
            <a:r>
              <a:rPr lang="ru-RU" dirty="0" smtClean="0">
                <a:ea typeface="Calibri"/>
                <a:cs typeface="Times New Roman"/>
              </a:rPr>
              <a:t>встраиваемый </a:t>
            </a:r>
            <a:r>
              <a:rPr lang="ru-RU" dirty="0">
                <a:ea typeface="Calibri"/>
                <a:cs typeface="Times New Roman"/>
              </a:rPr>
              <a:t>непосредственно в HTML-код</a:t>
            </a:r>
            <a:r>
              <a:rPr lang="ru-RU" dirty="0" smtClean="0">
                <a:ea typeface="Calibri"/>
                <a:cs typeface="Times New Roman"/>
              </a:rPr>
              <a:t>.</a:t>
            </a:r>
          </a:p>
          <a:p>
            <a:r>
              <a:rPr lang="ru-RU" dirty="0" smtClean="0">
                <a:ea typeface="Calibri"/>
                <a:cs typeface="Times New Roman"/>
              </a:rPr>
              <a:t>сценарии </a:t>
            </a:r>
            <a:r>
              <a:rPr lang="ru-RU" dirty="0">
                <a:ea typeface="Calibri"/>
                <a:cs typeface="Times New Roman"/>
              </a:rPr>
              <a:t>PHP выполняются </a:t>
            </a:r>
            <a:r>
              <a:rPr lang="ru-RU" dirty="0" smtClean="0">
                <a:ea typeface="Calibri"/>
                <a:cs typeface="Times New Roman"/>
              </a:rPr>
              <a:t>специальной </a:t>
            </a:r>
            <a:r>
              <a:rPr lang="ru-RU" dirty="0">
                <a:ea typeface="Calibri"/>
                <a:cs typeface="Times New Roman"/>
              </a:rPr>
              <a:t>программой – проигрывателем сценариев PHP, которая является приложением CGI и запускается сервером. </a:t>
            </a:r>
            <a:endParaRPr lang="ru-RU" dirty="0" smtClean="0">
              <a:ea typeface="Calibri"/>
              <a:cs typeface="Times New Roman"/>
            </a:endParaRPr>
          </a:p>
          <a:p>
            <a:r>
              <a:rPr lang="ru-RU" sz="3000" dirty="0">
                <a:latin typeface="Times New Roman"/>
                <a:ea typeface="Times New Roman"/>
              </a:rPr>
              <a:t>PHP непригоден для использования в сложных проектах. Это связано со следующими особенностями:</a:t>
            </a:r>
            <a:endParaRPr lang="uk-UA" sz="3000" dirty="0">
              <a:latin typeface="Times New Roman"/>
              <a:ea typeface="Times New Roman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ru-RU" sz="1900" dirty="0">
                <a:solidFill>
                  <a:srgbClr val="000000"/>
                </a:solidFill>
                <a:latin typeface="Verdana"/>
                <a:ea typeface="Calibri"/>
                <a:cs typeface="Times New Roman"/>
              </a:rPr>
              <a:t>падение производительности при обработке больших скриптов;</a:t>
            </a:r>
            <a:endParaRPr lang="uk-UA" sz="1900" dirty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ru-RU" sz="1900" dirty="0">
                <a:solidFill>
                  <a:srgbClr val="000000"/>
                </a:solidFill>
                <a:latin typeface="Verdana"/>
                <a:ea typeface="Calibri"/>
                <a:cs typeface="Times New Roman"/>
              </a:rPr>
              <a:t>PHP – интерпретируемый язык и уступает по скорости работы компилируемым технологиям;</a:t>
            </a:r>
            <a:endParaRPr lang="uk-UA" sz="1900" dirty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ru-RU" sz="1900" dirty="0">
                <a:solidFill>
                  <a:srgbClr val="000000"/>
                </a:solidFill>
                <a:latin typeface="Verdana"/>
                <a:ea typeface="Calibri"/>
                <a:cs typeface="Times New Roman"/>
              </a:rPr>
              <a:t>в php3 нет поддержки сессий, как, например, в ASP.</a:t>
            </a:r>
            <a:endParaRPr lang="uk-UA" sz="1900" dirty="0">
              <a:solidFill>
                <a:srgbClr val="000000"/>
              </a:solidFill>
              <a:ea typeface="Calibri"/>
              <a:cs typeface="Times New Roman"/>
            </a:endParaRPr>
          </a:p>
          <a:p>
            <a:endParaRPr lang="uk-UA" sz="1900" dirty="0"/>
          </a:p>
        </p:txBody>
      </p:sp>
    </p:spTree>
    <p:extLst>
      <p:ext uri="{BB962C8B-B14F-4D97-AF65-F5344CB8AC3E}">
        <p14:creationId xmlns:p14="http://schemas.microsoft.com/office/powerpoint/2010/main" xmlns="" val="152925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WAP (</a:t>
            </a:r>
            <a:r>
              <a:rPr lang="ru-RU" dirty="0" err="1"/>
              <a:t>Wireless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)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fontScale="92500"/>
          </a:bodyPr>
          <a:lstStyle/>
          <a:p>
            <a:r>
              <a:rPr lang="ru-RU" dirty="0">
                <a:latin typeface="Times New Roman"/>
                <a:ea typeface="Times New Roman"/>
              </a:rPr>
              <a:t>1. </a:t>
            </a:r>
            <a:r>
              <a:rPr lang="ru-RU" dirty="0" err="1">
                <a:latin typeface="Times New Roman"/>
                <a:ea typeface="Times New Roman"/>
              </a:rPr>
              <a:t>Wireless</a:t>
            </a:r>
            <a:r>
              <a:rPr lang="ru-RU" dirty="0">
                <a:latin typeface="Times New Roman"/>
                <a:ea typeface="Times New Roman"/>
              </a:rPr>
              <a:t> </a:t>
            </a:r>
            <a:r>
              <a:rPr lang="ru-RU" dirty="0" err="1">
                <a:latin typeface="Times New Roman"/>
                <a:ea typeface="Times New Roman"/>
              </a:rPr>
              <a:t>Application</a:t>
            </a:r>
            <a:r>
              <a:rPr lang="ru-RU" dirty="0">
                <a:latin typeface="Times New Roman"/>
                <a:ea typeface="Times New Roman"/>
              </a:rPr>
              <a:t> </a:t>
            </a:r>
            <a:r>
              <a:rPr lang="ru-RU" dirty="0" err="1">
                <a:latin typeface="Times New Roman"/>
                <a:ea typeface="Times New Roman"/>
              </a:rPr>
              <a:t>Environment</a:t>
            </a:r>
            <a:r>
              <a:rPr lang="ru-RU" dirty="0">
                <a:latin typeface="Times New Roman"/>
                <a:ea typeface="Times New Roman"/>
              </a:rPr>
              <a:t> (WAE) – представительский </a:t>
            </a:r>
            <a:r>
              <a:rPr lang="ru-RU" dirty="0" smtClean="0">
                <a:latin typeface="Times New Roman"/>
                <a:ea typeface="Times New Roman"/>
              </a:rPr>
              <a:t>уровень (</a:t>
            </a:r>
            <a:r>
              <a:rPr lang="ru-RU" dirty="0"/>
              <a:t>определяет язык гипертекстовой разметки </a:t>
            </a:r>
            <a:r>
              <a:rPr lang="ru-RU" dirty="0" smtClean="0"/>
              <a:t>текста) </a:t>
            </a:r>
            <a:endParaRPr lang="uk-UA" dirty="0">
              <a:latin typeface="Times New Roman"/>
              <a:ea typeface="Times New Roman"/>
            </a:endParaRPr>
          </a:p>
          <a:p>
            <a:r>
              <a:rPr lang="en-US" dirty="0">
                <a:latin typeface="Times New Roman"/>
                <a:ea typeface="Times New Roman"/>
              </a:rPr>
              <a:t>2. Wireless Session Protocol (WSP) – </a:t>
            </a:r>
            <a:r>
              <a:rPr lang="ru-RU" dirty="0">
                <a:latin typeface="Times New Roman"/>
                <a:ea typeface="Times New Roman"/>
              </a:rPr>
              <a:t>сеансовый уровень</a:t>
            </a:r>
            <a:endParaRPr lang="uk-UA" dirty="0">
              <a:latin typeface="Times New Roman"/>
              <a:ea typeface="Times New Roman"/>
            </a:endParaRPr>
          </a:p>
          <a:p>
            <a:r>
              <a:rPr lang="en-US" dirty="0">
                <a:latin typeface="Times New Roman"/>
                <a:ea typeface="Times New Roman"/>
              </a:rPr>
              <a:t>3. Wireless Transaction Protocol (WTP) – </a:t>
            </a:r>
            <a:r>
              <a:rPr lang="ru-RU" dirty="0">
                <a:latin typeface="Times New Roman"/>
                <a:ea typeface="Times New Roman"/>
              </a:rPr>
              <a:t>транспортный уровень</a:t>
            </a:r>
            <a:endParaRPr lang="uk-UA" dirty="0">
              <a:latin typeface="Times New Roman"/>
              <a:ea typeface="Times New Roman"/>
            </a:endParaRPr>
          </a:p>
          <a:p>
            <a:r>
              <a:rPr lang="en-US" dirty="0">
                <a:latin typeface="Times New Roman"/>
                <a:ea typeface="Times New Roman"/>
              </a:rPr>
              <a:t>4. Wireless Transport Layer Security (WTLS) – </a:t>
            </a:r>
            <a:r>
              <a:rPr lang="ru-RU" dirty="0">
                <a:latin typeface="Times New Roman"/>
                <a:ea typeface="Times New Roman"/>
              </a:rPr>
              <a:t>сетевой уровень</a:t>
            </a:r>
            <a:endParaRPr lang="uk-UA" dirty="0">
              <a:latin typeface="Times New Roman"/>
              <a:ea typeface="Times New Roman"/>
            </a:endParaRPr>
          </a:p>
          <a:p>
            <a:r>
              <a:rPr lang="en-US" dirty="0">
                <a:latin typeface="Times New Roman"/>
                <a:ea typeface="Times New Roman"/>
              </a:rPr>
              <a:t>5. Wireless Datagram Protocol (WDP) – </a:t>
            </a:r>
            <a:r>
              <a:rPr lang="ru-RU" dirty="0">
                <a:latin typeface="Times New Roman"/>
                <a:ea typeface="Times New Roman"/>
              </a:rPr>
              <a:t>канальный уровень</a:t>
            </a:r>
            <a:endParaRPr lang="uk-UA" dirty="0">
              <a:latin typeface="Times New Roman"/>
              <a:ea typeface="Times New Roman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2350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3142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solidFill>
                  <a:prstClr val="black"/>
                </a:solidFill>
              </a:rPr>
              <a:t>Основные задачи веб-сервера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8075240" cy="5472608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>
                <a:solidFill>
                  <a:prstClr val="black"/>
                </a:solidFill>
              </a:rPr>
              <a:t>Обработка </a:t>
            </a:r>
            <a:r>
              <a:rPr lang="ru-RU" sz="2400" dirty="0">
                <a:solidFill>
                  <a:prstClr val="black"/>
                </a:solidFill>
              </a:rPr>
              <a:t>и исполнение </a:t>
            </a:r>
            <a:r>
              <a:rPr lang="en-US" sz="2400" dirty="0">
                <a:solidFill>
                  <a:prstClr val="black"/>
                </a:solidFill>
              </a:rPr>
              <a:t>CGI, ASP, PHP, JSP </a:t>
            </a:r>
            <a:r>
              <a:rPr lang="ru-RU" sz="2400" dirty="0">
                <a:solidFill>
                  <a:prstClr val="black"/>
                </a:solidFill>
              </a:rPr>
              <a:t>скриптов с последующей выдачей результатов их исполнения конечному пользователю</a:t>
            </a:r>
          </a:p>
          <a:p>
            <a:pPr lvl="0"/>
            <a:r>
              <a:rPr lang="ru-RU" sz="2400" dirty="0">
                <a:solidFill>
                  <a:prstClr val="black"/>
                </a:solidFill>
              </a:rPr>
              <a:t>Отсылка в браузер клиента статических </a:t>
            </a:r>
            <a:r>
              <a:rPr lang="en-US" sz="2400" dirty="0">
                <a:solidFill>
                  <a:prstClr val="black"/>
                </a:solidFill>
              </a:rPr>
              <a:t>HTML-</a:t>
            </a:r>
            <a:r>
              <a:rPr lang="ru-RU" sz="2400" dirty="0">
                <a:solidFill>
                  <a:prstClr val="black"/>
                </a:solidFill>
              </a:rPr>
              <a:t>страниц</a:t>
            </a:r>
          </a:p>
          <a:p>
            <a:pPr lvl="0"/>
            <a:r>
              <a:rPr lang="ru-RU" sz="2400" dirty="0">
                <a:solidFill>
                  <a:prstClr val="black"/>
                </a:solidFill>
              </a:rPr>
              <a:t>Разграничение и протоколирование доступа к тематическим ресурсам на сервере</a:t>
            </a:r>
          </a:p>
          <a:p>
            <a:pPr lvl="0"/>
            <a:r>
              <a:rPr lang="ru-RU" sz="2400" dirty="0">
                <a:solidFill>
                  <a:prstClr val="black"/>
                </a:solidFill>
              </a:rPr>
              <a:t>Поддержка и конфигурирование множества </a:t>
            </a:r>
            <a:r>
              <a:rPr lang="en-US" sz="2400" dirty="0">
                <a:solidFill>
                  <a:prstClr val="black"/>
                </a:solidFill>
              </a:rPr>
              <a:t>virtual host (</a:t>
            </a:r>
            <a:r>
              <a:rPr lang="ru-RU" sz="2400" dirty="0">
                <a:solidFill>
                  <a:prstClr val="black"/>
                </a:solidFill>
              </a:rPr>
              <a:t>различных сайтов на 1 физическом компьютере)</a:t>
            </a:r>
          </a:p>
          <a:p>
            <a:pPr lvl="0"/>
            <a:r>
              <a:rPr lang="ru-RU" sz="2400" dirty="0">
                <a:solidFill>
                  <a:prstClr val="black"/>
                </a:solidFill>
              </a:rPr>
              <a:t>Обработка внутренних ошибок и выдача пользователю информативного сообщения о них</a:t>
            </a:r>
          </a:p>
          <a:p>
            <a:pPr lvl="0"/>
            <a:r>
              <a:rPr lang="ru-RU" sz="2400" dirty="0">
                <a:solidFill>
                  <a:prstClr val="black"/>
                </a:solidFill>
              </a:rPr>
              <a:t>Загрузка дополнительных модулей/расширений для увеличения функционала и возможностей программиста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9722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Times New Roman"/>
                <a:ea typeface="Times New Roman"/>
                <a:cs typeface="Times New Roman"/>
              </a:rPr>
              <a:t>Характеристики </a:t>
            </a:r>
            <a:r>
              <a:rPr lang="ru-RU" dirty="0" err="1" smtClean="0">
                <a:latin typeface="Times New Roman"/>
                <a:ea typeface="Times New Roman"/>
                <a:cs typeface="Times New Roman"/>
              </a:rPr>
              <a:t>Web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-сервера </a:t>
            </a:r>
            <a:endParaRPr lang="uk-UA" dirty="0"/>
          </a:p>
        </p:txBody>
      </p:sp>
      <p:sp>
        <p:nvSpPr>
          <p:cNvPr id="5" name="Объект 3"/>
          <p:cNvSpPr>
            <a:spLocks noGrp="1"/>
          </p:cNvSpPr>
          <p:nvPr>
            <p:ph sz="half" idx="1"/>
          </p:nvPr>
        </p:nvSpPr>
        <p:spPr>
          <a:xfrm>
            <a:off x="395536" y="908720"/>
            <a:ext cx="8362950" cy="5949280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6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2000" b="1" dirty="0" smtClean="0">
                <a:latin typeface="Times New Roman"/>
                <a:ea typeface="Times New Roman"/>
                <a:cs typeface="Times New Roman"/>
              </a:rPr>
              <a:t>Эффективность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: как быстро он отвечает на запрос? </a:t>
            </a:r>
            <a:endParaRPr lang="uk-UA" sz="2000" dirty="0">
              <a:ea typeface="Calibri"/>
              <a:cs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2000" b="1" dirty="0">
                <a:latin typeface="Times New Roman"/>
                <a:ea typeface="Times New Roman"/>
                <a:cs typeface="Times New Roman"/>
              </a:rPr>
              <a:t>Масштабируемость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: продолжает ли сервер работать надёжно, когда к нему одновременно обращаются много пользователей? </a:t>
            </a:r>
            <a:endParaRPr lang="uk-UA" sz="2000" dirty="0">
              <a:ea typeface="Calibri"/>
              <a:cs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2000" b="1" dirty="0">
                <a:latin typeface="Times New Roman"/>
                <a:ea typeface="Times New Roman"/>
                <a:cs typeface="Times New Roman"/>
              </a:rPr>
              <a:t>Безопасность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: совершает ли сервер только те операции, которые должен? Какие возможности он предлагает для аутентификации пользователей и шифрования потока обмена информацией? </a:t>
            </a:r>
            <a:endParaRPr lang="en-US" sz="2000" dirty="0" smtClean="0">
              <a:latin typeface="Times New Roman"/>
              <a:ea typeface="Times New Roman"/>
              <a:cs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2000" b="1" dirty="0" smtClean="0">
                <a:latin typeface="Times New Roman"/>
                <a:ea typeface="Times New Roman"/>
                <a:cs typeface="Times New Roman"/>
              </a:rPr>
              <a:t>Работоспособность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: какие у сервера режимы отказа и аварийные ситуации? </a:t>
            </a:r>
            <a:endParaRPr lang="uk-UA" sz="2000" dirty="0">
              <a:ea typeface="Calibri"/>
              <a:cs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2000" b="1" dirty="0">
                <a:latin typeface="Times New Roman"/>
                <a:ea typeface="Times New Roman"/>
                <a:cs typeface="Times New Roman"/>
              </a:rPr>
              <a:t>Соответствие стандартам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: поддерживает ли сервер соответствующие RFC? </a:t>
            </a:r>
            <a:endParaRPr lang="uk-UA" sz="2000" dirty="0">
              <a:ea typeface="Calibri"/>
              <a:cs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2000" b="1" dirty="0">
                <a:latin typeface="Times New Roman"/>
                <a:ea typeface="Times New Roman"/>
                <a:cs typeface="Times New Roman"/>
              </a:rPr>
              <a:t>Гибкость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: можно ли настроить сервер для принятия большого количества запросов или динамических страниц, требующих значительных вычислений, </a:t>
            </a:r>
            <a:endParaRPr lang="uk-UA" sz="2000" dirty="0">
              <a:ea typeface="Calibri"/>
              <a:cs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2000" b="1" dirty="0">
                <a:latin typeface="Times New Roman"/>
                <a:ea typeface="Times New Roman"/>
                <a:cs typeface="Times New Roman"/>
              </a:rPr>
              <a:t>Требования к платформе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: на каких платформах возможно использование сервера? Предъявляет ли он особые требования к аппаратной платформе? </a:t>
            </a:r>
            <a:endParaRPr lang="uk-UA" sz="2000" dirty="0">
              <a:ea typeface="Calibri"/>
              <a:cs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2000" b="1" dirty="0">
                <a:latin typeface="Times New Roman"/>
                <a:ea typeface="Times New Roman"/>
                <a:cs typeface="Times New Roman"/>
              </a:rPr>
              <a:t>Управляемость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: легко ли установить и обслуживать сервер?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xmlns="" val="13689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Используемые </a:t>
            </a:r>
            <a:r>
              <a:rPr lang="en-US" dirty="0">
                <a:solidFill>
                  <a:prstClr val="black"/>
                </a:solidFill>
              </a:rPr>
              <a:t>web-</a:t>
            </a:r>
            <a:r>
              <a:rPr lang="ru-RU" dirty="0">
                <a:solidFill>
                  <a:prstClr val="black"/>
                </a:solidFill>
              </a:rPr>
              <a:t>сервера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 fontScale="92500"/>
          </a:bodyPr>
          <a:lstStyle/>
          <a:p>
            <a:pPr lvl="0"/>
            <a:r>
              <a:rPr lang="ru-RU" sz="2600" dirty="0" smtClean="0">
                <a:solidFill>
                  <a:prstClr val="black"/>
                </a:solidFill>
              </a:rPr>
              <a:t>наиболее </a:t>
            </a:r>
            <a:r>
              <a:rPr lang="ru-RU" sz="2600" dirty="0">
                <a:solidFill>
                  <a:prstClr val="black"/>
                </a:solidFill>
              </a:rPr>
              <a:t>распространёнными </a:t>
            </a:r>
            <a:r>
              <a:rPr lang="en-US" sz="2600" dirty="0">
                <a:solidFill>
                  <a:prstClr val="black"/>
                </a:solidFill>
              </a:rPr>
              <a:t>web</a:t>
            </a:r>
            <a:r>
              <a:rPr lang="ru-RU" sz="2600" dirty="0" smtClean="0">
                <a:solidFill>
                  <a:prstClr val="black"/>
                </a:solidFill>
              </a:rPr>
              <a:t>-серверами являются</a:t>
            </a:r>
            <a:r>
              <a:rPr lang="ru-RU" sz="2600" dirty="0">
                <a:solidFill>
                  <a:prstClr val="black"/>
                </a:solidFill>
              </a:rPr>
              <a:t>:</a:t>
            </a:r>
          </a:p>
          <a:p>
            <a:pPr lvl="0"/>
            <a:r>
              <a:rPr lang="en-US" sz="2600" dirty="0">
                <a:solidFill>
                  <a:prstClr val="black"/>
                </a:solidFill>
              </a:rPr>
              <a:t>Apache </a:t>
            </a:r>
            <a:r>
              <a:rPr lang="ru-RU" sz="2600" dirty="0">
                <a:solidFill>
                  <a:prstClr val="black"/>
                </a:solidFill>
              </a:rPr>
              <a:t>— свободный </a:t>
            </a:r>
            <a:r>
              <a:rPr lang="en-US" sz="2600" dirty="0">
                <a:solidFill>
                  <a:prstClr val="black"/>
                </a:solidFill>
              </a:rPr>
              <a:t>web </a:t>
            </a:r>
            <a:r>
              <a:rPr lang="ru-RU" sz="2600" dirty="0">
                <a:solidFill>
                  <a:prstClr val="black"/>
                </a:solidFill>
              </a:rPr>
              <a:t>-сервер, наиболее часто используется в </a:t>
            </a:r>
            <a:r>
              <a:rPr lang="en-US" sz="2600" dirty="0">
                <a:solidFill>
                  <a:prstClr val="black"/>
                </a:solidFill>
              </a:rPr>
              <a:t>Unix</a:t>
            </a:r>
            <a:r>
              <a:rPr lang="ru-RU" sz="2600" dirty="0">
                <a:solidFill>
                  <a:prstClr val="black"/>
                </a:solidFill>
              </a:rPr>
              <a:t>-подобных </a:t>
            </a:r>
            <a:r>
              <a:rPr lang="en-US" sz="2600" dirty="0">
                <a:solidFill>
                  <a:prstClr val="black"/>
                </a:solidFill>
              </a:rPr>
              <a:t>OC (</a:t>
            </a:r>
            <a:r>
              <a:rPr lang="ru-RU" sz="2600" dirty="0">
                <a:solidFill>
                  <a:prstClr val="black"/>
                </a:solidFill>
              </a:rPr>
              <a:t>имеет и </a:t>
            </a:r>
            <a:r>
              <a:rPr lang="en-US" sz="2600" dirty="0">
                <a:solidFill>
                  <a:prstClr val="black"/>
                </a:solidFill>
              </a:rPr>
              <a:t>Windows </a:t>
            </a:r>
            <a:r>
              <a:rPr lang="ru-RU" sz="2600" dirty="0">
                <a:solidFill>
                  <a:prstClr val="black"/>
                </a:solidFill>
              </a:rPr>
              <a:t>реализации</a:t>
            </a:r>
            <a:r>
              <a:rPr lang="en-US" sz="2600" dirty="0">
                <a:solidFill>
                  <a:prstClr val="black"/>
                </a:solidFill>
              </a:rPr>
              <a:t>)</a:t>
            </a:r>
            <a:endParaRPr lang="ru-RU" sz="2600" dirty="0">
              <a:solidFill>
                <a:prstClr val="black"/>
              </a:solidFill>
            </a:endParaRPr>
          </a:p>
          <a:p>
            <a:pPr lvl="0"/>
            <a:r>
              <a:rPr lang="en-US" sz="2600" dirty="0">
                <a:solidFill>
                  <a:prstClr val="black"/>
                </a:solidFill>
              </a:rPr>
              <a:t>IIS</a:t>
            </a:r>
            <a:r>
              <a:rPr lang="ru-RU" sz="2600" dirty="0">
                <a:solidFill>
                  <a:prstClr val="black"/>
                </a:solidFill>
              </a:rPr>
              <a:t> от компании </a:t>
            </a:r>
            <a:r>
              <a:rPr lang="en-US" sz="2600" dirty="0">
                <a:solidFill>
                  <a:prstClr val="black"/>
                </a:solidFill>
              </a:rPr>
              <a:t>Microsoft</a:t>
            </a:r>
            <a:r>
              <a:rPr lang="ru-RU" sz="2600" dirty="0">
                <a:solidFill>
                  <a:prstClr val="black"/>
                </a:solidFill>
              </a:rPr>
              <a:t>, распространяется с </a:t>
            </a:r>
            <a:r>
              <a:rPr lang="en-US" sz="2600" dirty="0">
                <a:solidFill>
                  <a:prstClr val="black"/>
                </a:solidFill>
              </a:rPr>
              <a:t>OC</a:t>
            </a:r>
            <a:r>
              <a:rPr lang="ru-RU" sz="2600" dirty="0">
                <a:solidFill>
                  <a:prstClr val="black"/>
                </a:solidFill>
              </a:rPr>
              <a:t> семейства </a:t>
            </a:r>
            <a:r>
              <a:rPr lang="en-US" sz="2600" dirty="0">
                <a:solidFill>
                  <a:prstClr val="black"/>
                </a:solidFill>
              </a:rPr>
              <a:t>Windows NT</a:t>
            </a:r>
            <a:r>
              <a:rPr lang="ru-RU" sz="2600" dirty="0">
                <a:solidFill>
                  <a:prstClr val="black"/>
                </a:solidFill>
              </a:rPr>
              <a:t> </a:t>
            </a:r>
          </a:p>
          <a:p>
            <a:pPr lvl="0"/>
            <a:endParaRPr lang="ru-RU" sz="2600" dirty="0">
              <a:solidFill>
                <a:prstClr val="black"/>
              </a:solidFill>
            </a:endParaRPr>
          </a:p>
          <a:p>
            <a:pPr lvl="0"/>
            <a:r>
              <a:rPr lang="ru-RU" sz="1900" dirty="0">
                <a:solidFill>
                  <a:prstClr val="black"/>
                </a:solidFill>
              </a:rPr>
              <a:t>Также на текущий момент известны такие сервера как:</a:t>
            </a:r>
          </a:p>
          <a:p>
            <a:pPr lvl="0"/>
            <a:r>
              <a:rPr lang="en-US" sz="1900" dirty="0" smtClean="0">
                <a:solidFill>
                  <a:prstClr val="black"/>
                </a:solidFill>
              </a:rPr>
              <a:t>GWS(Google </a:t>
            </a:r>
            <a:r>
              <a:rPr lang="en-US" sz="1900" dirty="0">
                <a:solidFill>
                  <a:prstClr val="black"/>
                </a:solidFill>
              </a:rPr>
              <a:t>Web-Server)</a:t>
            </a:r>
            <a:r>
              <a:rPr lang="ru-RU" sz="1900" dirty="0">
                <a:solidFill>
                  <a:prstClr val="black"/>
                </a:solidFill>
              </a:rPr>
              <a:t>— </a:t>
            </a:r>
            <a:r>
              <a:rPr lang="en-US" sz="1900" dirty="0">
                <a:solidFill>
                  <a:prstClr val="black"/>
                </a:solidFill>
              </a:rPr>
              <a:t>web </a:t>
            </a:r>
            <a:r>
              <a:rPr lang="ru-RU" sz="1900" dirty="0">
                <a:solidFill>
                  <a:prstClr val="black"/>
                </a:solidFill>
              </a:rPr>
              <a:t>-сервер разработанный компанией </a:t>
            </a:r>
            <a:r>
              <a:rPr lang="en-US" sz="1900" dirty="0">
                <a:solidFill>
                  <a:prstClr val="black"/>
                </a:solidFill>
              </a:rPr>
              <a:t>Google</a:t>
            </a:r>
            <a:r>
              <a:rPr lang="ru-RU" sz="1900" dirty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US" sz="1900" dirty="0">
                <a:solidFill>
                  <a:prstClr val="black"/>
                </a:solidFill>
              </a:rPr>
              <a:t>Resin</a:t>
            </a:r>
            <a:r>
              <a:rPr lang="ru-RU" sz="1900" dirty="0">
                <a:solidFill>
                  <a:prstClr val="black"/>
                </a:solidFill>
              </a:rPr>
              <a:t>— свободный  высокопроизводительный </a:t>
            </a:r>
            <a:r>
              <a:rPr lang="en-US" sz="1900" dirty="0">
                <a:solidFill>
                  <a:prstClr val="black"/>
                </a:solidFill>
              </a:rPr>
              <a:t>web </a:t>
            </a:r>
            <a:r>
              <a:rPr lang="ru-RU" sz="1900" dirty="0">
                <a:solidFill>
                  <a:prstClr val="black"/>
                </a:solidFill>
              </a:rPr>
              <a:t>-сервер приложений включающий в себя такие черты как масштабируемость, и распределение нагрузки.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475633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prstClr val="black"/>
                </a:solidFill>
              </a:rPr>
              <a:t>Принципы </a:t>
            </a:r>
            <a:r>
              <a:rPr lang="ru-RU" dirty="0" smtClean="0">
                <a:solidFill>
                  <a:prstClr val="black"/>
                </a:solidFill>
              </a:rPr>
              <a:t>работы</a:t>
            </a:r>
            <a:r>
              <a:rPr lang="ru-RU" dirty="0"/>
              <a:t> </a:t>
            </a:r>
            <a:r>
              <a:rPr lang="ru-RU" dirty="0" smtClean="0"/>
              <a:t>сервера </a:t>
            </a:r>
            <a:r>
              <a:rPr lang="ru-RU" dirty="0" err="1"/>
              <a:t>Apache</a:t>
            </a:r>
            <a:r>
              <a:rPr lang="ru-RU" dirty="0"/>
              <a:t> </a:t>
            </a:r>
            <a:endParaRPr lang="uk-UA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82753"/>
            <a:ext cx="6696743" cy="5692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148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2018"/>
            <a:ext cx="9144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763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95536" y="1600200"/>
            <a:ext cx="8424936" cy="45259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/>
                <a:ea typeface="Times New Roman"/>
              </a:rPr>
              <a:t>CGI </a:t>
            </a:r>
            <a:r>
              <a:rPr lang="ru-RU" sz="3200" dirty="0" smtClean="0">
                <a:latin typeface="Times New Roman"/>
                <a:ea typeface="Times New Roman"/>
              </a:rPr>
              <a:t>- консольное </a:t>
            </a:r>
            <a:r>
              <a:rPr lang="ru-RU" sz="3200" dirty="0" smtClean="0">
                <a:latin typeface="Times New Roman"/>
                <a:ea typeface="Times New Roman"/>
              </a:rPr>
              <a:t>приложение, работающее в среде </a:t>
            </a:r>
            <a:r>
              <a:rPr lang="ru-RU" sz="3200" dirty="0" smtClean="0">
                <a:latin typeface="Times New Roman"/>
                <a:ea typeface="Times New Roman"/>
              </a:rPr>
              <a:t>ОС  </a:t>
            </a:r>
            <a:r>
              <a:rPr lang="ru-RU" sz="3200" dirty="0" smtClean="0">
                <a:latin typeface="Times New Roman"/>
                <a:ea typeface="Times New Roman"/>
              </a:rPr>
              <a:t>сервера </a:t>
            </a:r>
            <a:r>
              <a:rPr lang="ru-RU" sz="3200" dirty="0" err="1" smtClean="0">
                <a:latin typeface="Times New Roman"/>
                <a:ea typeface="Times New Roman"/>
              </a:rPr>
              <a:t>Web</a:t>
            </a:r>
            <a:r>
              <a:rPr lang="ru-RU" sz="3200" dirty="0" smtClean="0">
                <a:latin typeface="Times New Roman"/>
                <a:ea typeface="Times New Roman"/>
              </a:rPr>
              <a:t> и осуществляющее обмен данными через стандартные </a:t>
            </a:r>
            <a:r>
              <a:rPr lang="ru-RU" sz="3200" dirty="0" smtClean="0">
                <a:latin typeface="Times New Roman"/>
                <a:ea typeface="Times New Roman"/>
              </a:rPr>
              <a:t>интерфейсы </a:t>
            </a:r>
            <a:r>
              <a:rPr lang="ru-RU" sz="3200" dirty="0" smtClean="0">
                <a:latin typeface="Times New Roman"/>
                <a:ea typeface="Times New Roman"/>
              </a:rPr>
              <a:t>ввода </a:t>
            </a:r>
            <a:r>
              <a:rPr lang="ru-RU" sz="3200" dirty="0" smtClean="0">
                <a:latin typeface="Times New Roman"/>
                <a:ea typeface="Times New Roman"/>
              </a:rPr>
              <a:t>- </a:t>
            </a:r>
            <a:r>
              <a:rPr lang="ru-RU" sz="3200" dirty="0" smtClean="0">
                <a:latin typeface="Times New Roman"/>
                <a:ea typeface="Times New Roman"/>
              </a:rPr>
              <a:t>вывода. </a:t>
            </a:r>
            <a:endParaRPr lang="en-US" sz="3200" dirty="0" smtClean="0">
              <a:latin typeface="Times New Roman"/>
              <a:ea typeface="Times New Roman"/>
            </a:endParaRPr>
          </a:p>
          <a:p>
            <a:r>
              <a:rPr lang="ru-RU" sz="3200" dirty="0" smtClean="0">
                <a:latin typeface="Times New Roman"/>
                <a:ea typeface="Times New Roman"/>
              </a:rPr>
              <a:t>загружается </a:t>
            </a:r>
            <a:r>
              <a:rPr lang="ru-RU" sz="3200" dirty="0" smtClean="0">
                <a:latin typeface="Times New Roman"/>
                <a:ea typeface="Times New Roman"/>
              </a:rPr>
              <a:t>в </a:t>
            </a:r>
            <a:r>
              <a:rPr lang="ru-RU" sz="3200" dirty="0" smtClean="0">
                <a:latin typeface="Times New Roman"/>
                <a:ea typeface="Times New Roman"/>
              </a:rPr>
              <a:t>ОП сервера </a:t>
            </a:r>
            <a:r>
              <a:rPr lang="ru-RU" sz="3200" dirty="0" smtClean="0">
                <a:latin typeface="Times New Roman"/>
                <a:ea typeface="Times New Roman"/>
              </a:rPr>
              <a:t>и запускается только по явному запросу пользователя, когда к нему выполняется обращение из документа HTML. </a:t>
            </a:r>
            <a:endParaRPr lang="uk-UA" sz="3200" dirty="0"/>
          </a:p>
        </p:txBody>
      </p:sp>
      <p:sp>
        <p:nvSpPr>
          <p:cNvPr id="6" name="Объект 3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Autofit/>
          </a:bodyPr>
          <a:lstStyle/>
          <a:p>
            <a:r>
              <a:rPr lang="ru-RU" sz="4000" dirty="0" smtClean="0">
                <a:ea typeface="Calibri"/>
                <a:cs typeface="Times New Roman"/>
              </a:rPr>
              <a:t>CGI- </a:t>
            </a:r>
            <a:r>
              <a:rPr lang="ru-RU" sz="4000" dirty="0">
                <a:ea typeface="Calibri"/>
                <a:cs typeface="Times New Roman"/>
              </a:rPr>
              <a:t>(</a:t>
            </a:r>
            <a:r>
              <a:rPr lang="ru-RU" sz="4000" dirty="0" err="1">
                <a:ea typeface="Calibri"/>
                <a:cs typeface="Times New Roman"/>
              </a:rPr>
              <a:t>Common</a:t>
            </a:r>
            <a:r>
              <a:rPr lang="ru-RU" sz="4000" dirty="0">
                <a:ea typeface="Calibri"/>
                <a:cs typeface="Times New Roman"/>
              </a:rPr>
              <a:t> </a:t>
            </a:r>
            <a:r>
              <a:rPr lang="ru-RU" sz="4000" dirty="0" err="1">
                <a:ea typeface="Calibri"/>
                <a:cs typeface="Times New Roman"/>
              </a:rPr>
              <a:t>Gateway</a:t>
            </a:r>
            <a:r>
              <a:rPr lang="ru-RU" sz="4000" dirty="0">
                <a:ea typeface="Calibri"/>
                <a:cs typeface="Times New Roman"/>
              </a:rPr>
              <a:t> </a:t>
            </a:r>
            <a:r>
              <a:rPr lang="ru-RU" sz="4000" dirty="0" err="1">
                <a:ea typeface="Calibri"/>
                <a:cs typeface="Times New Roman"/>
              </a:rPr>
              <a:t>Interface</a:t>
            </a:r>
            <a:r>
              <a:rPr lang="ru-RU" sz="4000" dirty="0">
                <a:ea typeface="Calibri"/>
                <a:cs typeface="Times New Roman"/>
              </a:rPr>
              <a:t> – Общий шлюзовой интерфейс) 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xmlns="" val="234854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2158</Words>
  <Application>Microsoft Office PowerPoint</Application>
  <PresentationFormat>Экран (4:3)</PresentationFormat>
  <Paragraphs>350</Paragraphs>
  <Slides>35</Slides>
  <Notes>22</Notes>
  <HiddenSlides>1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7" baseType="lpstr">
      <vt:lpstr>Тема Office</vt:lpstr>
      <vt:lpstr>Clip</vt:lpstr>
      <vt:lpstr>Слайд 1</vt:lpstr>
      <vt:lpstr>World Wide Web  (Всемирная паутина)</vt:lpstr>
      <vt:lpstr> (Web-страницы «полезная нагрузка»)</vt:lpstr>
      <vt:lpstr>Основные задачи веб-сервера</vt:lpstr>
      <vt:lpstr>Характеристики Web-сервера </vt:lpstr>
      <vt:lpstr>Используемые web-сервера</vt:lpstr>
      <vt:lpstr>Принципы работы сервера Apache </vt:lpstr>
      <vt:lpstr>Слайд 8</vt:lpstr>
      <vt:lpstr>CGI- (Common Gateway Interface – Общий шлюзовой интерфейс) </vt:lpstr>
      <vt:lpstr>Формирование динамических документов HTML с помощью CGI </vt:lpstr>
      <vt:lpstr>Web технологии</vt:lpstr>
      <vt:lpstr>Универсальный идентификатор ресурса URI</vt:lpstr>
      <vt:lpstr>недостаток URI</vt:lpstr>
      <vt:lpstr>Структура URI </vt:lpstr>
      <vt:lpstr> Структура URL</vt:lpstr>
      <vt:lpstr>пример URI </vt:lpstr>
      <vt:lpstr>Примеры URI</vt:lpstr>
      <vt:lpstr>Приложения, использующие HTTP</vt:lpstr>
      <vt:lpstr>HTTP</vt:lpstr>
      <vt:lpstr> особенности HTTP</vt:lpstr>
      <vt:lpstr>Hypertext Transfer Protocol  HTTP</vt:lpstr>
      <vt:lpstr>HTTP 1.0 URL http://dcs.isa.ua/vt/demo/dhtmltest/TestHTTP.html</vt:lpstr>
      <vt:lpstr>Hypertext Transfer Protocol Формат сообщений HTTP </vt:lpstr>
      <vt:lpstr>Hypertext Transfer Protocol  Формат сообщений HTTP </vt:lpstr>
      <vt:lpstr>HTTP Message Format HTTP коды ответа</vt:lpstr>
      <vt:lpstr>HTTP Формат сообений Typical Request and Response Headers</vt:lpstr>
      <vt:lpstr>HTTP поддержка сессий Cookies</vt:lpstr>
      <vt:lpstr>HTTP  Кэширование в браузере</vt:lpstr>
      <vt:lpstr>HTTP  Условный GET</vt:lpstr>
      <vt:lpstr>HTML язык гипертекстовой разметки </vt:lpstr>
      <vt:lpstr>Слайд 31</vt:lpstr>
      <vt:lpstr>Группы тегов НТМL  </vt:lpstr>
      <vt:lpstr>Perl </vt:lpstr>
      <vt:lpstr>PHP (Hypertext Preprocessor) препроцессор гипертекста </vt:lpstr>
      <vt:lpstr>WAP (Wireless Application Protocol) 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Yuriy Kulakov</dc:creator>
  <cp:lastModifiedBy>Kulakov</cp:lastModifiedBy>
  <cp:revision>70</cp:revision>
  <dcterms:created xsi:type="dcterms:W3CDTF">2011-10-21T19:07:21Z</dcterms:created>
  <dcterms:modified xsi:type="dcterms:W3CDTF">2013-11-25T14:48:47Z</dcterms:modified>
</cp:coreProperties>
</file>