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6600" dirty="0" smtClean="0"/>
              <a:t>Джерела напруги</a:t>
            </a:r>
            <a:endParaRPr lang="uk-UA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Кузьменко В.З. ІО-21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03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2. Вибір типу </a:t>
            </a:r>
            <a:r>
              <a:rPr lang="ru-RU" dirty="0" smtClean="0"/>
              <a:t>ОУ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68760"/>
            <a:ext cx="4052465" cy="312267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32696" y="1556792"/>
                <a:ext cx="4327336" cy="4188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 smtClean="0"/>
                        </m:ctrlPr>
                      </m:sSubPr>
                      <m:e>
                        <m:r>
                          <a:rPr lang="en-US" sz="2400" i="1"/>
                          <m:t>𝑈</m:t>
                        </m:r>
                      </m:e>
                      <m:sub>
                        <m:r>
                          <a:rPr lang="ru-RU" sz="2400" b="0" i="1" smtClean="0">
                            <a:latin typeface="Cambria Math"/>
                          </a:rPr>
                          <m:t>вих</m:t>
                        </m:r>
                      </m:sub>
                    </m:sSub>
                    <m:r>
                      <a:rPr lang="ru-RU" sz="2400" b="0" i="1" smtClean="0">
                        <a:latin typeface="Cambria Math"/>
                      </a:rPr>
                      <m:t>=13.3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uk-UA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струм навантаження повинен бути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/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uk-UA" sz="2400" b="0" i="1" smtClean="0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uk-UA" sz="2400" b="0" i="1" smtClean="0">
                        <a:latin typeface="Cambria Math"/>
                      </a:rPr>
                      <m:t>=10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𝑚𝐴</m:t>
                    </m:r>
                  </m:oMath>
                </a14:m>
                <a:endPara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uk-U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uk-UA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uk-UA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ОУ типу КР1208УД1:</a:t>
                </a: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ru-RU" sz="2400" i="1">
                              <a:latin typeface="Cambria Math"/>
                            </a:rPr>
                            <m:t>вих</m:t>
                          </m:r>
                        </m:sub>
                      </m:sSub>
                      <m:r>
                        <a:rPr lang="ru-RU" sz="2400" i="1">
                          <a:latin typeface="Cambria Math"/>
                        </a:rPr>
                        <m:t>=</m:t>
                      </m:r>
                      <m:r>
                        <a:rPr lang="uk-UA" sz="2400" i="1">
                          <a:latin typeface="Cambria Math"/>
                        </a:rPr>
                        <m:t>±</m:t>
                      </m:r>
                      <m:r>
                        <a:rPr lang="uk-UA" sz="2400" b="0" i="1" smtClean="0">
                          <a:latin typeface="Cambria Math"/>
                        </a:rPr>
                        <m:t>19</m:t>
                      </m:r>
                      <m:r>
                        <a:rPr lang="ru-RU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uk-UA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uk-UA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uk-UA" sz="2400" i="1">
                            <a:latin typeface="Cambria Math"/>
                          </a:rPr>
                          <m:t>н</m:t>
                        </m:r>
                        <m:r>
                          <a:rPr lang="uk-UA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𝑀𝐴𝑋</m:t>
                        </m:r>
                      </m:sub>
                    </m:sSub>
                    <m:r>
                      <a:rPr lang="uk-UA" sz="2400" i="1">
                        <a:latin typeface="Cambria Math"/>
                      </a:rPr>
                      <m:t>=10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𝑚𝐴</m:t>
                    </m:r>
                  </m:oMath>
                </a14:m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/>
                          </m:ctrlPr>
                        </m:sSubPr>
                        <m:e>
                          <m:r>
                            <a:rPr lang="en-US" sz="2400" i="1"/>
                            <m:t>𝐾</m:t>
                          </m:r>
                        </m:e>
                        <m:sub>
                          <m:r>
                            <a:rPr lang="en-US" sz="2400" i="1"/>
                            <m:t>𝑈</m:t>
                          </m:r>
                          <m:r>
                            <a:rPr lang="en-US" sz="2400" i="1"/>
                            <m:t>0</m:t>
                          </m:r>
                        </m:sub>
                      </m:sSub>
                      <m:r>
                        <a:rPr lang="uk-UA" sz="2400" i="1"/>
                        <m:t>=</m:t>
                      </m:r>
                      <m:r>
                        <a:rPr lang="en-US" sz="2400" i="1"/>
                        <m:t>7·</m:t>
                      </m:r>
                      <m:sSup>
                        <m:sSupPr>
                          <m:ctrlPr>
                            <a:rPr lang="uk-UA" sz="2400" i="1"/>
                          </m:ctrlPr>
                        </m:sSupPr>
                        <m:e>
                          <m:r>
                            <a:rPr lang="en-US" sz="2400" i="1"/>
                            <m:t>10</m:t>
                          </m:r>
                        </m:e>
                        <m:sup>
                          <m:r>
                            <a:rPr lang="en-US" sz="2400" i="1"/>
                            <m:t>4</m:t>
                          </m:r>
                        </m:sup>
                      </m:sSup>
                    </m:oMath>
                  </m:oMathPara>
                </a14:m>
                <a:endParaRPr lang="uk-U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uk-U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uk-U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6" y="1556792"/>
                <a:ext cx="4327336" cy="4188006"/>
              </a:xfrm>
              <a:prstGeom prst="rect">
                <a:avLst/>
              </a:prstGeom>
              <a:blipFill rotWithShape="1">
                <a:blip r:embed="rId3"/>
                <a:stretch>
                  <a:fillRect l="-2113" t="-1019" r="-56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3. Вибір струму стабілітрона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𝐶𝑇</m:t>
                        </m:r>
                      </m:sub>
                    </m:sSub>
                    <m:r>
                      <a:rPr lang="uk-UA" i="1"/>
                      <m:t>=</m:t>
                    </m:r>
                    <m:r>
                      <a:rPr lang="en-US" b="0" i="1" smtClean="0">
                        <a:latin typeface="Cambria Math"/>
                      </a:rPr>
                      <m:t>1.2 </m:t>
                    </m:r>
                    <m:r>
                      <a:rPr lang="en-US" b="0" i="1" smtClean="0">
                        <a:latin typeface="Cambria Math"/>
                      </a:rPr>
                      <m:t>𝑚𝐴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uk-UA" dirty="0" smtClean="0"/>
                  <a:t>Тоді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i="1"/>
                          <m:t>𝑅</m:t>
                        </m:r>
                      </m:e>
                      <m:sub>
                        <m:r>
                          <a:rPr lang="uk-UA" i="1"/>
                          <m:t>𝐶𝑇</m:t>
                        </m:r>
                      </m:sub>
                    </m:sSub>
                    <m:r>
                      <a:rPr lang="en-US" i="1"/>
                      <m:t>= </m:t>
                    </m:r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𝑈</m:t>
                            </m:r>
                          </m:e>
                          <m:sub>
                            <m:r>
                              <a:rPr lang="en-US" i="1"/>
                              <m:t>𝑛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𝑈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  <m:r>
                              <a:rPr lang="en-US" i="1"/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𝐼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</m:sub>
                        </m:sSub>
                      </m:den>
                    </m:f>
                    <m:r>
                      <a:rPr lang="en-US" i="1"/>
                      <m:t> =</m:t>
                    </m:r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(19−7,5)</m:t>
                        </m:r>
                      </m:num>
                      <m:den>
                        <m:r>
                          <a:rPr lang="en-US" i="1"/>
                          <m:t>1,2</m:t>
                        </m:r>
                      </m:den>
                    </m:f>
                    <m:r>
                      <a:rPr lang="en-US" i="1"/>
                      <m:t>=9,58 </m:t>
                    </m:r>
                    <m:r>
                      <a:rPr lang="uk-UA" i="1"/>
                      <m:t>кОм</m:t>
                    </m:r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4. Коефіцієнт передачі ОУ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𝐾</m:t>
                          </m:r>
                        </m:e>
                        <m:sub>
                          <m:r>
                            <a:rPr lang="uk-UA" i="1"/>
                            <m:t>𝑈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𝑈</m:t>
                              </m:r>
                            </m:e>
                            <m:sub>
                              <m:r>
                                <a:rPr lang="uk-UA" i="1"/>
                                <m:t>вих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𝑈</m:t>
                              </m:r>
                            </m:e>
                            <m:sub>
                              <m:r>
                                <a:rPr lang="en-US" i="1"/>
                                <m:t>𝐶𝑇</m:t>
                              </m:r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=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en-US" i="1"/>
                            <m:t>13,3</m:t>
                          </m:r>
                        </m:num>
                        <m:den>
                          <m:r>
                            <a:rPr lang="en-US" i="1"/>
                            <m:t>7,5</m:t>
                          </m:r>
                        </m:den>
                      </m:f>
                      <m:r>
                        <a:rPr lang="en-US" i="1"/>
                        <m:t>=1,773(3)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uk-UA" dirty="0" smtClean="0"/>
                  <a:t>5. Струм резистора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вх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63" b="-85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Задаємо струм резистора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вх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uk-UA" dirty="0" smtClean="0"/>
                  <a:t>на рівні 0,1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uk-UA" b="0" i="1" smtClean="0">
                            <a:latin typeface="Cambria Math"/>
                          </a:rPr>
                          <m:t>І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СТ</m:t>
                        </m:r>
                      </m:sub>
                    </m:sSub>
                  </m:oMath>
                </a14:m>
                <a:endParaRPr lang="uk-UA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uk-UA" i="1"/>
                            <m:t>вх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𝑈</m:t>
                              </m:r>
                            </m:e>
                            <m:sub>
                              <m:r>
                                <a:rPr lang="en-US" i="1"/>
                                <m:t>𝐶𝑇</m:t>
                              </m:r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0,1·</m:t>
                          </m:r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𝐼</m:t>
                              </m:r>
                            </m:e>
                            <m:sub>
                              <m:r>
                                <a:rPr lang="en-US" i="1"/>
                                <m:t>𝐶𝑇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=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en-US" i="1"/>
                            <m:t>7,5</m:t>
                          </m:r>
                        </m:num>
                        <m:den>
                          <m:r>
                            <a:rPr lang="en-US" i="1"/>
                            <m:t>(0.1·1,2)</m:t>
                          </m:r>
                        </m:den>
                      </m:f>
                      <m:r>
                        <a:rPr lang="en-US" i="1"/>
                        <m:t>=62,5 </m:t>
                      </m:r>
                      <m:r>
                        <a:rPr lang="uk-UA" i="1"/>
                        <m:t>кОм</m:t>
                      </m:r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r>
                  <a:rPr lang="uk-UA" dirty="0" smtClean="0"/>
                  <a:t>Приймаємо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вх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→62 </m:t>
                    </m:r>
                    <m:r>
                      <a:rPr lang="uk-UA" i="1">
                        <a:latin typeface="Cambria Math"/>
                      </a:rPr>
                      <m:t>кОм</m:t>
                    </m:r>
                  </m:oMath>
                </a14:m>
                <a:r>
                  <a:rPr lang="uk-UA" dirty="0"/>
                  <a:t>,</a:t>
                </a:r>
                <a:endParaRPr lang="uk-UA" dirty="0"/>
              </a:p>
              <a:p>
                <a:pPr marL="0" indent="0">
                  <a:buNone/>
                </a:pPr>
                <a:r>
                  <a:rPr lang="uk-UA" dirty="0"/>
                  <a:t>Тод</a:t>
                </a:r>
                <a:r>
                  <a:rPr lang="uk-UA" dirty="0"/>
                  <a:t>і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ОС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→110 </m:t>
                    </m:r>
                    <m:r>
                      <a:rPr lang="uk-UA" i="1">
                        <a:latin typeface="Cambria Math"/>
                      </a:rPr>
                      <m:t>кОм</m:t>
                    </m:r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6.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кор</m:t>
                        </m:r>
                      </m:sub>
                    </m:sSub>
                    <m:r>
                      <a:rPr lang="en-US" i="1"/>
                      <m:t>=</m:t>
                    </m:r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вх</m:t>
                        </m:r>
                      </m:sub>
                    </m:sSub>
                    <m:r>
                      <a:rPr lang="en-US" i="1"/>
                      <m:t>+</m:t>
                    </m:r>
                    <m:f>
                      <m:fPr>
                        <m:ctrlPr>
                          <a:rPr lang="uk-UA" i="1"/>
                        </m:ctrlPr>
                      </m:fPr>
                      <m:num>
                        <m:r>
                          <a:rPr lang="en-US" i="1"/>
                          <m:t>(</m:t>
                        </m:r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</m:sub>
                        </m:sSub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(</m:t>
                            </m:r>
                            <m:r>
                              <a:rPr lang="en-US" i="1"/>
                              <m:t>𝑅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𝐶𝑇</m:t>
                            </m:r>
                          </m:sub>
                        </m:sSub>
                        <m:r>
                          <a:rPr lang="en-US" i="1"/>
                          <m:t>)</m:t>
                        </m:r>
                      </m:den>
                    </m:f>
                    <m:r>
                      <a:rPr lang="en-US" i="1"/>
                      <m:t>≈</m:t>
                    </m:r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вх</m:t>
                        </m:r>
                      </m:sub>
                    </m:sSub>
                    <m:r>
                      <a:rPr lang="en-US" i="1"/>
                      <m:t>=62 </m:t>
                    </m:r>
                    <m:r>
                      <a:rPr lang="uk-UA" i="1"/>
                      <m:t>кОм</m:t>
                    </m:r>
                    <m:r>
                      <a:rPr lang="uk-UA" b="0" i="1" smtClean="0">
                        <a:latin typeface="Cambria Math"/>
                      </a:rPr>
                      <m:t>,</m:t>
                    </m:r>
                  </m:oMath>
                </a14:m>
                <a:endParaRPr lang="uk-UA" dirty="0"/>
              </a:p>
              <a:p>
                <a:pPr marL="0" indent="0">
                  <a:buNone/>
                </a:pPr>
                <a:r>
                  <a:rPr lang="uk-UA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𝐶𝑇</m:t>
                        </m:r>
                      </m:sub>
                    </m:sSub>
                  </m:oMath>
                </a14:m>
                <a:r>
                  <a:rPr lang="uk-UA" dirty="0" smtClean="0"/>
                  <a:t> диференційний опір стабілітрона в області оберненого пробою. Для вказаного типу стабілітрона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𝐶𝑇</m:t>
                        </m:r>
                      </m:sub>
                    </m:sSub>
                  </m:oMath>
                </a14:m>
                <a:r>
                  <a:rPr lang="uk-UA" dirty="0" smtClean="0"/>
                  <a:t> = 200 Ом.</a:t>
                </a: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2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7. Вихідний опір схеми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en-US" i="1"/>
                            <m:t>𝑂𝑂𝐶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uk-UA" i="1"/>
                                <m:t>вих0</m:t>
                              </m:r>
                            </m:sub>
                          </m:sSub>
                        </m:num>
                        <m:den>
                          <m:r>
                            <a:rPr lang="en-US" i="1"/>
                            <m:t>1+</m:t>
                          </m:r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𝐾</m:t>
                              </m:r>
                            </m:e>
                            <m:sub>
                              <m:r>
                                <a:rPr lang="en-US" i="1"/>
                                <m:t>𝑈</m:t>
                              </m:r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𝑏</m:t>
                              </m:r>
                            </m:e>
                            <m:sub>
                              <m:r>
                                <a:rPr lang="en-US" i="1"/>
                                <m:t>𝑂𝐶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uk-UA" i="1"/>
                            <m:t>вих0</m:t>
                          </m:r>
                        </m:sub>
                      </m:sSub>
                      <m:r>
                        <a:rPr lang="en-US" i="1"/>
                        <m:t>=180 </m:t>
                      </m:r>
                      <m:r>
                        <a:rPr lang="uk-UA" i="1"/>
                        <m:t>Ом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uk-UA" i="1"/>
                            <m:t>вих ООС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en-US" i="1"/>
                            <m:t>180</m:t>
                          </m:r>
                        </m:num>
                        <m:den>
                          <m:r>
                            <a:rPr lang="en-US" i="1"/>
                            <m:t>1+7·</m:t>
                          </m:r>
                          <m:sSup>
                            <m:sSupPr>
                              <m:ctrlPr>
                                <a:rPr lang="uk-UA" i="1"/>
                              </m:ctrlPr>
                            </m:sSupPr>
                            <m:e>
                              <m:r>
                                <a:rPr lang="en-US" i="1"/>
                                <m:t>10</m:t>
                              </m:r>
                            </m:e>
                            <m:sup>
                              <m:r>
                                <a:rPr lang="en-US" i="1"/>
                                <m:t>4</m:t>
                              </m:r>
                            </m:sup>
                          </m:sSup>
                          <m:r>
                            <a:rPr lang="en-US" i="1"/>
                            <m:t>·0,36</m:t>
                          </m:r>
                        </m:den>
                      </m:f>
                      <m:r>
                        <a:rPr lang="en-US" i="1"/>
                        <m:t>= 7,1·</m:t>
                      </m:r>
                      <m:sSup>
                        <m:sSupPr>
                          <m:ctrlPr>
                            <a:rPr lang="uk-UA" i="1"/>
                          </m:ctrlPr>
                        </m:sSupPr>
                        <m:e>
                          <m:r>
                            <a:rPr lang="en-US" i="1"/>
                            <m:t>10</m:t>
                          </m:r>
                        </m:e>
                        <m:sup>
                          <m:r>
                            <a:rPr lang="en-US" i="1"/>
                            <m:t>−3 </m:t>
                          </m:r>
                        </m:sup>
                      </m:sSup>
                      <m:r>
                        <a:rPr lang="en-US" i="1"/>
                        <m:t>Ом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𝑏</m:t>
                          </m:r>
                        </m:e>
                        <m:sub>
                          <m:r>
                            <a:rPr lang="uk-UA" i="1"/>
                            <m:t>𝑂𝐶</m:t>
                          </m:r>
                        </m:sub>
                      </m:sSub>
                      <m:r>
                        <a:rPr lang="en-US" i="1"/>
                        <m:t>= 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uk-UA" i="1"/>
                                <m:t>вх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uk-UA" i="1"/>
                                <m:t>вх</m:t>
                              </m:r>
                            </m:sub>
                          </m:sSub>
                          <m:r>
                            <a:rPr lang="en-US" i="1"/>
                            <m:t>+</m:t>
                          </m:r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uk-UA" i="1"/>
                                <m:t>ОС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 =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en-US" i="1"/>
                            <m:t>62</m:t>
                          </m:r>
                        </m:num>
                        <m:den>
                          <m:r>
                            <a:rPr lang="en-US" i="1"/>
                            <m:t>(62+110)</m:t>
                          </m:r>
                        </m:den>
                      </m:f>
                      <m:r>
                        <a:rPr lang="en-US" i="1"/>
                        <m:t>=0,36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45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8. Нестабільність вихідної напруги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i="1"/>
                      <m:t>∆</m:t>
                    </m:r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𝑈</m:t>
                        </m:r>
                      </m:e>
                      <m:sub>
                        <m:r>
                          <a:rPr lang="uk-UA" i="1"/>
                          <m:t>вих</m:t>
                        </m:r>
                      </m:sub>
                    </m:sSub>
                    <m:r>
                      <a:rPr lang="uk-UA" i="1"/>
                      <m:t>= </m:t>
                    </m:r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uk-UA" i="1"/>
                          <m:t>вих</m:t>
                        </m:r>
                      </m:sub>
                    </m:sSub>
                    <m:r>
                      <a:rPr lang="uk-UA" i="1"/>
                      <m:t>∆</m:t>
                    </m:r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𝐼</m:t>
                        </m:r>
                      </m:e>
                      <m:sub>
                        <m:r>
                          <a:rPr lang="uk-UA" i="1"/>
                          <m:t>н</m:t>
                        </m:r>
                      </m:sub>
                    </m:sSub>
                    <m:r>
                      <a:rPr lang="uk-UA" i="1"/>
                      <m:t>=7</m:t>
                    </m:r>
                    <m:r>
                      <a:rPr lang="en-US" i="1"/>
                      <m:t>·</m:t>
                    </m:r>
                    <m:sSup>
                      <m:sSupPr>
                        <m:ctrlPr>
                          <a:rPr lang="uk-UA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−3</m:t>
                        </m:r>
                      </m:sup>
                    </m:sSup>
                    <m:r>
                      <a:rPr lang="en-US" i="1"/>
                      <m:t>·</m:t>
                    </m:r>
                    <m:sSup>
                      <m:sSupPr>
                        <m:ctrlPr>
                          <a:rPr lang="uk-UA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−2</m:t>
                        </m:r>
                      </m:sup>
                    </m:sSup>
                    <m:r>
                      <a:rPr lang="en-US" i="1"/>
                      <m:t>=7·</m:t>
                    </m:r>
                    <m:sSup>
                      <m:sSupPr>
                        <m:ctrlPr>
                          <a:rPr lang="uk-UA" i="1"/>
                        </m:ctrlPr>
                      </m:sSupPr>
                      <m:e>
                        <m:r>
                          <a:rPr lang="en-US" i="1"/>
                          <m:t>10</m:t>
                        </m:r>
                      </m:e>
                      <m:sup>
                        <m:r>
                          <a:rPr lang="en-US" i="1"/>
                          <m:t>−5</m:t>
                        </m:r>
                      </m:sup>
                    </m:sSup>
                    <m:r>
                      <a:rPr lang="en-US" i="1"/>
                      <m:t>=71 мкВ</m:t>
                    </m:r>
                  </m:oMath>
                </a14:m>
                <a:r>
                  <a:rPr lang="uk-UA" dirty="0" smtClean="0"/>
                  <a:t>.</a:t>
                </a: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0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Призначення ОУ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Узгодження параметрів реального джерела еталонної напруги з параметрами навантаження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271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3" y="1196752"/>
            <a:ext cx="4298635" cy="33123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5126016"/>
            <a:ext cx="3528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На основі </a:t>
            </a:r>
            <a:r>
              <a:rPr lang="uk-UA" sz="2400" dirty="0" err="1" smtClean="0"/>
              <a:t>інвертуючого</a:t>
            </a:r>
            <a:r>
              <a:rPr lang="uk-UA" sz="2400" dirty="0" smtClean="0"/>
              <a:t> підсилювача</a:t>
            </a:r>
            <a:endParaRPr lang="uk-UA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4396" y="5185468"/>
            <a:ext cx="4264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smtClean="0"/>
              <a:t>На основі не </a:t>
            </a:r>
            <a:r>
              <a:rPr lang="uk-UA" sz="2400" dirty="0" err="1" smtClean="0"/>
              <a:t>інвертуючого</a:t>
            </a:r>
            <a:r>
              <a:rPr lang="uk-UA" sz="2400" dirty="0" smtClean="0"/>
              <a:t> підсилювача</a:t>
            </a:r>
            <a:endParaRPr lang="uk-UA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76" y="1690033"/>
            <a:ext cx="4314403" cy="2926553"/>
          </a:xfrm>
          <a:prstGeom prst="rect">
            <a:avLst/>
          </a:prstGeom>
        </p:spPr>
      </p:pic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 схеми джерела напруги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277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Джерело постійної напруги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Використовуємо стабілітрон </a:t>
                </a:r>
                <a:r>
                  <a:rPr lang="en-US" dirty="0" smtClean="0"/>
                  <a:t>VD.</a:t>
                </a:r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r>
                  <a:rPr lang="uk-UA" dirty="0" smtClean="0"/>
                  <a:t>Його напруга передається на вихід з коефіцієнтом підсилення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 ООС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uk-UA" dirty="0" smtClean="0"/>
                  <a:t>Змінюючи цей коефіцієнт можна змінити вихідну напругу приладу!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0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Підвищення стабільності джерела напруги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Будь яке джерело напруги, виконане на </a:t>
            </a:r>
            <a:r>
              <a:rPr lang="en-US" dirty="0" smtClean="0"/>
              <a:t>p-n-</a:t>
            </a:r>
            <a:r>
              <a:rPr lang="uk-UA" dirty="0" smtClean="0"/>
              <a:t>переході має кінцевий вихідний опір.</a:t>
            </a:r>
          </a:p>
          <a:p>
            <a:r>
              <a:rPr lang="uk-UA" dirty="0" smtClean="0"/>
              <a:t>Необхідно </a:t>
            </a:r>
          </a:p>
          <a:p>
            <a:pPr lvl="1"/>
            <a:r>
              <a:rPr lang="uk-UA" dirty="0" smtClean="0"/>
              <a:t>або усувати можливі зміни струму переходу</a:t>
            </a:r>
          </a:p>
          <a:p>
            <a:pPr lvl="1"/>
            <a:r>
              <a:rPr lang="uk-UA" dirty="0"/>
              <a:t>а</a:t>
            </a:r>
            <a:r>
              <a:rPr lang="uk-UA" dirty="0" smtClean="0"/>
              <a:t>бо зменшувати вихідний опір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5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Вихідний опір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/>
                          </m:ctrlPr>
                        </m:sSubPr>
                        <m:e>
                          <m:r>
                            <a:rPr lang="en-US" i="1"/>
                            <m:t>𝑅</m:t>
                          </m:r>
                        </m:e>
                        <m:sub>
                          <m:r>
                            <a:rPr lang="uk-UA" i="1"/>
                            <m:t>вих ООС</m:t>
                          </m:r>
                        </m:sub>
                      </m:sSub>
                      <m:r>
                        <a:rPr lang="en-US" i="1"/>
                        <m:t>=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𝑅</m:t>
                              </m:r>
                            </m:e>
                            <m:sub>
                              <m:r>
                                <a:rPr lang="uk-UA" i="1"/>
                                <m:t>вих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uk-UA" i="1"/>
                              </m:ctrlPr>
                            </m:fPr>
                            <m:num>
                              <m:r>
                                <a:rPr lang="en-US" i="1"/>
                                <m:t>1+</m:t>
                              </m:r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𝑅</m:t>
                                  </m:r>
                                </m:e>
                                <m:sub>
                                  <m:r>
                                    <a:rPr lang="uk-UA" i="1"/>
                                    <m:t>вх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𝐾</m:t>
                                  </m:r>
                                </m:e>
                                <m:sub>
                                  <m:r>
                                    <a:rPr lang="en-US" i="1"/>
                                    <m:t>𝑢</m:t>
                                  </m:r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𝑅</m:t>
                                  </m:r>
                                </m:e>
                                <m:sub>
                                  <m:r>
                                    <a:rPr lang="uk-UA" i="1"/>
                                    <m:t>вх</m:t>
                                  </m:r>
                                </m:sub>
                              </m:sSub>
                              <m:r>
                                <a:rPr lang="en-US" i="1"/>
                                <m:t>+</m:t>
                              </m:r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𝑅</m:t>
                                  </m:r>
                                </m:e>
                                <m:sub>
                                  <m:r>
                                    <a:rPr lang="en-US" i="1"/>
                                    <m:t>𝑜𝑐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r>
                  <a:rPr lang="en-US" i="1" dirty="0"/>
                  <a:t> </a:t>
                </a:r>
                <a:endParaRPr lang="uk-UA" dirty="0"/>
              </a:p>
              <a:p>
                <a:pPr marL="0" indent="0">
                  <a:buNone/>
                </a:pPr>
                <a:r>
                  <a:rPr lang="uk-UA" dirty="0" smtClean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𝐾</m:t>
                        </m:r>
                      </m:e>
                      <m:sub>
                        <m:r>
                          <a:rPr lang="en-US" i="1"/>
                          <m:t>𝑢</m:t>
                        </m:r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→∞</m:t>
                    </m:r>
                    <m:r>
                      <a:rPr lang="uk-UA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uk-UA" b="0" i="0" dirty="0" smtClean="0">
                    <a:latin typeface="Cambria Math"/>
                  </a:rPr>
                  <a:t>вихідний опір ОУ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00</m:t>
                        </m:r>
                        <m:r>
                          <a:rPr lang="en-US" i="1"/>
                          <m:t>𝐶</m:t>
                        </m:r>
                      </m:sub>
                    </m:sSub>
                    <m:r>
                      <a:rPr lang="en-US" i="1"/>
                      <m:t>→0</m:t>
                    </m:r>
                  </m:oMath>
                </a14:m>
                <a:endParaRPr lang="uk-UA" dirty="0"/>
              </a:p>
              <a:p>
                <a:pPr marL="0" indent="0">
                  <a:buNone/>
                </a:pPr>
                <a:endParaRPr lang="uk-UA" dirty="0" smtClean="0"/>
              </a:p>
              <a:p>
                <a:pPr marL="0" indent="0">
                  <a:buNone/>
                </a:pPr>
                <a:r>
                  <a:rPr lang="uk-UA" dirty="0" smtClean="0"/>
                  <a:t>Зміна напруги на навантаженні </a:t>
                </a:r>
                <a14:m>
                  <m:oMath xmlns:m="http://schemas.openxmlformats.org/officeDocument/2006/math">
                    <m:r>
                      <a:rPr lang="en-US" i="1"/>
                      <m:t>→</m:t>
                    </m:r>
                  </m:oMath>
                </a14:m>
                <a:r>
                  <a:rPr lang="uk-UA" dirty="0" smtClean="0"/>
                  <a:t>0</a:t>
                </a: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16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Застосування ОУ дозволяє значно збільшити стабільність джерела напруги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514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dirty="0" smtClean="0"/>
              <a:t>Задача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Розробити джерело струму з  наступними параметрами:</a:t>
            </a:r>
          </a:p>
          <a:p>
            <a:r>
              <a:rPr lang="en-US" dirty="0" smtClean="0"/>
              <a:t>VD – 2C175J1</a:t>
            </a:r>
            <a:r>
              <a:rPr lang="uk-UA" dirty="0" smtClean="0"/>
              <a:t>;</a:t>
            </a:r>
            <a:endParaRPr lang="en-US" dirty="0" smtClean="0"/>
          </a:p>
          <a:p>
            <a:r>
              <a:rPr lang="en-US" dirty="0" smtClean="0"/>
              <a:t>U</a:t>
            </a:r>
            <a:r>
              <a:rPr lang="uk-UA" dirty="0" smtClean="0"/>
              <a:t>вих. = 13.3 В;</a:t>
            </a:r>
          </a:p>
          <a:p>
            <a:r>
              <a:rPr lang="en-US" dirty="0" smtClean="0"/>
              <a:t>I</a:t>
            </a:r>
            <a:r>
              <a:rPr lang="uk-UA" dirty="0" smtClean="0"/>
              <a:t>н = 0…10 </a:t>
            </a:r>
            <a:r>
              <a:rPr lang="en-US" dirty="0" smtClean="0"/>
              <a:t>mA.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817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Розв’язання</a:t>
            </a:r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/>
                  <a:t>1. Характеристика стабілітрона </a:t>
                </a:r>
                <a:r>
                  <a:rPr lang="en-US" dirty="0" smtClean="0"/>
                  <a:t>2C175K1</a:t>
                </a:r>
                <a:r>
                  <a:rPr lang="uk-UA" dirty="0" smtClean="0"/>
                  <a:t/>
                </a:r>
                <a:br>
                  <a:rPr lang="uk-UA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/>
                          </m:ctrlPr>
                        </m:sSubPr>
                        <m:e>
                          <m:r>
                            <a:rPr lang="en-US" i="1"/>
                            <m:t>𝑈</m:t>
                          </m:r>
                        </m:e>
                        <m:sub>
                          <m:r>
                            <a:rPr lang="en-US" i="1"/>
                            <m:t>𝐶𝑇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=7,5 </m:t>
                      </m:r>
                      <m:r>
                        <a:rPr lang="uk-UA" b="0" i="1" smtClean="0">
                          <a:latin typeface="Cambria Math"/>
                        </a:rPr>
                        <m:t>В</m:t>
                      </m:r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0.1 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2.66  </m:t>
                      </m:r>
                      <m:r>
                        <a:rPr lang="en-US" b="0" i="1" smtClean="0">
                          <a:latin typeface="Cambria Math"/>
                        </a:rPr>
                        <m:t>𝑚𝐴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591</Words>
  <Application>Microsoft Office PowerPoint</Application>
  <PresentationFormat>Экран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Джерела напруги</vt:lpstr>
      <vt:lpstr>Призначення ОУ</vt:lpstr>
      <vt:lpstr>Приклад схеми джерела напруги</vt:lpstr>
      <vt:lpstr>Джерело постійної напруги</vt:lpstr>
      <vt:lpstr>Підвищення стабільності джерела напруги</vt:lpstr>
      <vt:lpstr>Вихідний опір</vt:lpstr>
      <vt:lpstr>Висновок</vt:lpstr>
      <vt:lpstr>Задача</vt:lpstr>
      <vt:lpstr>Розв’язання</vt:lpstr>
      <vt:lpstr>2. Вибір типу ОУ</vt:lpstr>
      <vt:lpstr>3. Вибір струму стабілітрона</vt:lpstr>
      <vt:lpstr>4. Коефіцієнт передачі ОУ</vt:lpstr>
      <vt:lpstr>5. Струм резистора R_вх</vt:lpstr>
      <vt:lpstr>Презентация PowerPoint</vt:lpstr>
      <vt:lpstr>7. Вихідний опір схеми</vt:lpstr>
      <vt:lpstr>8. Нестабільність вихідної напруги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Vova</dc:creator>
  <cp:lastModifiedBy>Vova</cp:lastModifiedBy>
  <cp:revision>10</cp:revision>
  <dcterms:created xsi:type="dcterms:W3CDTF">2014-05-25T13:17:07Z</dcterms:created>
  <dcterms:modified xsi:type="dcterms:W3CDTF">2014-05-25T15:32:47Z</dcterms:modified>
</cp:coreProperties>
</file>