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7" r:id="rId5"/>
    <p:sldId id="268" r:id="rId6"/>
    <p:sldId id="274" r:id="rId7"/>
    <p:sldId id="270" r:id="rId8"/>
    <p:sldId id="271" r:id="rId9"/>
    <p:sldId id="272" r:id="rId10"/>
    <p:sldId id="273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77" r:id="rId19"/>
    <p:sldId id="26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 smtClean="0">
                <a:cs typeface="Arial" pitchFamily="34" charset="0"/>
              </a:rPr>
              <a:t>Want a different image </a:t>
            </a:r>
            <a:r>
              <a:rPr lang="en-US" sz="1200" dirty="0">
                <a:cs typeface="Arial" pitchFamily="34" charset="0"/>
              </a:rPr>
              <a:t>on this </a:t>
            </a:r>
            <a:r>
              <a:rPr lang="en-US" sz="1200" dirty="0" smtClean="0">
                <a:cs typeface="Arial" pitchFamily="34" charset="0"/>
              </a:rPr>
              <a:t>slide? Select </a:t>
            </a:r>
            <a:r>
              <a:rPr lang="en-US" sz="1200" dirty="0">
                <a:cs typeface="Arial" pitchFamily="34" charset="0"/>
              </a:rPr>
              <a:t>the picture and delete it. </a:t>
            </a:r>
            <a:r>
              <a:rPr lang="en-US" sz="1200" dirty="0" smtClean="0">
                <a:cs typeface="Arial" pitchFamily="34" charset="0"/>
              </a:rPr>
              <a:t>Now </a:t>
            </a:r>
            <a:r>
              <a:rPr lang="en-US" sz="1200" dirty="0">
                <a:cs typeface="Arial" pitchFamily="34" charset="0"/>
              </a:rPr>
              <a:t>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Старчево-Кришская</a:t>
            </a:r>
            <a:r>
              <a:rPr lang="uk-UA" dirty="0"/>
              <a:t> культура</a:t>
            </a:r>
          </a:p>
        </p:txBody>
      </p:sp>
      <p:pic>
        <p:nvPicPr>
          <p:cNvPr id="5122" name="Picture 2" descr="http://dic.academic.ru/pictures/wiki/files/71/Ganditorul_de_la_Hamang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2" y="1841500"/>
            <a:ext cx="28299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4" y="2099355"/>
            <a:ext cx="5038725" cy="35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37" y="1719649"/>
            <a:ext cx="10275674" cy="2321010"/>
          </a:xfrm>
        </p:spPr>
        <p:txBody>
          <a:bodyPr>
            <a:noAutofit/>
          </a:bodyPr>
          <a:lstStyle/>
          <a:p>
            <a:r>
              <a:rPr lang="uk-UA" sz="8000" dirty="0" smtClean="0"/>
              <a:t>Неолітична революція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74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/>
              <a:t>Основні риси: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10090322" cy="4572000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uk-UA" sz="4000" dirty="0" smtClean="0"/>
              <a:t>Перехід до відтворюючих форм господарства</a:t>
            </a:r>
          </a:p>
          <a:p>
            <a:pPr marL="571500" indent="-571500">
              <a:buFontTx/>
              <a:buChar char="-"/>
            </a:pPr>
            <a:r>
              <a:rPr lang="uk-UA" sz="4000" dirty="0" smtClean="0"/>
              <a:t>Розвиток гончарства</a:t>
            </a:r>
          </a:p>
          <a:p>
            <a:pPr marL="571500" indent="-571500">
              <a:buFontTx/>
              <a:buChar char="-"/>
            </a:pPr>
            <a:r>
              <a:rPr lang="uk-UA" sz="4000" dirty="0" smtClean="0"/>
              <a:t>Підвищення ефективності ведення господарства</a:t>
            </a:r>
          </a:p>
          <a:p>
            <a:pPr marL="571500" indent="-571500">
              <a:buFontTx/>
              <a:buChar char="-"/>
            </a:pPr>
            <a:r>
              <a:rPr lang="uk-UA" sz="4000" dirty="0" err="1" smtClean="0"/>
              <a:t>Розширеня</a:t>
            </a:r>
            <a:r>
              <a:rPr lang="uk-UA" sz="4000" dirty="0" smtClean="0"/>
              <a:t> і виникнення нових поселень</a:t>
            </a:r>
          </a:p>
          <a:p>
            <a:pPr marL="571500" indent="-571500">
              <a:buFontTx/>
              <a:buChar char="-"/>
            </a:pPr>
            <a:r>
              <a:rPr lang="uk-UA" sz="4000" dirty="0" smtClean="0"/>
              <a:t>Розвиток соціальної організації.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02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800px-031_Ukraine_Neolit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2" y="214350"/>
            <a:ext cx="8946291" cy="661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800px-034_Ukraine_Neoli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1" y="65434"/>
            <a:ext cx="9241258" cy="679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465" y="1600199"/>
            <a:ext cx="9962635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/>
              <a:t>Відбувається приручення свійських тварин.</a:t>
            </a:r>
          </a:p>
          <a:p>
            <a:pPr marL="0" indent="0">
              <a:buNone/>
            </a:pPr>
            <a:endParaRPr lang="uk-UA" sz="3200" dirty="0"/>
          </a:p>
          <a:p>
            <a:pPr marL="0" indent="0">
              <a:buNone/>
            </a:pPr>
            <a:endParaRPr lang="uk-UA" sz="3200" dirty="0" smtClean="0"/>
          </a:p>
          <a:p>
            <a:pPr marL="0" indent="0">
              <a:buNone/>
            </a:pPr>
            <a:r>
              <a:rPr lang="uk-UA" sz="3200" dirty="0" smtClean="0"/>
              <a:t>Також значного поширення набуває ткацтво і плетіння.</a:t>
            </a:r>
          </a:p>
          <a:p>
            <a:pPr marL="0" indent="0">
              <a:buNone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6742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1" y="1600199"/>
            <a:ext cx="9987349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/>
              <a:t>Ускладнюються соціальні зв’язки. </a:t>
            </a:r>
          </a:p>
          <a:p>
            <a:pPr marL="0" indent="0">
              <a:buNone/>
            </a:pPr>
            <a:r>
              <a:rPr lang="uk-UA" sz="3200" dirty="0" smtClean="0"/>
              <a:t>Вищим органом влади стають зібрання представників громади.</a:t>
            </a:r>
          </a:p>
          <a:p>
            <a:pPr marL="0" indent="0">
              <a:buNone/>
            </a:pPr>
            <a:endParaRPr lang="uk-UA" sz="3200" dirty="0"/>
          </a:p>
          <a:p>
            <a:pPr marL="0" indent="0">
              <a:buNone/>
            </a:pPr>
            <a:r>
              <a:rPr lang="uk-UA" sz="3200" dirty="0" smtClean="0"/>
              <a:t>З’являється вперше атрибут влади – кам’яні булави.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7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 smtClean="0"/>
              <a:t>Духовне життя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1" y="1600199"/>
            <a:ext cx="9987349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/>
              <a:t>Велику роль розпочали відігравати обряди господарського циклу.</a:t>
            </a:r>
          </a:p>
          <a:p>
            <a:pPr marL="0" indent="0">
              <a:buNone/>
            </a:pPr>
            <a:r>
              <a:rPr lang="uk-UA" sz="3200" dirty="0" smtClean="0"/>
              <a:t>Активно розпочинають використовуватися </a:t>
            </a:r>
            <a:r>
              <a:rPr lang="uk-UA" sz="3200" dirty="0" err="1" smtClean="0"/>
              <a:t>атропоморфний</a:t>
            </a:r>
            <a:r>
              <a:rPr lang="uk-UA" sz="3200" dirty="0" smtClean="0"/>
              <a:t> і зооморфний посуд.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1962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світоглядних</a:t>
            </a:r>
            <a:r>
              <a:rPr lang="ru-RU" dirty="0"/>
              <a:t> </a:t>
            </a:r>
            <a:r>
              <a:rPr lang="ru-RU" dirty="0" err="1"/>
              <a:t>уявлень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65" y="1352549"/>
            <a:ext cx="3313069" cy="4889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00" y="5994400"/>
            <a:ext cx="20310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461" y="5194300"/>
            <a:ext cx="1129744" cy="193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297" y="5734050"/>
            <a:ext cx="710850" cy="151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183" y="6362700"/>
            <a:ext cx="139631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6" y="1097849"/>
            <a:ext cx="2652994" cy="4292600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371850" y="-558800"/>
            <a:ext cx="1130300" cy="5461000"/>
            <a:chOff x="1164" y="-64"/>
            <a:chExt cx="712" cy="315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64" y="-64"/>
              <a:ext cx="712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176" y="14"/>
              <a:ext cx="689" cy="3033"/>
            </a:xfrm>
            <a:custGeom>
              <a:avLst/>
              <a:gdLst>
                <a:gd name="T0" fmla="*/ 689 w 689"/>
                <a:gd name="T1" fmla="*/ 0 h 3033"/>
                <a:gd name="T2" fmla="*/ 0 w 689"/>
                <a:gd name="T3" fmla="*/ 0 h 3033"/>
                <a:gd name="T4" fmla="*/ 0 w 689"/>
                <a:gd name="T5" fmla="*/ 3033 h 3033"/>
                <a:gd name="T6" fmla="*/ 286 w 689"/>
                <a:gd name="T7" fmla="*/ 3033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9" h="3033">
                  <a:moveTo>
                    <a:pt x="689" y="0"/>
                  </a:moveTo>
                  <a:lnTo>
                    <a:pt x="0" y="0"/>
                  </a:lnTo>
                  <a:lnTo>
                    <a:pt x="0" y="3033"/>
                  </a:lnTo>
                  <a:lnTo>
                    <a:pt x="286" y="30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453" y="3008"/>
              <a:ext cx="105" cy="78"/>
            </a:xfrm>
            <a:custGeom>
              <a:avLst/>
              <a:gdLst>
                <a:gd name="T0" fmla="*/ 0 w 105"/>
                <a:gd name="T1" fmla="*/ 0 h 78"/>
                <a:gd name="T2" fmla="*/ 105 w 105"/>
                <a:gd name="T3" fmla="*/ 39 h 78"/>
                <a:gd name="T4" fmla="*/ 0 w 105"/>
                <a:gd name="T5" fmla="*/ 78 h 78"/>
                <a:gd name="T6" fmla="*/ 0 w 105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8">
                  <a:moveTo>
                    <a:pt x="0" y="0"/>
                  </a:moveTo>
                  <a:lnTo>
                    <a:pt x="105" y="39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16" y="213"/>
              <a:ext cx="335" cy="1002"/>
            </a:xfrm>
            <a:custGeom>
              <a:avLst/>
              <a:gdLst>
                <a:gd name="T0" fmla="*/ 0 w 335"/>
                <a:gd name="T1" fmla="*/ 0 h 1002"/>
                <a:gd name="T2" fmla="*/ 0 w 335"/>
                <a:gd name="T3" fmla="*/ 1002 h 1002"/>
                <a:gd name="T4" fmla="*/ 335 w 335"/>
                <a:gd name="T5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5" h="1002">
                  <a:moveTo>
                    <a:pt x="0" y="0"/>
                  </a:moveTo>
                  <a:lnTo>
                    <a:pt x="0" y="1002"/>
                  </a:lnTo>
                  <a:lnTo>
                    <a:pt x="335" y="100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643" y="1176"/>
              <a:ext cx="106" cy="79"/>
            </a:xfrm>
            <a:custGeom>
              <a:avLst/>
              <a:gdLst>
                <a:gd name="T0" fmla="*/ 0 w 106"/>
                <a:gd name="T1" fmla="*/ 0 h 79"/>
                <a:gd name="T2" fmla="*/ 106 w 106"/>
                <a:gd name="T3" fmla="*/ 39 h 79"/>
                <a:gd name="T4" fmla="*/ 0 w 106"/>
                <a:gd name="T5" fmla="*/ 79 h 79"/>
                <a:gd name="T6" fmla="*/ 0 w 106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79">
                  <a:moveTo>
                    <a:pt x="0" y="0"/>
                  </a:moveTo>
                  <a:lnTo>
                    <a:pt x="106" y="3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4" y="-658139"/>
            <a:ext cx="165100" cy="19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на вас чекає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Протонеоліт </a:t>
            </a:r>
            <a:r>
              <a:rPr lang="uk-UA" sz="2400" dirty="0" smtClean="0"/>
              <a:t>України</a:t>
            </a:r>
          </a:p>
          <a:p>
            <a:r>
              <a:rPr lang="uk-UA" sz="2400" dirty="0"/>
              <a:t>Неолітична/</a:t>
            </a:r>
            <a:r>
              <a:rPr lang="uk-UA" sz="2400" dirty="0" err="1"/>
              <a:t>протонеолітична</a:t>
            </a:r>
            <a:r>
              <a:rPr lang="uk-UA" sz="2400" dirty="0"/>
              <a:t>  революція</a:t>
            </a:r>
            <a:endParaRPr lang="en-US" sz="2400" dirty="0" smtClean="0"/>
          </a:p>
          <a:p>
            <a:r>
              <a:rPr lang="ru-RU" sz="2400" dirty="0" err="1"/>
              <a:t>Кардинальні</a:t>
            </a:r>
            <a:r>
              <a:rPr lang="ru-RU" sz="2400" dirty="0"/>
              <a:t> </a:t>
            </a:r>
            <a:r>
              <a:rPr lang="ru-RU" sz="2400" dirty="0" err="1"/>
              <a:t>зміни</a:t>
            </a:r>
            <a:r>
              <a:rPr lang="ru-RU" sz="2400" dirty="0"/>
              <a:t> у </a:t>
            </a:r>
            <a:r>
              <a:rPr lang="ru-RU" sz="2400" dirty="0" err="1"/>
              <a:t>системі</a:t>
            </a:r>
            <a:r>
              <a:rPr lang="ru-RU" sz="2400" dirty="0"/>
              <a:t> </a:t>
            </a:r>
            <a:r>
              <a:rPr lang="ru-RU" sz="2400" dirty="0" err="1"/>
              <a:t>світоглядних</a:t>
            </a:r>
            <a:r>
              <a:rPr lang="ru-RU" sz="2400" dirty="0"/>
              <a:t> </a:t>
            </a:r>
            <a:r>
              <a:rPr lang="ru-RU" sz="2400" dirty="0" err="1"/>
              <a:t>уявлень</a:t>
            </a:r>
            <a:endParaRPr lang="en-US" sz="2400" dirty="0"/>
          </a:p>
        </p:txBody>
      </p:sp>
      <p:pic>
        <p:nvPicPr>
          <p:cNvPr id="8194" name="Picture 2" descr="Картинки по запросу здивув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1" y="2316162"/>
            <a:ext cx="2101850" cy="267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Замість висновків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Протонеоліт, звідки він взявся і чому це важливо</a:t>
            </a:r>
            <a:endParaRPr lang="en-US" dirty="0"/>
          </a:p>
        </p:txBody>
      </p:sp>
      <p:pic>
        <p:nvPicPr>
          <p:cNvPr id="1026" name="Picture 2" descr="http://edu.dvgups.ru/METDOC/CGU/HISTORU/HIS_MIR_TSIV/METOD/HIST/frame/1.files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6" y="2094648"/>
            <a:ext cx="7600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857375"/>
            <a:ext cx="7972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Мезоліт і що в ньому цікавого</a:t>
            </a:r>
            <a:endParaRPr lang="uk-UA" dirty="0"/>
          </a:p>
        </p:txBody>
      </p:sp>
      <p:pic>
        <p:nvPicPr>
          <p:cNvPr id="2050" name="Picture 2" descr="http://more-games.ru/mmorpg/uploads/2011/12/mezolit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29" y="1432702"/>
            <a:ext cx="8832382" cy="52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Неоліт і що в ньому цікавого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1" y="1572078"/>
            <a:ext cx="11277600" cy="46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thumb/a/a7/031_Ukraine_Neolit_0.png/800px-031_Ukraine_Neolit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0"/>
            <a:ext cx="92675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Донецька </a:t>
            </a:r>
            <a:r>
              <a:rPr lang="uk-UA" dirty="0"/>
              <a:t>культура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1382712"/>
            <a:ext cx="47244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Сурська</a:t>
            </a:r>
            <a:r>
              <a:rPr lang="uk-UA" dirty="0" smtClean="0"/>
              <a:t> культура</a:t>
            </a:r>
            <a:endParaRPr lang="uk-UA" dirty="0"/>
          </a:p>
        </p:txBody>
      </p:sp>
      <p:pic>
        <p:nvPicPr>
          <p:cNvPr id="4098" name="Picture 2" descr="Кістяні знаряддя сурської культури. Надпоріжжя. Археологічний музей НАН Украї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38" y="1612900"/>
            <a:ext cx="3367424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2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Буго</a:t>
            </a:r>
            <a:r>
              <a:rPr lang="uk-UA" dirty="0" smtClean="0"/>
              <a:t>-дністровська культура</a:t>
            </a:r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914525"/>
            <a:ext cx="4354226" cy="40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168</Words>
  <Application>Microsoft Office PowerPoint</Application>
  <PresentationFormat>Widescreen</PresentationFormat>
  <Paragraphs>43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Euphemia</vt:lpstr>
      <vt:lpstr>Plantagenet Cherokee</vt:lpstr>
      <vt:lpstr>Wingdings</vt:lpstr>
      <vt:lpstr>Academic Literature 16x9</vt:lpstr>
      <vt:lpstr>PowerPoint Presentation</vt:lpstr>
      <vt:lpstr>Що на вас чекає</vt:lpstr>
      <vt:lpstr>Протонеоліт, звідки він взявся і чому це важливо</vt:lpstr>
      <vt:lpstr>Мезоліт і що в ньому цікавого</vt:lpstr>
      <vt:lpstr>Неоліт і що в ньому цікавого</vt:lpstr>
      <vt:lpstr>PowerPoint Presentation</vt:lpstr>
      <vt:lpstr>Донецька культура</vt:lpstr>
      <vt:lpstr>Сурська культура</vt:lpstr>
      <vt:lpstr>Буго-дністровська культура</vt:lpstr>
      <vt:lpstr>Старчево-Кришская культура</vt:lpstr>
      <vt:lpstr>Неолітична революція</vt:lpstr>
      <vt:lpstr>Основні риси:</vt:lpstr>
      <vt:lpstr>PowerPoint Presentation</vt:lpstr>
      <vt:lpstr>PowerPoint Presentation</vt:lpstr>
      <vt:lpstr>PowerPoint Presentation</vt:lpstr>
      <vt:lpstr>PowerPoint Presentation</vt:lpstr>
      <vt:lpstr>Духовне життя</vt:lpstr>
      <vt:lpstr>Зміни у системі світоглядних уявлень</vt:lpstr>
      <vt:lpstr>PowerPoint Presentation</vt:lpstr>
      <vt:lpstr>Замість висновків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Vova</dc:creator>
  <cp:lastModifiedBy>Volodia Kuzmenko</cp:lastModifiedBy>
  <cp:revision>12</cp:revision>
  <dcterms:created xsi:type="dcterms:W3CDTF">2014-04-17T22:28:38Z</dcterms:created>
  <dcterms:modified xsi:type="dcterms:W3CDTF">2015-04-06T09:28:26Z</dcterms:modified>
</cp:coreProperties>
</file>