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8" r:id="rId9"/>
    <p:sldId id="269" r:id="rId10"/>
    <p:sldId id="265" r:id="rId11"/>
    <p:sldId id="267" r:id="rId12"/>
    <p:sldId id="266" r:id="rId13"/>
    <p:sldId id="260" r:id="rId14"/>
    <p:sldId id="258" r:id="rId15"/>
    <p:sldId id="304" r:id="rId16"/>
    <p:sldId id="309" r:id="rId17"/>
    <p:sldId id="270" r:id="rId18"/>
    <p:sldId id="271" r:id="rId19"/>
    <p:sldId id="272" r:id="rId20"/>
    <p:sldId id="273" r:id="rId21"/>
    <p:sldId id="276" r:id="rId22"/>
    <p:sldId id="277" r:id="rId23"/>
    <p:sldId id="310" r:id="rId24"/>
    <p:sldId id="311" r:id="rId25"/>
    <p:sldId id="312" r:id="rId26"/>
    <p:sldId id="279" r:id="rId27"/>
    <p:sldId id="280" r:id="rId28"/>
    <p:sldId id="281" r:id="rId29"/>
    <p:sldId id="290" r:id="rId30"/>
    <p:sldId id="291" r:id="rId31"/>
    <p:sldId id="293" r:id="rId32"/>
    <p:sldId id="294" r:id="rId33"/>
    <p:sldId id="296" r:id="rId34"/>
    <p:sldId id="284" r:id="rId35"/>
    <p:sldId id="287" r:id="rId36"/>
    <p:sldId id="289" r:id="rId37"/>
    <p:sldId id="303" r:id="rId38"/>
    <p:sldId id="299" r:id="rId39"/>
    <p:sldId id="302" r:id="rId40"/>
    <p:sldId id="298" r:id="rId41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FFFF99"/>
    <a:srgbClr val="CC66FF"/>
    <a:srgbClr val="99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636" autoAdjust="0"/>
  </p:normalViewPr>
  <p:slideViewPr>
    <p:cSldViewPr>
      <p:cViewPr>
        <p:scale>
          <a:sx n="60" d="100"/>
          <a:sy n="60" d="100"/>
        </p:scale>
        <p:origin x="902" y="-2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2E0EF0-5E78-43E2-9B18-11B3ECF55C7F}" type="datetimeFigureOut">
              <a:rPr lang="uk-UA"/>
              <a:pPr>
                <a:defRPr/>
              </a:pPr>
              <a:t>19.05.2016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uk-UA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3537B3D-F9A4-4D11-8F70-081D4C226B24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6374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9707CF-0289-48A5-9F9D-265352394925}" type="slidenum">
              <a:rPr lang="uk-UA" altLang="en-US"/>
              <a:pPr>
                <a:spcBef>
                  <a:spcPct val="0"/>
                </a:spcBef>
              </a:pPr>
              <a:t>8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123491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BB48DB-754C-43DB-B793-7BC1064F607F}" type="slidenum">
              <a:rPr lang="uk-UA" altLang="en-US"/>
              <a:pPr>
                <a:spcBef>
                  <a:spcPct val="0"/>
                </a:spcBef>
              </a:pPr>
              <a:t>11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513146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3479923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8400" y="711200"/>
            <a:ext cx="4530725" cy="33988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1413" y="4316413"/>
            <a:ext cx="4575175" cy="3938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89714" tIns="44859" rIns="89714" bIns="4485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141565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48" tIns="45175" rIns="90348" bIns="4517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121740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6E256-8E82-48A6-A17F-2295A910F75D}" type="datetimeFigureOut">
              <a:rPr lang="uk-UA"/>
              <a:pPr>
                <a:defRPr/>
              </a:pPr>
              <a:t>19.05.2016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1DFE0-1AA6-4AD5-BB68-9BEC4BB502C6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1156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A246D-1E34-4BD4-B47D-7F2934D9BA94}" type="datetimeFigureOut">
              <a:rPr lang="uk-UA"/>
              <a:pPr>
                <a:defRPr/>
              </a:pPr>
              <a:t>19.05.2016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6865B-FFFB-43EC-857C-680B02740153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683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E7260-9180-44A4-8AF9-537B378EE9F6}" type="datetimeFigureOut">
              <a:rPr lang="uk-UA"/>
              <a:pPr>
                <a:defRPr/>
              </a:pPr>
              <a:t>19.05.2016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37F6A-C6F1-46E6-A86A-D62947F1E99B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502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302C4-20A5-47CF-90EF-1B421E67E4CA}" type="datetimeFigureOut">
              <a:rPr lang="uk-UA"/>
              <a:pPr>
                <a:defRPr/>
              </a:pPr>
              <a:t>19.05.2016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60B02-5EA7-4B3A-B88D-FE4627C4574D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183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25153-CC4F-4032-88C4-899E3A3C960C}" type="datetimeFigureOut">
              <a:rPr lang="uk-UA"/>
              <a:pPr>
                <a:defRPr/>
              </a:pPr>
              <a:t>19.05.2016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0FD0C-ED83-46DB-BD5F-DFF248DF63D7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445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A025D-CE31-453B-B8C4-9E6CD26B1B64}" type="datetimeFigureOut">
              <a:rPr lang="uk-UA"/>
              <a:pPr>
                <a:defRPr/>
              </a:pPr>
              <a:t>19.05.2016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F9962-F200-4E7D-BCD7-CDE4F61E2E7F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723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C6D3E-EC90-4C89-8572-4AFE92D40FC1}" type="datetimeFigureOut">
              <a:rPr lang="uk-UA"/>
              <a:pPr>
                <a:defRPr/>
              </a:pPr>
              <a:t>19.05.2016</a:t>
            </a:fld>
            <a:endParaRPr lang="uk-UA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C9C34-F1C3-4942-8B21-BE2EBDD72EC6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047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235F9-E9EC-462E-878F-464375D1B9E2}" type="datetimeFigureOut">
              <a:rPr lang="uk-UA"/>
              <a:pPr>
                <a:defRPr/>
              </a:pPr>
              <a:t>19.05.2016</a:t>
            </a:fld>
            <a:endParaRPr lang="uk-UA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F4FCF-3440-40C8-AD75-FFD4DEF1EDE6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784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83220-CBDB-4208-9453-AC78195BA17D}" type="datetimeFigureOut">
              <a:rPr lang="uk-UA"/>
              <a:pPr>
                <a:defRPr/>
              </a:pPr>
              <a:t>19.05.2016</a:t>
            </a:fld>
            <a:endParaRPr lang="uk-UA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9146-149F-4502-B203-1201AAB799DF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4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CA92B-7A38-4EB8-8619-8A6914135565}" type="datetimeFigureOut">
              <a:rPr lang="uk-UA"/>
              <a:pPr>
                <a:defRPr/>
              </a:pPr>
              <a:t>19.05.2016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27BDF-86CB-4F96-B007-F6C0072B311A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531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83068-515B-4625-AB83-4E22B3845D9C}" type="datetimeFigureOut">
              <a:rPr lang="uk-UA"/>
              <a:pPr>
                <a:defRPr/>
              </a:pPr>
              <a:t>19.05.2016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762C3-A1C6-4F8E-8A53-7367ADAD61FC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131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  <a:endParaRPr lang="uk-UA" altLang="en-US" smtClean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uk-UA" altLang="en-US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D929761-5CA4-4246-A9FF-3F7ED89E1DA1}" type="datetimeFigureOut">
              <a:rPr lang="uk-UA"/>
              <a:pPr>
                <a:defRPr/>
              </a:pPr>
              <a:t>19.05.2016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BAD0F80-0B30-4476-91E6-281248542504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9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685800" y="1125538"/>
            <a:ext cx="7772400" cy="2474912"/>
          </a:xfrm>
        </p:spPr>
        <p:txBody>
          <a:bodyPr/>
          <a:lstStyle/>
          <a:p>
            <a:pPr eaLnBrk="1" hangingPunct="1"/>
            <a:r>
              <a:rPr lang="ru-RU" altLang="en-US" b="1" smtClean="0">
                <a:solidFill>
                  <a:srgbClr val="C00000"/>
                </a:solidFill>
              </a:rPr>
              <a:t>Проектирование цифровых устройств на ПЛИС</a:t>
            </a:r>
            <a:endParaRPr lang="uk-UA" altLang="en-US" b="1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4005263"/>
            <a:ext cx="4249738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2087563"/>
            <a:ext cx="4414837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196975"/>
            <a:ext cx="4706938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rgbClr val="C00000"/>
                </a:solidFill>
              </a:rPr>
              <a:t>Технология программирования ПЛУ</a:t>
            </a:r>
            <a:endParaRPr lang="uk-UA" dirty="0">
              <a:solidFill>
                <a:srgbClr val="C00000"/>
              </a:solidFill>
            </a:endParaRPr>
          </a:p>
        </p:txBody>
      </p:sp>
      <p:sp>
        <p:nvSpPr>
          <p:cNvPr id="17414" name="Содержимое 2"/>
          <p:cNvSpPr>
            <a:spLocks noGrp="1"/>
          </p:cNvSpPr>
          <p:nvPr>
            <p:ph idx="1"/>
          </p:nvPr>
        </p:nvSpPr>
        <p:spPr>
          <a:xfrm>
            <a:off x="323850" y="908050"/>
            <a:ext cx="8229600" cy="1081088"/>
          </a:xfrm>
        </p:spPr>
        <p:txBody>
          <a:bodyPr/>
          <a:lstStyle/>
          <a:p>
            <a:pPr eaLnBrk="1" hangingPunct="1">
              <a:buClr>
                <a:srgbClr val="FFC000"/>
              </a:buClr>
              <a:buSzPct val="110000"/>
            </a:pPr>
            <a:r>
              <a:rPr lang="ru-RU" altLang="en-US" sz="1800" smtClean="0"/>
              <a:t>Метод плавких перемычек</a:t>
            </a:r>
            <a:endParaRPr lang="uk-UA" altLang="en-US" sz="1800" smtClean="0"/>
          </a:p>
          <a:p>
            <a:pPr eaLnBrk="1" hangingPunct="1">
              <a:buClr>
                <a:srgbClr val="FFC000"/>
              </a:buClr>
              <a:buSzPct val="110000"/>
            </a:pPr>
            <a:r>
              <a:rPr lang="ru-RU" altLang="en-US" sz="1800" smtClean="0"/>
              <a:t>Метод наращиваемых перемычек</a:t>
            </a:r>
            <a:endParaRPr lang="uk-UA" altLang="en-US" sz="1800" smtClean="0"/>
          </a:p>
          <a:p>
            <a:pPr eaLnBrk="1" hangingPunct="1">
              <a:buClr>
                <a:srgbClr val="FFC000"/>
              </a:buClr>
              <a:buSzPct val="110000"/>
            </a:pPr>
            <a:r>
              <a:rPr lang="ru-RU" altLang="en-US" sz="1800" smtClean="0"/>
              <a:t>Устройства программируемые фотошаблоном</a:t>
            </a:r>
            <a:endParaRPr lang="uk-UA" altLang="en-US" sz="1800" smtClean="0"/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250825" y="5157788"/>
            <a:ext cx="3744913" cy="1079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defRPr/>
            </a:pPr>
            <a:r>
              <a:rPr lang="ru-RU" sz="2200" b="1" dirty="0">
                <a:solidFill>
                  <a:srgbClr val="002060"/>
                </a:solidFill>
                <a:latin typeface="+mn-lt"/>
                <a:cs typeface="+mn-cs"/>
              </a:rPr>
              <a:t>Программатор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r>
              <a:rPr lang="ru-RU" dirty="0">
                <a:latin typeface="+mn-lt"/>
                <a:cs typeface="+mn-cs"/>
              </a:rPr>
              <a:t>Специальное устройство для прожигания ПЛУ  в лабораторных условиях</a:t>
            </a:r>
            <a:endParaRPr lang="uk-UA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860800"/>
            <a:ext cx="4194175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476250"/>
            <a:ext cx="3014663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476250"/>
            <a:ext cx="3014663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Заголовок 1"/>
          <p:cNvSpPr>
            <a:spLocks noGrp="1"/>
          </p:cNvSpPr>
          <p:nvPr>
            <p:ph type="title"/>
          </p:nvPr>
        </p:nvSpPr>
        <p:spPr>
          <a:xfrm>
            <a:off x="0" y="255588"/>
            <a:ext cx="3059113" cy="796925"/>
          </a:xfrm>
        </p:spPr>
        <p:txBody>
          <a:bodyPr/>
          <a:lstStyle/>
          <a:p>
            <a:pPr eaLnBrk="1" hangingPunct="1"/>
            <a:r>
              <a:rPr lang="uk-UA" altLang="en-US" sz="2000" b="1" smtClean="0">
                <a:solidFill>
                  <a:srgbClr val="002060"/>
                </a:solidFill>
              </a:rPr>
              <a:t>Ячейка </a:t>
            </a:r>
            <a:r>
              <a:rPr lang="uk-UA" altLang="en-US" sz="2400" b="1" smtClean="0">
                <a:solidFill>
                  <a:srgbClr val="C00000"/>
                </a:solidFill>
              </a:rPr>
              <a:t>ПЗУ</a:t>
            </a:r>
            <a:r>
              <a:rPr lang="uk-UA" altLang="en-US" sz="2000" b="1" smtClean="0">
                <a:solidFill>
                  <a:srgbClr val="002060"/>
                </a:solidFill>
              </a:rPr>
              <a:t> созданная с помощью фотошаблона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0" y="255588"/>
            <a:ext cx="3024188" cy="941387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sz="2000" b="1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Ячейка</a:t>
            </a:r>
            <a:r>
              <a:rPr lang="uk-UA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26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ППЗУ</a:t>
            </a:r>
            <a:r>
              <a:rPr lang="uk-UA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на </a:t>
            </a:r>
            <a:r>
              <a:rPr lang="uk-UA" sz="2000" b="1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основе</a:t>
            </a:r>
            <a:r>
              <a:rPr lang="uk-UA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транзистора с </a:t>
            </a:r>
            <a:r>
              <a:rPr lang="uk-UA" sz="2000" b="1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плавкой</a:t>
            </a:r>
            <a:r>
              <a:rPr lang="uk-UA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2000" b="1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перемычкой</a:t>
            </a:r>
            <a:endParaRPr lang="uk-UA" sz="20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0" y="-100013"/>
            <a:ext cx="9144000" cy="504826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spc="6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Технологии  однократного  программирования</a:t>
            </a:r>
            <a:endParaRPr lang="uk-UA" b="1" spc="6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-36513" y="3284538"/>
            <a:ext cx="9324976" cy="504825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spc="6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Технологии с возможностью  перепрограммирования</a:t>
            </a:r>
            <a:endParaRPr lang="uk-UA" b="1" spc="6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Содержимое 2"/>
          <p:cNvSpPr txBox="1">
            <a:spLocks/>
          </p:cNvSpPr>
          <p:nvPr/>
        </p:nvSpPr>
        <p:spPr>
          <a:xfrm>
            <a:off x="144463" y="3789363"/>
            <a:ext cx="4714875" cy="30686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defRPr/>
            </a:pPr>
            <a:r>
              <a:rPr lang="ru-RU" sz="1400" b="1" dirty="0">
                <a:solidFill>
                  <a:srgbClr val="002060"/>
                </a:solidFill>
                <a:latin typeface="+mn-lt"/>
                <a:cs typeface="+mn-cs"/>
              </a:rPr>
              <a:t>СППЗУ (Стираемое ППЗУ)                                 </a:t>
            </a:r>
            <a:r>
              <a:rPr lang="ru-RU" sz="1500" b="1" dirty="0">
                <a:solidFill>
                  <a:srgbClr val="C00000"/>
                </a:solidFill>
                <a:latin typeface="+mn-lt"/>
                <a:cs typeface="+mn-cs"/>
              </a:rPr>
              <a:t>Стираемые ПЛУ  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defRPr/>
            </a:pPr>
            <a:r>
              <a:rPr lang="ru-RU" sz="1200" b="1" dirty="0">
                <a:solidFill>
                  <a:schemeClr val="accent3">
                    <a:lumMod val="75000"/>
                  </a:schemeClr>
                </a:solidFill>
                <a:latin typeface="+mn-lt"/>
                <a:cs typeface="+mn-cs"/>
              </a:rPr>
              <a:t>Транзистор с плавающим затвором</a:t>
            </a:r>
            <a:endParaRPr lang="uk-UA" sz="1200" b="1" dirty="0">
              <a:solidFill>
                <a:schemeClr val="accent3">
                  <a:lumMod val="75000"/>
                </a:schemeClr>
              </a:solidFill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r>
              <a:rPr lang="ru-RU" sz="1400" dirty="0">
                <a:latin typeface="+mn-lt"/>
                <a:cs typeface="+mn-cs"/>
              </a:rPr>
              <a:t>Дорогостоящий корпус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r>
              <a:rPr lang="ru-RU" sz="1400" dirty="0">
                <a:latin typeface="+mn-lt"/>
                <a:cs typeface="+mn-cs"/>
              </a:rPr>
              <a:t>Наличие источника УФ излучения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r>
              <a:rPr lang="ru-RU" sz="1400" dirty="0">
                <a:latin typeface="+mn-lt"/>
                <a:cs typeface="+mn-cs"/>
              </a:rPr>
              <a:t>Стираемое полностью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defRPr/>
            </a:pPr>
            <a:r>
              <a:rPr lang="ru-RU" sz="1400" b="1" dirty="0">
                <a:solidFill>
                  <a:srgbClr val="002060"/>
                </a:solidFill>
                <a:latin typeface="+mn-lt"/>
                <a:cs typeface="+mn-cs"/>
              </a:rPr>
              <a:t>ЭСППЗУ (Электрически стираемое ППЗУ)        </a:t>
            </a:r>
            <a:r>
              <a:rPr lang="ru-RU" sz="1500" b="1" dirty="0">
                <a:solidFill>
                  <a:srgbClr val="002060"/>
                </a:solidFill>
                <a:latin typeface="+mn-lt"/>
                <a:cs typeface="+mn-cs"/>
              </a:rPr>
              <a:t> </a:t>
            </a:r>
            <a:r>
              <a:rPr lang="en-US" sz="1500" b="1" dirty="0">
                <a:solidFill>
                  <a:srgbClr val="C00000"/>
                </a:solidFill>
                <a:latin typeface="+mn-lt"/>
                <a:cs typeface="+mn-cs"/>
              </a:rPr>
              <a:t>FLASH </a:t>
            </a:r>
            <a:r>
              <a:rPr lang="ru-RU" sz="1500" b="1" dirty="0">
                <a:solidFill>
                  <a:srgbClr val="C00000"/>
                </a:solidFill>
                <a:latin typeface="+mn-lt"/>
                <a:cs typeface="+mn-cs"/>
              </a:rPr>
              <a:t>память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defRPr/>
            </a:pPr>
            <a:r>
              <a:rPr lang="ru-RU" sz="1200" b="1" dirty="0">
                <a:solidFill>
                  <a:schemeClr val="accent3">
                    <a:lumMod val="75000"/>
                  </a:schemeClr>
                </a:solidFill>
                <a:latin typeface="+mn-lt"/>
                <a:cs typeface="+mn-cs"/>
              </a:rPr>
              <a:t>Транзистор + </a:t>
            </a:r>
            <a:r>
              <a:rPr lang="ru-RU" sz="1200" b="1" dirty="0" err="1">
                <a:solidFill>
                  <a:schemeClr val="accent3">
                    <a:lumMod val="75000"/>
                  </a:schemeClr>
                </a:solidFill>
                <a:latin typeface="+mn-lt"/>
                <a:cs typeface="+mn-cs"/>
              </a:rPr>
              <a:t>транзистор</a:t>
            </a:r>
            <a:r>
              <a:rPr lang="ru-RU" sz="1200" b="1" dirty="0">
                <a:solidFill>
                  <a:schemeClr val="accent3">
                    <a:lumMod val="75000"/>
                  </a:schemeClr>
                </a:solidFill>
                <a:latin typeface="+mn-lt"/>
                <a:cs typeface="+mn-cs"/>
              </a:rPr>
              <a:t> с плавающим затвором</a:t>
            </a:r>
            <a:endParaRPr lang="uk-UA" sz="1200" b="1" dirty="0">
              <a:solidFill>
                <a:schemeClr val="accent3">
                  <a:lumMod val="75000"/>
                </a:schemeClr>
              </a:solidFill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r>
              <a:rPr lang="ru-RU" sz="1400" dirty="0">
                <a:latin typeface="+mn-lt"/>
                <a:cs typeface="+mn-cs"/>
              </a:rPr>
              <a:t>Стирание электрическим способом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r>
              <a:rPr lang="ru-RU" sz="1400" dirty="0">
                <a:latin typeface="+mn-lt"/>
                <a:cs typeface="+mn-cs"/>
              </a:rPr>
              <a:t>По</a:t>
            </a:r>
            <a:r>
              <a:rPr lang="en-US" sz="1400" dirty="0">
                <a:latin typeface="+mn-lt"/>
                <a:cs typeface="+mn-cs"/>
              </a:rPr>
              <a:t>c</a:t>
            </a:r>
            <a:r>
              <a:rPr lang="uk-UA" sz="1400" dirty="0" err="1">
                <a:latin typeface="+mn-lt"/>
                <a:cs typeface="+mn-cs"/>
              </a:rPr>
              <a:t>ловно</a:t>
            </a:r>
            <a:endParaRPr lang="ru-RU" sz="1400" dirty="0"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defRPr/>
            </a:pPr>
            <a:r>
              <a:rPr lang="ru-RU" sz="1400" b="1" dirty="0">
                <a:solidFill>
                  <a:srgbClr val="002060"/>
                </a:solidFill>
                <a:latin typeface="+mn-lt"/>
                <a:cs typeface="+mn-cs"/>
              </a:rPr>
              <a:t>Статическое ОЗУ</a:t>
            </a:r>
            <a:endParaRPr lang="uk-UA" sz="1500" b="1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defRPr/>
            </a:pPr>
            <a:r>
              <a:rPr lang="ru-RU" sz="1200" b="1" dirty="0">
                <a:solidFill>
                  <a:schemeClr val="accent3">
                    <a:lumMod val="75000"/>
                  </a:schemeClr>
                </a:solidFill>
                <a:latin typeface="+mn-lt"/>
                <a:cs typeface="+mn-cs"/>
              </a:rPr>
              <a:t>Элемент статического СОЗУ + управляющий транзистор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r>
              <a:rPr lang="ru-RU" sz="1400" dirty="0">
                <a:latin typeface="+mn-lt"/>
                <a:cs typeface="+mn-cs"/>
              </a:rPr>
              <a:t>Многократно стираемые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r>
              <a:rPr lang="ru-RU" sz="1400" dirty="0">
                <a:latin typeface="+mn-lt"/>
                <a:cs typeface="+mn-cs"/>
              </a:rPr>
              <a:t>Занимают значительное место на кристалле </a:t>
            </a:r>
            <a:r>
              <a:rPr lang="ru-RU" sz="1100" dirty="0">
                <a:latin typeface="+mn-lt"/>
                <a:cs typeface="+mn-cs"/>
              </a:rPr>
              <a:t>(4-6-транзисторов)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r>
              <a:rPr lang="ru-RU" sz="1400" dirty="0">
                <a:latin typeface="+mn-lt"/>
                <a:cs typeface="+mn-cs"/>
              </a:rPr>
              <a:t>Энергозависимые</a:t>
            </a:r>
            <a:endParaRPr lang="uk-UA" sz="1400" dirty="0"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endParaRPr lang="uk-UA" sz="1400" dirty="0">
              <a:latin typeface="+mn-lt"/>
              <a:cs typeface="+mn-cs"/>
            </a:endParaRPr>
          </a:p>
        </p:txBody>
      </p:sp>
      <p:pic>
        <p:nvPicPr>
          <p:cNvPr id="18442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784600"/>
            <a:ext cx="2160587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Стрелка вправо 23"/>
          <p:cNvSpPr/>
          <p:nvPr/>
        </p:nvSpPr>
        <p:spPr>
          <a:xfrm rot="8176910">
            <a:off x="3424238" y="5203825"/>
            <a:ext cx="1903412" cy="423863"/>
          </a:xfrm>
          <a:prstGeom prst="rightArrow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/>
          </a:p>
        </p:txBody>
      </p:sp>
      <p:sp>
        <p:nvSpPr>
          <p:cNvPr id="18444" name="Прямоугольник 24"/>
          <p:cNvSpPr>
            <a:spLocks noChangeArrowheads="1"/>
          </p:cNvSpPr>
          <p:nvPr/>
        </p:nvSpPr>
        <p:spPr bwMode="auto">
          <a:xfrm>
            <a:off x="3924300" y="5661025"/>
            <a:ext cx="622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en-US" sz="1400" b="1">
                <a:solidFill>
                  <a:srgbClr val="C00000"/>
                </a:solidFill>
              </a:rPr>
              <a:t>ПЛИС</a:t>
            </a:r>
            <a:endParaRPr lang="uk-UA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635000"/>
          </a:xfrm>
        </p:spPr>
        <p:txBody>
          <a:bodyPr/>
          <a:lstStyle/>
          <a:p>
            <a:pPr eaLnBrk="1" hangingPunct="1"/>
            <a:r>
              <a:rPr lang="ru-RU" altLang="en-US" sz="3600" b="1" smtClean="0">
                <a:solidFill>
                  <a:srgbClr val="C00000"/>
                </a:solidFill>
              </a:rPr>
              <a:t>Технологии изготовления ПЛУ</a:t>
            </a:r>
            <a:endParaRPr lang="uk-UA" altLang="en-US" sz="3600" b="1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11188" y="850900"/>
          <a:ext cx="7921625" cy="5300663"/>
        </p:xfrm>
        <a:graphic>
          <a:graphicData uri="http://schemas.openxmlformats.org/drawingml/2006/table">
            <a:tbl>
              <a:tblPr/>
              <a:tblGrid>
                <a:gridCol w="2049662"/>
                <a:gridCol w="2250649"/>
                <a:gridCol w="3621314"/>
              </a:tblGrid>
              <a:tr h="4907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Times New Roman"/>
                        </a:rPr>
                        <a:t>Технология</a:t>
                      </a:r>
                      <a:endParaRPr lang="uk-UA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Times New Roman"/>
                        </a:rPr>
                        <a:t>Преимущественная область применения</a:t>
                      </a:r>
                      <a:endParaRPr lang="uk-UA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Times New Roman"/>
                        </a:rPr>
                        <a:t>Особенности устройств</a:t>
                      </a:r>
                      <a:endParaRPr lang="uk-UA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</a:tr>
              <a:tr h="7361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Плавкие перемычки</a:t>
                      </a:r>
                      <a:endParaRPr lang="uk-UA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Times New Roman"/>
                        </a:rPr>
                        <a:t>Простые </a:t>
                      </a:r>
                      <a:r>
                        <a:rPr lang="ru-RU" sz="1400" dirty="0" smtClean="0">
                          <a:latin typeface="Calibri"/>
                          <a:ea typeface="Calibri"/>
                          <a:cs typeface="Times New Roman"/>
                        </a:rPr>
                        <a:t>ПЛУ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Calibri"/>
                          <a:ea typeface="Calibri"/>
                          <a:cs typeface="Times New Roman"/>
                        </a:rPr>
                        <a:t>ППЗУ</a:t>
                      </a:r>
                      <a:endParaRPr lang="uk-UA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Calibri"/>
                          <a:ea typeface="Calibri"/>
                          <a:cs typeface="Times New Roman"/>
                        </a:rPr>
                        <a:t>Не перепрограммируются</a:t>
                      </a:r>
                      <a:endParaRPr lang="uk-UA" sz="1400" i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 smtClean="0">
                          <a:latin typeface="Calibri"/>
                          <a:ea typeface="Calibri"/>
                          <a:cs typeface="Times New Roman"/>
                        </a:rPr>
                        <a:t>Программируются в </a:t>
                      </a:r>
                      <a:r>
                        <a:rPr lang="ru-RU" sz="1400" i="0" dirty="0">
                          <a:latin typeface="Calibri"/>
                          <a:ea typeface="Calibri"/>
                          <a:cs typeface="Times New Roman"/>
                        </a:rPr>
                        <a:t>лабораторных условиях</a:t>
                      </a:r>
                      <a:endParaRPr lang="uk-UA" sz="1400" i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Calibri"/>
                          <a:ea typeface="Calibri"/>
                          <a:cs typeface="Times New Roman"/>
                        </a:rPr>
                        <a:t>Энергонезависимые </a:t>
                      </a:r>
                      <a:endParaRPr lang="uk-UA" sz="1400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1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Наращиваемые перемычки</a:t>
                      </a:r>
                      <a:endParaRPr lang="uk-UA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Calibri"/>
                          <a:ea typeface="Calibri"/>
                          <a:cs typeface="Times New Roman"/>
                        </a:rPr>
                        <a:t>ПЛИС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Calibri"/>
                          <a:ea typeface="Calibri"/>
                          <a:cs typeface="Times New Roman"/>
                        </a:rPr>
                        <a:t>ППЗУ</a:t>
                      </a:r>
                      <a:endParaRPr lang="uk-UA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Calibri"/>
                          <a:ea typeface="Calibri"/>
                          <a:cs typeface="Times New Roman"/>
                        </a:rPr>
                        <a:t>Не перепрограммируются</a:t>
                      </a:r>
                      <a:endParaRPr lang="uk-UA" sz="1400" i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 smtClean="0">
                          <a:latin typeface="+mn-lt"/>
                          <a:ea typeface="Calibri"/>
                          <a:cs typeface="Times New Roman"/>
                        </a:rPr>
                        <a:t>Программируются в лабораторных условиях</a:t>
                      </a:r>
                      <a:endParaRPr lang="uk-UA" sz="1400" i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 smtClean="0">
                          <a:latin typeface="Calibri"/>
                          <a:ea typeface="Calibri"/>
                          <a:cs typeface="Times New Roman"/>
                        </a:rPr>
                        <a:t>Энергонезависимые</a:t>
                      </a:r>
                      <a:endParaRPr lang="uk-UA" sz="1400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15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Программирование фотошаблоном</a:t>
                      </a:r>
                      <a:endParaRPr lang="uk-UA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Calibri"/>
                          <a:ea typeface="Calibri"/>
                          <a:cs typeface="Times New Roman"/>
                        </a:rPr>
                        <a:t>ППЗУ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Calibri"/>
                          <a:ea typeface="Calibri"/>
                          <a:cs typeface="Times New Roman"/>
                        </a:rPr>
                        <a:t>Сложные ПЛУ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Calibri"/>
                          <a:ea typeface="Calibri"/>
                          <a:cs typeface="Times New Roman"/>
                        </a:rPr>
                        <a:t>Заказные ИС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 smtClean="0">
                          <a:latin typeface="Calibri"/>
                          <a:ea typeface="Calibri"/>
                          <a:cs typeface="Times New Roman"/>
                        </a:rPr>
                        <a:t>Полузаказные</a:t>
                      </a:r>
                      <a:r>
                        <a:rPr lang="ru-RU" sz="1400" dirty="0" smtClean="0">
                          <a:latin typeface="Calibri"/>
                          <a:ea typeface="Calibri"/>
                          <a:cs typeface="Times New Roman"/>
                        </a:rPr>
                        <a:t> ИС</a:t>
                      </a:r>
                      <a:endParaRPr lang="uk-UA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Calibri"/>
                          <a:ea typeface="Calibri"/>
                          <a:cs typeface="Times New Roman"/>
                        </a:rPr>
                        <a:t>Не перепрограммируются</a:t>
                      </a:r>
                      <a:endParaRPr lang="uk-UA" sz="1400" i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 smtClean="0">
                          <a:latin typeface="Calibri"/>
                          <a:ea typeface="Calibri"/>
                          <a:cs typeface="Times New Roman"/>
                        </a:rPr>
                        <a:t>Изготавливаются только </a:t>
                      </a:r>
                      <a:r>
                        <a:rPr lang="ru-RU" sz="1400" i="0" dirty="0">
                          <a:latin typeface="Calibri"/>
                          <a:ea typeface="Calibri"/>
                          <a:cs typeface="Times New Roman"/>
                        </a:rPr>
                        <a:t>на производстве</a:t>
                      </a:r>
                      <a:endParaRPr lang="uk-UA" sz="1400" i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 smtClean="0">
                          <a:latin typeface="Calibri"/>
                          <a:ea typeface="Calibri"/>
                          <a:cs typeface="Times New Roman"/>
                        </a:rPr>
                        <a:t>Производство дорого </a:t>
                      </a:r>
                      <a:r>
                        <a:rPr lang="ru-RU" sz="1400" i="0" dirty="0">
                          <a:latin typeface="Calibri"/>
                          <a:ea typeface="Calibri"/>
                          <a:cs typeface="Times New Roman"/>
                        </a:rPr>
                        <a:t>и трудоемко</a:t>
                      </a:r>
                      <a:endParaRPr lang="uk-UA" sz="1400" i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Calibri"/>
                          <a:ea typeface="Calibri"/>
                          <a:cs typeface="Times New Roman"/>
                        </a:rPr>
                        <a:t>Энергонезависимые</a:t>
                      </a:r>
                      <a:endParaRPr lang="uk-UA" sz="1400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7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СППЗУ</a:t>
                      </a:r>
                      <a:endParaRPr lang="uk-UA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Простые и сложные ПЛУ</a:t>
                      </a:r>
                      <a:endParaRPr lang="uk-UA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 smtClean="0">
                          <a:latin typeface="Calibri"/>
                          <a:ea typeface="Calibri"/>
                          <a:cs typeface="Times New Roman"/>
                        </a:rPr>
                        <a:t>Стираемые</a:t>
                      </a:r>
                      <a:endParaRPr lang="uk-UA" sz="1400" i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Calibri"/>
                          <a:ea typeface="Calibri"/>
                          <a:cs typeface="Times New Roman"/>
                        </a:rPr>
                        <a:t>Энергонезависимые</a:t>
                      </a:r>
                      <a:endParaRPr lang="uk-UA" sz="1400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7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ЭСППЗУ</a:t>
                      </a:r>
                      <a:endParaRPr lang="uk-UA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Простые и сложные ПЛУ</a:t>
                      </a:r>
                      <a:endParaRPr lang="uk-UA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Некоторые ПЛИС</a:t>
                      </a:r>
                      <a:endParaRPr lang="uk-UA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 smtClean="0">
                          <a:latin typeface="Calibri"/>
                          <a:ea typeface="Calibri"/>
                          <a:cs typeface="Times New Roman"/>
                        </a:rPr>
                        <a:t>Перепрограммируются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0" dirty="0" smtClean="0">
                          <a:latin typeface="+mn-lt"/>
                          <a:ea typeface="Calibri"/>
                          <a:cs typeface="Times New Roman"/>
                        </a:rPr>
                        <a:t>Энергонезависимые</a:t>
                      </a:r>
                      <a:endParaRPr lang="uk-UA" sz="1400" i="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7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FLASH</a:t>
                      </a:r>
                      <a:endParaRPr lang="uk-UA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Простые и сложные ПЛУ</a:t>
                      </a:r>
                      <a:endParaRPr lang="uk-UA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Некоторые ПЛИС</a:t>
                      </a:r>
                      <a:endParaRPr lang="uk-UA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0" dirty="0" smtClean="0">
                          <a:latin typeface="+mn-lt"/>
                          <a:ea typeface="Calibri"/>
                          <a:cs typeface="Times New Roman"/>
                        </a:rPr>
                        <a:t>Перепрограммируются</a:t>
                      </a:r>
                      <a:endParaRPr lang="ru-RU" sz="1400" i="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 smtClean="0">
                          <a:latin typeface="Calibri"/>
                          <a:ea typeface="Calibri"/>
                          <a:cs typeface="Times New Roman"/>
                        </a:rPr>
                        <a:t>Энергонезависимые</a:t>
                      </a:r>
                      <a:endParaRPr lang="uk-UA" sz="1400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35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Статическое ОЗУ</a:t>
                      </a:r>
                      <a:endParaRPr lang="uk-UA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ПЛИС </a:t>
                      </a:r>
                      <a:endParaRPr lang="uk-UA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Некоторые сложные ПЛУ</a:t>
                      </a:r>
                      <a:endParaRPr lang="uk-UA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Calibri"/>
                          <a:ea typeface="Calibri"/>
                          <a:cs typeface="Times New Roman"/>
                        </a:rPr>
                        <a:t>Энергозависимые</a:t>
                      </a:r>
                      <a:endParaRPr lang="uk-UA" sz="1400" i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Calibri"/>
                          <a:ea typeface="Calibri"/>
                          <a:cs typeface="Times New Roman"/>
                        </a:rPr>
                        <a:t>Перепрограммируются быстро и </a:t>
                      </a:r>
                      <a:r>
                        <a:rPr lang="ru-RU" sz="1400" i="0" dirty="0" smtClean="0">
                          <a:latin typeface="Calibri"/>
                          <a:ea typeface="Calibri"/>
                          <a:cs typeface="Times New Roman"/>
                        </a:rPr>
                        <a:t>многократно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0" dirty="0" smtClean="0">
                          <a:latin typeface="+mn-lt"/>
                          <a:ea typeface="Calibri"/>
                          <a:cs typeface="Times New Roman"/>
                        </a:rPr>
                        <a:t>Программируются в лабораторных условиях</a:t>
                      </a:r>
                      <a:endParaRPr lang="uk-UA" sz="1400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250825" y="765175"/>
            <a:ext cx="8686800" cy="647700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sz="2800" b="1" dirty="0" err="1">
                <a:solidFill>
                  <a:srgbClr val="C00000"/>
                </a:solidFill>
                <a:ea typeface="+mj-ea"/>
              </a:rPr>
              <a:t>Обобщенная</a:t>
            </a:r>
            <a:r>
              <a:rPr lang="uk-UA" sz="2800" b="1" dirty="0">
                <a:solidFill>
                  <a:srgbClr val="C00000"/>
                </a:solidFill>
                <a:ea typeface="+mj-ea"/>
              </a:rPr>
              <a:t> </a:t>
            </a:r>
            <a:r>
              <a:rPr lang="uk-UA" sz="2800" b="1" dirty="0" err="1">
                <a:solidFill>
                  <a:srgbClr val="C00000"/>
                </a:solidFill>
                <a:ea typeface="+mj-ea"/>
              </a:rPr>
              <a:t>классификация</a:t>
            </a:r>
            <a:r>
              <a:rPr lang="uk-UA" sz="2800" b="1" dirty="0">
                <a:solidFill>
                  <a:srgbClr val="C00000"/>
                </a:solidFill>
                <a:ea typeface="+mj-ea"/>
              </a:rPr>
              <a:t> </a:t>
            </a:r>
            <a:r>
              <a:rPr lang="uk-UA" sz="2800" b="1" dirty="0" err="1">
                <a:solidFill>
                  <a:srgbClr val="C00000"/>
                </a:solidFill>
                <a:ea typeface="+mj-ea"/>
              </a:rPr>
              <a:t>интегральных</a:t>
            </a:r>
            <a:r>
              <a:rPr lang="uk-UA" sz="2800" b="1" dirty="0">
                <a:solidFill>
                  <a:srgbClr val="C00000"/>
                </a:solidFill>
                <a:ea typeface="+mj-ea"/>
              </a:rPr>
              <a:t> </a:t>
            </a:r>
            <a:r>
              <a:rPr lang="uk-UA" sz="2800" b="1" dirty="0" err="1">
                <a:solidFill>
                  <a:srgbClr val="C00000"/>
                </a:solidFill>
                <a:ea typeface="+mj-ea"/>
              </a:rPr>
              <a:t>микросхем</a:t>
            </a:r>
            <a:endParaRPr lang="uk-UA" sz="2800" b="1" dirty="0">
              <a:solidFill>
                <a:srgbClr val="C00000"/>
              </a:solidFill>
              <a:ea typeface="+mj-ea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11188" y="1557338"/>
            <a:ext cx="2952750" cy="647700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sz="2800" b="1" dirty="0" err="1">
                <a:solidFill>
                  <a:srgbClr val="0070C0"/>
                </a:solidFill>
                <a:ea typeface="+mj-ea"/>
              </a:rPr>
              <a:t>Стандартные</a:t>
            </a:r>
            <a:r>
              <a:rPr lang="uk-UA" sz="2800" b="1" dirty="0">
                <a:solidFill>
                  <a:srgbClr val="0070C0"/>
                </a:solidFill>
                <a:ea typeface="+mj-ea"/>
              </a:rPr>
              <a:t> ИС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716463" y="1557338"/>
            <a:ext cx="3816350" cy="647700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sz="2800" b="1" dirty="0" err="1">
                <a:solidFill>
                  <a:srgbClr val="0070C0"/>
                </a:solidFill>
                <a:ea typeface="+mj-ea"/>
              </a:rPr>
              <a:t>Специализированные</a:t>
            </a:r>
            <a:r>
              <a:rPr lang="uk-UA" sz="2800" b="1" dirty="0">
                <a:solidFill>
                  <a:srgbClr val="0070C0"/>
                </a:solidFill>
                <a:ea typeface="+mj-ea"/>
              </a:rPr>
              <a:t> ИС</a:t>
            </a:r>
          </a:p>
        </p:txBody>
      </p:sp>
      <p:sp>
        <p:nvSpPr>
          <p:cNvPr id="10" name="Стрелка вправо 9"/>
          <p:cNvSpPr/>
          <p:nvPr/>
        </p:nvSpPr>
        <p:spPr>
          <a:xfrm rot="5400000">
            <a:off x="1800225" y="1449388"/>
            <a:ext cx="3587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/>
          </a:p>
        </p:txBody>
      </p:sp>
      <p:sp>
        <p:nvSpPr>
          <p:cNvPr id="11" name="Стрелка вправо 10"/>
          <p:cNvSpPr/>
          <p:nvPr/>
        </p:nvSpPr>
        <p:spPr>
          <a:xfrm rot="5400000">
            <a:off x="6408738" y="1449388"/>
            <a:ext cx="3587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395288" y="2205038"/>
            <a:ext cx="4176712" cy="181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ПЗУ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Статическое ОЗУ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Динамическое ОЗУ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Микросхемы памяти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Разнообразные логические элементы и узлы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Микропроцессоры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…</a:t>
            </a:r>
            <a:endParaRPr lang="uk-UA" sz="1600" dirty="0">
              <a:latin typeface="+mn-lt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2363" y="2205038"/>
            <a:ext cx="3938587" cy="1076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ПЛУ (морально устарели)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ПЛИС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С</a:t>
            </a:r>
            <a:r>
              <a:rPr lang="en-US" sz="1600" dirty="0">
                <a:latin typeface="+mn-lt"/>
                <a:cs typeface="+mn-cs"/>
              </a:rPr>
              <a:t>PLD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ASIC</a:t>
            </a:r>
            <a:endParaRPr lang="uk-UA" sz="16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 txBox="1">
            <a:spLocks/>
          </p:cNvSpPr>
          <p:nvPr/>
        </p:nvSpPr>
        <p:spPr>
          <a:xfrm>
            <a:off x="519113" y="44450"/>
            <a:ext cx="8229600" cy="7207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b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Классификация специализированных ИС</a:t>
            </a:r>
          </a:p>
        </p:txBody>
      </p:sp>
      <p:graphicFrame>
        <p:nvGraphicFramePr>
          <p:cNvPr id="22531" name="Object 2"/>
          <p:cNvGraphicFramePr>
            <a:graphicFrameLocks noChangeAspect="1"/>
          </p:cNvGraphicFramePr>
          <p:nvPr/>
        </p:nvGraphicFramePr>
        <p:xfrm>
          <a:off x="225425" y="1052513"/>
          <a:ext cx="8739188" cy="474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Visio" r:id="rId3" imgW="10388825" imgH="5617723" progId="Visio.Drawing.11">
                  <p:embed/>
                </p:oleObj>
              </mc:Choice>
              <mc:Fallback>
                <p:oleObj name="Visio" r:id="rId3" imgW="10388825" imgH="5617723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1052513"/>
                        <a:ext cx="8739188" cy="474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r>
              <a:rPr lang="ru-RU" altLang="en-US" sz="2800" smtClean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Технические характеристики</a:t>
            </a:r>
            <a:r>
              <a:rPr lang="en-US" altLang="en-US" sz="2800" smtClean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altLang="en-US" sz="2800" smtClean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микросхем компании </a:t>
            </a:r>
            <a:r>
              <a:rPr lang="en-US" altLang="en-US" sz="2800" smtClean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INTEL</a:t>
            </a:r>
            <a:endParaRPr lang="ru-RU" altLang="en-US" sz="2800" smtClean="0">
              <a:solidFill>
                <a:srgbClr val="C00000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468313" y="1341438"/>
          <a:ext cx="8229599" cy="19194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Характеристика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8086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80286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80386DX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80386SX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80486DX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80486SX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Год выпуска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8.6.78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1.2.82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17.10.85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16.6.88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10.4.89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22.4.91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Тактовая частота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5MHz, 8MHz, 10MHz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6MHz, 10MHz, 12MHz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20MHz, 25MHz, 33MHz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16MHz, 20MHz, 25MHz, 33MHz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25MHz, 33MHz, 50MHz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16MHz, 20MHz, 25MHz, 33MHz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Количество транзисторов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29 тыс.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130 тыс.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270 тыс.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270 тыс.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1.2 млн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1.1 млн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Быстродействие(оп. в сек.)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0.3-0.7 млн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0.99-2.66 млн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5-11 млн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2-2.9 млн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27-41 млн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13-27 млн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Технологический процесс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3 мкм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1.5 мкм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1 мкм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1 мкм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1 мкм, 0.8 мкм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0.8 мкм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68313" y="3573463"/>
          <a:ext cx="8229599" cy="2118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2132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Характеристика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Pentium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 err="1">
                          <a:effectLst/>
                        </a:rPr>
                        <a:t>Pentium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Pro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 err="1">
                          <a:effectLst/>
                        </a:rPr>
                        <a:t>Pentium</a:t>
                      </a:r>
                      <a:r>
                        <a:rPr lang="ru-RU" sz="1000" dirty="0">
                          <a:effectLst/>
                        </a:rPr>
                        <a:t> MMX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Pentium II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Celeron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 err="1">
                          <a:effectLst/>
                        </a:rPr>
                        <a:t>Pentium</a:t>
                      </a:r>
                      <a:r>
                        <a:rPr lang="ru-RU" sz="1000" dirty="0">
                          <a:effectLst/>
                        </a:rPr>
                        <a:t> III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/>
                </a:tc>
              </a:tr>
              <a:tr h="2132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Год выпуска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22.3.93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1.11.95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8.1.97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7.5.97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15.4.98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26.2.99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9141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Тактовая частота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60MHz, 66MHz, 75MHz, 100MHz, 120MHz, 133MHz, 150MHz, 166MHz, 200MHz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150MHz, 166MHz, 180MHz, 200MHz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166MHz, 200MHz, 233MHz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233MHz, 266MHz, 300MHz, 333MHz, 350MHz, 400MHz, 450MHz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266MHz, 300MHz, 333MHz, 366MHz, 400MHz, 433MHz, 466MHz, 500MHz, 533MHz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450MHz, 500MHz, 550MHz, 600MHz, 650MHz, 700MHz, 733MHz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/>
                </a:tc>
              </a:tr>
              <a:tr h="3885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Количество транзисторов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3.1-3.3 млн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5.5 млн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4.5 млн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7.5 млн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7.5-19 млн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9.5-28 млн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885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Технологический процесс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0.8 мкм, 0.6 мкм, 0.35 мкм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0.6 мкм, 0.35 мкм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0.35 мкм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0.35 мкм, 0.25 мкм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0.25 мкм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0.25 мкм, 0.18 мкм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39" marB="19039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157163" y="241300"/>
            <a:ext cx="8826500" cy="723900"/>
          </a:xfrm>
        </p:spPr>
        <p:txBody>
          <a:bodyPr/>
          <a:lstStyle/>
          <a:p>
            <a:r>
              <a:rPr lang="ru-RU" altLang="en-US" sz="2800" smtClean="0">
                <a:solidFill>
                  <a:srgbClr val="C00000"/>
                </a:solidFill>
              </a:rPr>
              <a:t>Мировые лидеры высокопроизводительных вычислений</a:t>
            </a:r>
            <a:endParaRPr lang="en-US" altLang="en-US" sz="2800" smtClean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7163" y="3860800"/>
            <a:ext cx="8826500" cy="276860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ru-RU" b="1" i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IBM </a:t>
            </a:r>
            <a:r>
              <a:rPr lang="ru-RU" b="1" i="1" dirty="0" err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Sequoia</a:t>
            </a: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архитектура </a:t>
            </a:r>
            <a:r>
              <a:rPr lang="ru-RU" b="1" i="1" dirty="0" err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Blue</a:t>
            </a:r>
            <a:r>
              <a:rPr lang="ru-RU" b="1" i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i="1" dirty="0" err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</a:t>
            </a:r>
            <a:r>
              <a:rPr lang="ru-RU" b="1" i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/Q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 eaLnBrk="1" hangingPunct="1">
              <a:lnSpc>
                <a:spcPct val="115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комплектуется вычислительными узлами изготовленными по технологии система-на-кристалле, содержащими 18 процессорных ядер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PC A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2, </a:t>
            </a:r>
          </a:p>
          <a:p>
            <a:pPr marL="285750" indent="-285750" algn="just" eaLnBrk="1" hangingPunct="1">
              <a:lnSpc>
                <a:spcPct val="115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микросхема изготавливаются по технологическому процессу 45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нм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285750" indent="-285750" algn="just" eaLnBrk="1" hangingPunct="1">
              <a:lnSpc>
                <a:spcPct val="115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один чип 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Blue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/Q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включают в себя 1 470 000 000 транзисторов и выступает с пиковой производительностью 204,8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Gflops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 eaLnBrk="1" hangingPunct="1">
              <a:lnSpc>
                <a:spcPct val="115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общем пиковая производительность суперкомпьютера достигает 20.133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Рflops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 16.325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Рflops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реальной.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172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1412875"/>
            <a:ext cx="88296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965200"/>
            <a:ext cx="3814763" cy="385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Top500 List - November 2012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3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4450"/>
            <a:ext cx="8642350" cy="9366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b="1" dirty="0" smtClean="0">
                <a:solidFill>
                  <a:srgbClr val="C00000"/>
                </a:solidFill>
              </a:rPr>
              <a:t>Заказные и </a:t>
            </a:r>
            <a:r>
              <a:rPr lang="ru-RU" sz="2800" b="1" dirty="0" err="1" smtClean="0">
                <a:solidFill>
                  <a:srgbClr val="C00000"/>
                </a:solidFill>
              </a:rPr>
              <a:t>полузаказные</a:t>
            </a:r>
            <a:r>
              <a:rPr lang="ru-RU" sz="2800" b="1" dirty="0" smtClean="0">
                <a:solidFill>
                  <a:srgbClr val="C00000"/>
                </a:solidFill>
              </a:rPr>
              <a:t> ИС</a:t>
            </a:r>
            <a:r>
              <a:rPr lang="ru-RU" sz="2800" b="1" dirty="0">
                <a:solidFill>
                  <a:srgbClr val="C00000"/>
                </a:solidFill>
              </a:rPr>
              <a:t/>
            </a:r>
            <a:br>
              <a:rPr lang="ru-RU" sz="2800" b="1" dirty="0">
                <a:solidFill>
                  <a:srgbClr val="C00000"/>
                </a:solidFill>
              </a:rPr>
            </a:br>
            <a:r>
              <a:rPr lang="uk-UA" sz="2800" dirty="0">
                <a:solidFill>
                  <a:srgbClr val="C00000"/>
                </a:solidFill>
              </a:rPr>
              <a:t>(</a:t>
            </a:r>
            <a:r>
              <a:rPr lang="uk-UA" sz="2800" i="1" dirty="0">
                <a:solidFill>
                  <a:srgbClr val="C00000"/>
                </a:solidFill>
              </a:rPr>
              <a:t>ASIC, </a:t>
            </a:r>
            <a:r>
              <a:rPr lang="uk-UA" sz="2800" i="1" dirty="0" err="1">
                <a:solidFill>
                  <a:srgbClr val="C00000"/>
                </a:solidFill>
              </a:rPr>
              <a:t>Аpplication</a:t>
            </a:r>
            <a:r>
              <a:rPr lang="uk-UA" sz="2800" i="1" dirty="0">
                <a:solidFill>
                  <a:srgbClr val="C00000"/>
                </a:solidFill>
              </a:rPr>
              <a:t> </a:t>
            </a:r>
            <a:r>
              <a:rPr lang="uk-UA" sz="2800" i="1" dirty="0" err="1">
                <a:solidFill>
                  <a:srgbClr val="C00000"/>
                </a:solidFill>
              </a:rPr>
              <a:t>Specific</a:t>
            </a:r>
            <a:r>
              <a:rPr lang="uk-UA" sz="2800" i="1" dirty="0">
                <a:solidFill>
                  <a:srgbClr val="C00000"/>
                </a:solidFill>
              </a:rPr>
              <a:t> </a:t>
            </a:r>
            <a:r>
              <a:rPr lang="uk-UA" sz="2800" i="1" dirty="0" err="1">
                <a:solidFill>
                  <a:srgbClr val="C00000"/>
                </a:solidFill>
              </a:rPr>
              <a:t>Integrated</a:t>
            </a:r>
            <a:r>
              <a:rPr lang="uk-UA" sz="2800" i="1" dirty="0">
                <a:solidFill>
                  <a:srgbClr val="C00000"/>
                </a:solidFill>
              </a:rPr>
              <a:t> </a:t>
            </a:r>
            <a:r>
              <a:rPr lang="uk-UA" sz="2800" i="1" dirty="0" err="1" smtClean="0">
                <a:solidFill>
                  <a:srgbClr val="C00000"/>
                </a:solidFill>
              </a:rPr>
              <a:t>Circuit</a:t>
            </a:r>
            <a:r>
              <a:rPr lang="uk-UA" sz="2800" i="1" dirty="0" smtClean="0">
                <a:solidFill>
                  <a:srgbClr val="C00000"/>
                </a:solidFill>
              </a:rPr>
              <a:t>, </a:t>
            </a:r>
            <a:r>
              <a:rPr lang="en-US" sz="2800" i="1" dirty="0" smtClean="0">
                <a:solidFill>
                  <a:srgbClr val="C00000"/>
                </a:solidFill>
              </a:rPr>
              <a:t>Structured ASIC</a:t>
            </a:r>
            <a:r>
              <a:rPr lang="uk-UA" sz="2800" dirty="0" smtClean="0">
                <a:solidFill>
                  <a:srgbClr val="C00000"/>
                </a:solidFill>
              </a:rPr>
              <a:t>)</a:t>
            </a:r>
            <a:endParaRPr lang="uk-UA" sz="2800" dirty="0">
              <a:solidFill>
                <a:srgbClr val="C00000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125538"/>
            <a:ext cx="8686800" cy="54721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en-US" sz="1600" b="1" smtClean="0">
                <a:solidFill>
                  <a:srgbClr val="002060"/>
                </a:solidFill>
              </a:rPr>
              <a:t>Достоинства:</a:t>
            </a:r>
            <a:endParaRPr lang="ru-RU" altLang="en-US" sz="160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en-US" sz="1600" smtClean="0"/>
              <a:t>При массовом производстве имеют невысокую цену.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1600" smtClean="0"/>
              <a:t>До появления современных ПЛИС не имели аналогов</a:t>
            </a:r>
            <a:r>
              <a:rPr lang="en-US" altLang="en-US" sz="1600" smtClean="0"/>
              <a:t> c </a:t>
            </a:r>
            <a:r>
              <a:rPr lang="uk-UA" altLang="en-US" sz="1600" smtClean="0"/>
              <a:t>с точки зрения реализации сложного нестандартного оберудования</a:t>
            </a:r>
            <a:r>
              <a:rPr lang="ru-RU" altLang="en-US" sz="16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1600" smtClean="0"/>
              <a:t>Заказные и полузаказные ИС являются энергонезависимыми.</a:t>
            </a:r>
            <a:endParaRPr lang="ru-RU" altLang="en-US" sz="1600" b="1" smtClean="0"/>
          </a:p>
          <a:p>
            <a:pPr eaLnBrk="1" hangingPunct="1">
              <a:lnSpc>
                <a:spcPct val="80000"/>
              </a:lnSpc>
            </a:pPr>
            <a:r>
              <a:rPr lang="ru-RU" altLang="en-US" sz="1600" b="1" smtClean="0"/>
              <a:t>Для полностью заказных ИС</a:t>
            </a:r>
            <a:r>
              <a:rPr lang="ru-RU" altLang="en-US" sz="1600" smtClean="0"/>
              <a:t> спроектированное устройство содержит необходимое количество вентилей, на кристалле нет ничего лишнего и нет свободного места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1600" smtClean="0"/>
              <a:t>За счет наиболее оптимальной трассировки достигнуто максимально-возможное быстродействие, достигнуто минимальное енергопотребление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1600" smtClean="0"/>
              <a:t>За счет сверхвысокой степени интеграции возможна реализация сколько угодно сложных цифровых устройств.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1600" b="1" smtClean="0"/>
              <a:t>Для полузаказных ИС:</a:t>
            </a:r>
            <a:r>
              <a:rPr lang="ru-RU" altLang="en-US" sz="1600" smtClean="0"/>
              <a:t> имеют более разумную цену и приемлемую скорость разработки за счет использования частично готовой конфигурации. 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en-US" sz="1600" b="1" smtClean="0">
                <a:solidFill>
                  <a:srgbClr val="002060"/>
                </a:solidFill>
              </a:rPr>
              <a:t>Недостатки: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1600" smtClean="0"/>
              <a:t>Окончательный вариант конфигурации зашивается в кристалл и для модификации требуется создание новой версии устройства.</a:t>
            </a:r>
            <a:endParaRPr lang="ru-RU" altLang="en-US" sz="1600" b="1" smtClean="0"/>
          </a:p>
          <a:p>
            <a:pPr eaLnBrk="1" hangingPunct="1">
              <a:lnSpc>
                <a:spcPct val="80000"/>
              </a:lnSpc>
            </a:pPr>
            <a:r>
              <a:rPr lang="ru-RU" altLang="en-US" sz="1600" b="1" smtClean="0"/>
              <a:t>Заказные ИС:</a:t>
            </a:r>
            <a:r>
              <a:rPr lang="ru-RU" altLang="en-US" sz="1600" smtClean="0"/>
              <a:t> Разработка и производство сложный, длительный, трудоемкий, дорогостоящий  процесс.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1600" b="1" smtClean="0"/>
              <a:t>Для полузаказных ИС:</a:t>
            </a:r>
            <a:r>
              <a:rPr lang="ru-RU" altLang="en-US" sz="1600" smtClean="0"/>
              <a:t> В качестве недостатка следует сказать, что все внутренние ресурсы микросхем не используются, кроме того расположение вентилей строго определено и трассировка внутренних соединений не всегда оптимальна, что сказывается на быстродействии микросхемы, производительности и потребляемой мощности.</a:t>
            </a:r>
            <a:endParaRPr lang="uk-UA" altLang="en-US" sz="1600" smtClean="0"/>
          </a:p>
          <a:p>
            <a:pPr eaLnBrk="1" hangingPunct="1">
              <a:lnSpc>
                <a:spcPct val="80000"/>
              </a:lnSpc>
            </a:pPr>
            <a:endParaRPr lang="ru-RU" altLang="en-US" sz="1600" smtClean="0"/>
          </a:p>
          <a:p>
            <a:pPr eaLnBrk="1" hangingPunct="1">
              <a:lnSpc>
                <a:spcPct val="80000"/>
              </a:lnSpc>
            </a:pPr>
            <a:endParaRPr lang="ru-RU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15888"/>
            <a:ext cx="8686800" cy="850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sz="2800" b="1" dirty="0" err="1" smtClean="0">
                <a:solidFill>
                  <a:srgbClr val="C00000"/>
                </a:solidFill>
              </a:rPr>
              <a:t>Программируем</a:t>
            </a:r>
            <a:r>
              <a:rPr lang="ru-RU" sz="2800" b="1" dirty="0" err="1" smtClean="0">
                <a:solidFill>
                  <a:srgbClr val="C00000"/>
                </a:solidFill>
              </a:rPr>
              <a:t>ые</a:t>
            </a:r>
            <a:r>
              <a:rPr lang="ru-RU" sz="2800" b="1" dirty="0" smtClean="0">
                <a:solidFill>
                  <a:srgbClr val="C00000"/>
                </a:solidFill>
              </a:rPr>
              <a:t> логические интегральные схемы,  </a:t>
            </a:r>
            <a:r>
              <a:rPr lang="uk-UA" sz="2800" b="1" dirty="0" smtClean="0">
                <a:solidFill>
                  <a:srgbClr val="C00000"/>
                </a:solidFill>
              </a:rPr>
              <a:t>ПЛИС</a:t>
            </a:r>
            <a:r>
              <a:rPr lang="ru-RU" sz="2800" dirty="0">
                <a:solidFill>
                  <a:schemeClr val="accent2"/>
                </a:solidFill>
              </a:rPr>
              <a:t/>
            </a:r>
            <a:br>
              <a:rPr lang="ru-RU" sz="2800" dirty="0">
                <a:solidFill>
                  <a:schemeClr val="accent2"/>
                </a:solidFill>
              </a:rPr>
            </a:br>
            <a:r>
              <a:rPr lang="uk-UA" sz="2800" dirty="0">
                <a:solidFill>
                  <a:schemeClr val="accent2"/>
                </a:solidFill>
              </a:rPr>
              <a:t>(</a:t>
            </a:r>
            <a:r>
              <a:rPr lang="uk-UA" sz="2800" i="1" dirty="0">
                <a:solidFill>
                  <a:schemeClr val="accent2"/>
                </a:solidFill>
              </a:rPr>
              <a:t>FPGA</a:t>
            </a:r>
            <a:r>
              <a:rPr lang="uk-UA" sz="2800" dirty="0">
                <a:solidFill>
                  <a:schemeClr val="accent2"/>
                </a:solidFill>
              </a:rPr>
              <a:t>, </a:t>
            </a:r>
            <a:r>
              <a:rPr lang="uk-UA" sz="2800" i="1" dirty="0" err="1">
                <a:solidFill>
                  <a:schemeClr val="accent2"/>
                </a:solidFill>
              </a:rPr>
              <a:t>Field</a:t>
            </a:r>
            <a:r>
              <a:rPr lang="uk-UA" sz="2800" i="1" dirty="0">
                <a:solidFill>
                  <a:schemeClr val="accent2"/>
                </a:solidFill>
              </a:rPr>
              <a:t> </a:t>
            </a:r>
            <a:r>
              <a:rPr lang="uk-UA" sz="2800" i="1" dirty="0" err="1">
                <a:solidFill>
                  <a:schemeClr val="accent2"/>
                </a:solidFill>
              </a:rPr>
              <a:t>Prоgrammable</a:t>
            </a:r>
            <a:r>
              <a:rPr lang="uk-UA" sz="2800" i="1" dirty="0">
                <a:solidFill>
                  <a:schemeClr val="accent2"/>
                </a:solidFill>
              </a:rPr>
              <a:t> </a:t>
            </a:r>
            <a:r>
              <a:rPr lang="uk-UA" sz="2800" i="1" dirty="0" err="1">
                <a:solidFill>
                  <a:schemeClr val="accent2"/>
                </a:solidFill>
              </a:rPr>
              <a:t>Gate</a:t>
            </a:r>
            <a:r>
              <a:rPr lang="uk-UA" sz="2800" i="1" dirty="0">
                <a:solidFill>
                  <a:schemeClr val="accent2"/>
                </a:solidFill>
              </a:rPr>
              <a:t> </a:t>
            </a:r>
            <a:r>
              <a:rPr lang="uk-UA" sz="2800" i="1" dirty="0" err="1">
                <a:solidFill>
                  <a:schemeClr val="accent2"/>
                </a:solidFill>
              </a:rPr>
              <a:t>Array</a:t>
            </a:r>
            <a:r>
              <a:rPr lang="uk-UA" sz="2800" dirty="0">
                <a:solidFill>
                  <a:schemeClr val="accent2"/>
                </a:solidFill>
              </a:rPr>
              <a:t>)</a:t>
            </a:r>
            <a:r>
              <a:rPr lang="uk-UA" sz="4000" dirty="0"/>
              <a:t>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13787" cy="5327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en-US" sz="1600" b="1" smtClean="0">
                <a:solidFill>
                  <a:srgbClr val="002060"/>
                </a:solidFill>
              </a:rPr>
              <a:t>Достоинства:</a:t>
            </a:r>
            <a:endParaRPr lang="ru-RU" altLang="en-US" sz="160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en-US" sz="1600" smtClean="0"/>
              <a:t>Высокая степень интеграции. Миллионы вентилей;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1600" smtClean="0"/>
              <a:t>Реализация таких же сложных функций, которые раньше могли быть решены только с использованием заказных ИС.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1600" smtClean="0"/>
              <a:t>С точки зрения реализуемых функций имеют более гибкую структуру чем CPLD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1600" smtClean="0"/>
              <a:t>ПЛИС программируются в лабораторных условиях (в отличии от устройств внутренняя структура которых жестко зашита на производстве.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1600" smtClean="0"/>
              <a:t>Функциональность устройства может быть задана на месте в соответствии с специализированными требованиями заказчика, устройство может б</a:t>
            </a:r>
            <a:r>
              <a:rPr lang="uk-UA" altLang="en-US" sz="1600" smtClean="0"/>
              <a:t>ы</a:t>
            </a:r>
            <a:r>
              <a:rPr lang="ru-RU" altLang="en-US" sz="1600" smtClean="0"/>
              <a:t>ть отлажено и модифицировано на месте.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1600" smtClean="0"/>
              <a:t>можно отлаживать, как весь проект целиком, так и отдельные цепи устройства.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1600" smtClean="0"/>
              <a:t>Стоимость изготовления ниже стоимости изготовления заказных МС, однако при массовом производстве заказные ИС дешевле.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1600" smtClean="0"/>
              <a:t>Очень дешево можно создавать и отлаживать опытные образцы, а затем налаживать массовый выпуск на ИС.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1600" smtClean="0"/>
              <a:t>простое внесение изменений устройства, сокращение сроков выхода устройства на рынок.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1600" smtClean="0"/>
              <a:t>Привлекательны не только для промышленного производства, но и для небольших компаний разработчиков.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1600" smtClean="0"/>
              <a:t>могут программироваться однократно или многократно.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1600" smtClean="0"/>
              <a:t>может программироваться внутрисистемною, т.е. функции устройства ПЛИС уже встроенного в электронную систему могут быть запрограммированы или модифицированы.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en-US" sz="1600" b="1" smtClean="0">
                <a:solidFill>
                  <a:srgbClr val="002060"/>
                </a:solidFill>
              </a:rPr>
              <a:t>Недостатки: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1600" smtClean="0"/>
              <a:t>Энергозависимые. При выключенном питании конфигурация стирается. </a:t>
            </a:r>
            <a:endParaRPr lang="uk-UA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sz="2800" b="1" dirty="0" err="1" smtClean="0">
                <a:solidFill>
                  <a:schemeClr val="accent2"/>
                </a:solidFill>
              </a:rPr>
              <a:t>Сложные</a:t>
            </a:r>
            <a:r>
              <a:rPr lang="uk-UA" sz="2800" b="1" dirty="0" smtClean="0">
                <a:solidFill>
                  <a:schemeClr val="accent2"/>
                </a:solidFill>
              </a:rPr>
              <a:t> </a:t>
            </a:r>
            <a:r>
              <a:rPr lang="uk-UA" sz="2800" b="1" dirty="0" err="1" smtClean="0">
                <a:solidFill>
                  <a:schemeClr val="accent2"/>
                </a:solidFill>
              </a:rPr>
              <a:t>программируемые</a:t>
            </a:r>
            <a:r>
              <a:rPr lang="uk-UA" sz="2800" b="1" dirty="0" smtClean="0">
                <a:solidFill>
                  <a:schemeClr val="accent2"/>
                </a:solidFill>
              </a:rPr>
              <a:t> </a:t>
            </a:r>
            <a:r>
              <a:rPr lang="uk-UA" sz="2800" b="1" dirty="0" err="1" smtClean="0">
                <a:solidFill>
                  <a:schemeClr val="accent2"/>
                </a:solidFill>
              </a:rPr>
              <a:t>логические</a:t>
            </a:r>
            <a:r>
              <a:rPr lang="uk-UA" sz="2800" b="1" dirty="0" smtClean="0">
                <a:solidFill>
                  <a:schemeClr val="accent2"/>
                </a:solidFill>
              </a:rPr>
              <a:t> </a:t>
            </a:r>
            <a:r>
              <a:rPr lang="uk-UA" sz="2800" b="1" dirty="0" err="1" smtClean="0">
                <a:solidFill>
                  <a:schemeClr val="accent2"/>
                </a:solidFill>
              </a:rPr>
              <a:t>устройства</a:t>
            </a:r>
            <a:r>
              <a:rPr lang="uk-UA" sz="2800" i="1" dirty="0" smtClean="0">
                <a:solidFill>
                  <a:schemeClr val="accent2"/>
                </a:solidFill>
              </a:rPr>
              <a:t/>
            </a:r>
            <a:br>
              <a:rPr lang="uk-UA" sz="2800" i="1" dirty="0" smtClean="0">
                <a:solidFill>
                  <a:schemeClr val="accent2"/>
                </a:solidFill>
              </a:rPr>
            </a:br>
            <a:r>
              <a:rPr lang="uk-UA" sz="2800" i="1" dirty="0" smtClean="0">
                <a:solidFill>
                  <a:schemeClr val="accent2"/>
                </a:solidFill>
              </a:rPr>
              <a:t>CPLD</a:t>
            </a:r>
            <a:r>
              <a:rPr lang="uk-UA" sz="2800" dirty="0" smtClean="0">
                <a:solidFill>
                  <a:schemeClr val="accent2"/>
                </a:solidFill>
              </a:rPr>
              <a:t> </a:t>
            </a:r>
            <a:r>
              <a:rPr lang="uk-UA" sz="2800" dirty="0">
                <a:solidFill>
                  <a:schemeClr val="accent2"/>
                </a:solidFill>
              </a:rPr>
              <a:t>(</a:t>
            </a:r>
            <a:r>
              <a:rPr lang="uk-UA" sz="2800" i="1" dirty="0" err="1">
                <a:solidFill>
                  <a:schemeClr val="accent2"/>
                </a:solidFill>
              </a:rPr>
              <a:t>Сomplex</a:t>
            </a:r>
            <a:r>
              <a:rPr lang="uk-UA" sz="2800" i="1" dirty="0">
                <a:solidFill>
                  <a:schemeClr val="accent2"/>
                </a:solidFill>
              </a:rPr>
              <a:t> </a:t>
            </a:r>
            <a:r>
              <a:rPr lang="uk-UA" sz="2800" i="1" dirty="0" err="1">
                <a:solidFill>
                  <a:schemeClr val="accent2"/>
                </a:solidFill>
              </a:rPr>
              <a:t>Рrogrammable</a:t>
            </a:r>
            <a:r>
              <a:rPr lang="uk-UA" sz="2800" i="1" dirty="0">
                <a:solidFill>
                  <a:schemeClr val="accent2"/>
                </a:solidFill>
              </a:rPr>
              <a:t> </a:t>
            </a:r>
            <a:r>
              <a:rPr lang="ru-RU" sz="2800" i="1" dirty="0">
                <a:solidFill>
                  <a:schemeClr val="accent2"/>
                </a:solidFill>
              </a:rPr>
              <a:t>L</a:t>
            </a:r>
            <a:r>
              <a:rPr lang="uk-UA" sz="2800" i="1" dirty="0" err="1">
                <a:solidFill>
                  <a:schemeClr val="accent2"/>
                </a:solidFill>
              </a:rPr>
              <a:t>ogic</a:t>
            </a:r>
            <a:r>
              <a:rPr lang="uk-UA" sz="2800" i="1" dirty="0">
                <a:solidFill>
                  <a:schemeClr val="accent2"/>
                </a:solidFill>
              </a:rPr>
              <a:t> </a:t>
            </a:r>
            <a:r>
              <a:rPr lang="en-US" sz="2800" i="1" dirty="0">
                <a:solidFill>
                  <a:schemeClr val="accent2"/>
                </a:solidFill>
              </a:rPr>
              <a:t>D</a:t>
            </a:r>
            <a:r>
              <a:rPr lang="uk-UA" sz="2800" i="1" dirty="0" err="1">
                <a:solidFill>
                  <a:schemeClr val="accent2"/>
                </a:solidFill>
              </a:rPr>
              <a:t>evice</a:t>
            </a:r>
            <a:r>
              <a:rPr lang="uk-UA" sz="2800" dirty="0">
                <a:solidFill>
                  <a:schemeClr val="accent2"/>
                </a:solidFill>
              </a:rPr>
              <a:t>)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3744913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sz="2400" b="1" dirty="0" smtClean="0">
                <a:solidFill>
                  <a:srgbClr val="002060"/>
                </a:solidFill>
              </a:rPr>
              <a:t>Преимущества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2400" dirty="0" smtClean="0"/>
              <a:t>Энергонезависимые структуры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2400" dirty="0" smtClean="0"/>
              <a:t>Обладают всеми преимуществами ПЛИС</a:t>
            </a:r>
            <a:endParaRPr lang="ru-RU" sz="24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2400" dirty="0"/>
              <a:t>В основе лежат </a:t>
            </a:r>
            <a:r>
              <a:rPr lang="ru-RU" sz="2400" dirty="0" smtClean="0"/>
              <a:t>программируемые логические блоки, реализующие СДНФ </a:t>
            </a:r>
            <a:r>
              <a:rPr lang="ru-RU" sz="2400" dirty="0"/>
              <a:t>функции.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2400" dirty="0" smtClean="0"/>
              <a:t>Программируемые логические блоки объединятся в крупные— </a:t>
            </a:r>
            <a:r>
              <a:rPr lang="ru-RU" sz="2400" i="1" dirty="0" err="1"/>
              <a:t>макроячейки</a:t>
            </a:r>
            <a:r>
              <a:rPr lang="ru-RU" sz="2400" dirty="0"/>
              <a:t>, соединённые с внешними выводами и внутренними шинами.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2400" dirty="0"/>
              <a:t>Функциональность CPLD кодируется в энергонезависимой </a:t>
            </a:r>
            <a:r>
              <a:rPr lang="ru-RU" sz="2400" dirty="0" smtClean="0"/>
              <a:t>памяти (</a:t>
            </a:r>
            <a:r>
              <a:rPr lang="en-US" sz="2400" dirty="0" smtClean="0"/>
              <a:t>FLASH)</a:t>
            </a:r>
            <a:r>
              <a:rPr lang="ru-RU" sz="2400" dirty="0" smtClean="0"/>
              <a:t>, </a:t>
            </a:r>
            <a:r>
              <a:rPr lang="ru-RU" sz="2400" dirty="0"/>
              <a:t>поэтому нет необходимости их перепрограммировать при включении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sz="2400" b="1" dirty="0" smtClean="0">
                <a:solidFill>
                  <a:srgbClr val="002060"/>
                </a:solidFill>
              </a:rPr>
              <a:t>Недостатки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2400" dirty="0" smtClean="0"/>
              <a:t>Не высокая гибкость проектирования, ограниченные возможности с точки зрения реализации сложных устройства</a:t>
            </a:r>
            <a:endParaRPr lang="uk-U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рямоугольник 42"/>
          <p:cNvSpPr/>
          <p:nvPr/>
        </p:nvSpPr>
        <p:spPr>
          <a:xfrm>
            <a:off x="71438" y="4292600"/>
            <a:ext cx="8964612" cy="216058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44988" y="115888"/>
            <a:ext cx="4835525" cy="7207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sz="3200" b="1" dirty="0" smtClean="0">
                <a:solidFill>
                  <a:srgbClr val="C00000"/>
                </a:solidFill>
              </a:rPr>
              <a:t>Транзистори</a:t>
            </a:r>
            <a:br>
              <a:rPr lang="uk-UA" sz="3200" b="1" dirty="0" smtClean="0">
                <a:solidFill>
                  <a:srgbClr val="C00000"/>
                </a:solidFill>
              </a:rPr>
            </a:br>
            <a:endParaRPr lang="uk-UA" sz="3200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175" y="407988"/>
            <a:ext cx="3937000" cy="1076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rgbClr val="FF0000"/>
                </a:solidFill>
                <a:latin typeface="+mn-lt"/>
                <a:cs typeface="+mn-cs"/>
              </a:rPr>
              <a:t>1947 г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(</a:t>
            </a:r>
            <a:r>
              <a:rPr lang="en-US" sz="1600" dirty="0">
                <a:latin typeface="+mn-lt"/>
                <a:cs typeface="+mn-cs"/>
              </a:rPr>
              <a:t>Bell </a:t>
            </a:r>
            <a:r>
              <a:rPr lang="en-US" sz="1600" dirty="0" err="1">
                <a:latin typeface="+mn-lt"/>
                <a:cs typeface="+mn-cs"/>
              </a:rPr>
              <a:t>Laboratiries</a:t>
            </a:r>
            <a:r>
              <a:rPr lang="uk-UA" sz="1600" dirty="0">
                <a:latin typeface="+mn-lt"/>
                <a:cs typeface="+mn-cs"/>
              </a:rPr>
              <a:t>, США)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600" dirty="0" err="1">
                <a:solidFill>
                  <a:srgbClr val="FF0000"/>
                </a:solidFill>
                <a:latin typeface="+mn-lt"/>
                <a:cs typeface="+mn-cs"/>
              </a:rPr>
              <a:t>П</a:t>
            </a:r>
            <a:r>
              <a:rPr lang="uk-UA" sz="1600" dirty="0" err="1">
                <a:latin typeface="+mn-lt"/>
                <a:cs typeface="+mn-cs"/>
              </a:rPr>
              <a:t>ервый</a:t>
            </a:r>
            <a:r>
              <a:rPr lang="uk-UA" sz="1600" dirty="0">
                <a:latin typeface="+mn-lt"/>
                <a:cs typeface="+mn-cs"/>
              </a:rPr>
              <a:t> транзистор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600" dirty="0" err="1">
                <a:latin typeface="+mn-lt"/>
                <a:cs typeface="+mn-cs"/>
              </a:rPr>
              <a:t>Точечное</a:t>
            </a:r>
            <a:r>
              <a:rPr lang="uk-UA" sz="1600" dirty="0">
                <a:latin typeface="+mn-lt"/>
                <a:cs typeface="+mn-cs"/>
              </a:rPr>
              <a:t> </a:t>
            </a:r>
            <a:r>
              <a:rPr lang="uk-UA" sz="1600" dirty="0" err="1">
                <a:latin typeface="+mn-lt"/>
                <a:cs typeface="+mn-cs"/>
              </a:rPr>
              <a:t>устройство</a:t>
            </a:r>
            <a:r>
              <a:rPr lang="uk-UA" sz="1600" dirty="0">
                <a:latin typeface="+mn-lt"/>
                <a:cs typeface="+mn-cs"/>
              </a:rPr>
              <a:t> на </a:t>
            </a:r>
            <a:r>
              <a:rPr lang="uk-UA" sz="1600" dirty="0" err="1">
                <a:latin typeface="+mn-lt"/>
                <a:cs typeface="+mn-cs"/>
              </a:rPr>
              <a:t>основе</a:t>
            </a:r>
            <a:r>
              <a:rPr lang="uk-UA" sz="1600" dirty="0">
                <a:latin typeface="+mn-lt"/>
                <a:cs typeface="+mn-cs"/>
              </a:rPr>
              <a:t> </a:t>
            </a:r>
            <a:r>
              <a:rPr lang="uk-UA" sz="1600" dirty="0" err="1">
                <a:latin typeface="+mn-lt"/>
                <a:cs typeface="+mn-cs"/>
              </a:rPr>
              <a:t>германия</a:t>
            </a:r>
            <a:endParaRPr lang="uk-UA" sz="1600" dirty="0">
              <a:latin typeface="+mn-l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175" y="1520825"/>
            <a:ext cx="3937000" cy="830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rgbClr val="FF0000"/>
                </a:solidFill>
                <a:latin typeface="+mn-lt"/>
                <a:cs typeface="+mn-cs"/>
              </a:rPr>
              <a:t>1950 г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(</a:t>
            </a:r>
            <a:r>
              <a:rPr lang="en-US" sz="1600" dirty="0">
                <a:latin typeface="+mn-lt"/>
                <a:cs typeface="+mn-cs"/>
              </a:rPr>
              <a:t>Bell Laboratories</a:t>
            </a:r>
            <a:r>
              <a:rPr lang="uk-UA" sz="1600" dirty="0">
                <a:latin typeface="+mn-lt"/>
                <a:cs typeface="+mn-cs"/>
              </a:rPr>
              <a:t>, США)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600" dirty="0" err="1">
                <a:solidFill>
                  <a:srgbClr val="FF0000"/>
                </a:solidFill>
                <a:latin typeface="+mn-lt"/>
                <a:cs typeface="+mn-cs"/>
              </a:rPr>
              <a:t>Б</a:t>
            </a:r>
            <a:r>
              <a:rPr lang="uk-UA" sz="1600" dirty="0" err="1">
                <a:latin typeface="+mn-lt"/>
                <a:cs typeface="+mn-cs"/>
              </a:rPr>
              <a:t>иполярный</a:t>
            </a:r>
            <a:r>
              <a:rPr lang="uk-UA" sz="1600" dirty="0">
                <a:latin typeface="+mn-lt"/>
                <a:cs typeface="+mn-cs"/>
              </a:rPr>
              <a:t> транзистор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067175" y="1609725"/>
            <a:ext cx="4968875" cy="3063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Широко применяются в производстве интегральных схем</a:t>
            </a:r>
            <a:endParaRPr lang="uk-UA" sz="1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067175" y="1052513"/>
            <a:ext cx="4826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Вытеснены кремниевыми биполярными транзисторами</a:t>
            </a:r>
          </a:p>
        </p:txBody>
      </p:sp>
      <p:sp>
        <p:nvSpPr>
          <p:cNvPr id="8200" name="Прямоугольник 18"/>
          <p:cNvSpPr>
            <a:spLocks noChangeArrowheads="1"/>
          </p:cNvSpPr>
          <p:nvPr/>
        </p:nvSpPr>
        <p:spPr bwMode="auto">
          <a:xfrm>
            <a:off x="107950" y="2393950"/>
            <a:ext cx="417671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en-US" sz="1600">
                <a:solidFill>
                  <a:srgbClr val="FF0000"/>
                </a:solidFill>
              </a:rPr>
              <a:t>1954 г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en-US" sz="1600">
                <a:solidFill>
                  <a:srgbClr val="FF0000"/>
                </a:solidFill>
              </a:rPr>
              <a:t>Н</a:t>
            </a:r>
            <a:r>
              <a:rPr lang="ru-RU" altLang="en-US" sz="1600"/>
              <a:t>ачат промышленный выпуск транзисторов - было произведено  немногим более 1 млн. транзисторов. </a:t>
            </a:r>
            <a:endParaRPr lang="uk-UA" alt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en-US" sz="1600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3167857" y="2205831"/>
            <a:ext cx="539750" cy="179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/>
          </a:p>
        </p:txBody>
      </p:sp>
      <p:grpSp>
        <p:nvGrpSpPr>
          <p:cNvPr id="8202" name="Группа 31"/>
          <p:cNvGrpSpPr>
            <a:grpSpLocks/>
          </p:cNvGrpSpPr>
          <p:nvPr/>
        </p:nvGrpSpPr>
        <p:grpSpPr bwMode="auto">
          <a:xfrm>
            <a:off x="34925" y="4572000"/>
            <a:ext cx="5546725" cy="1881188"/>
            <a:chOff x="3563888" y="3492297"/>
            <a:chExt cx="5546702" cy="1880919"/>
          </a:xfrm>
        </p:grpSpPr>
        <p:sp>
          <p:nvSpPr>
            <p:cNvPr id="8221" name="TextBox 25"/>
            <p:cNvSpPr txBox="1">
              <a:spLocks noChangeArrowheads="1"/>
            </p:cNvSpPr>
            <p:nvPr/>
          </p:nvSpPr>
          <p:spPr bwMode="auto">
            <a:xfrm>
              <a:off x="5364088" y="3492297"/>
              <a:ext cx="253178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en-US" sz="1600"/>
                <a:t>Соединения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en-US" sz="1600"/>
                <a:t>биполярных  транзисторов</a:t>
              </a:r>
              <a:endParaRPr lang="uk-UA" altLang="en-US" sz="1600"/>
            </a:p>
          </p:txBody>
        </p:sp>
        <p:sp>
          <p:nvSpPr>
            <p:cNvPr id="27" name="Стрелка вправо 26"/>
            <p:cNvSpPr/>
            <p:nvPr/>
          </p:nvSpPr>
          <p:spPr>
            <a:xfrm rot="5400000">
              <a:off x="5543518" y="4277988"/>
              <a:ext cx="360310" cy="1444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/>
            </a:p>
          </p:txBody>
        </p:sp>
        <p:sp>
          <p:nvSpPr>
            <p:cNvPr id="28" name="Стрелка вправо 27"/>
            <p:cNvSpPr/>
            <p:nvPr/>
          </p:nvSpPr>
          <p:spPr>
            <a:xfrm rot="5400000">
              <a:off x="7343735" y="4277988"/>
              <a:ext cx="360310" cy="1444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63888" y="4635134"/>
              <a:ext cx="3027350" cy="7380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+mn-lt"/>
                  <a:cs typeface="+mn-cs"/>
                </a:rPr>
                <a:t>Логический вентиль </a:t>
              </a:r>
            </a:p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+mn-lt"/>
                  <a:cs typeface="+mn-cs"/>
                </a:rPr>
                <a:t>транзисторно-транзисторной логики </a:t>
              </a:r>
            </a:p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  <a:latin typeface="+mn-lt"/>
                  <a:cs typeface="+mn-cs"/>
                </a:rPr>
                <a:t>ТТЛ</a:t>
              </a:r>
              <a:endParaRPr lang="uk-UA" sz="1400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07125" y="4635134"/>
              <a:ext cx="2403465" cy="7380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+mn-lt"/>
                  <a:cs typeface="+mn-cs"/>
                </a:rPr>
                <a:t>Логический вентиль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err="1">
                  <a:latin typeface="+mn-lt"/>
                  <a:cs typeface="+mn-cs"/>
                </a:rPr>
                <a:t>Эмиторно-связанной</a:t>
              </a:r>
              <a:r>
                <a:rPr lang="ru-RU" sz="1400" dirty="0">
                  <a:latin typeface="+mn-lt"/>
                  <a:cs typeface="+mn-cs"/>
                </a:rPr>
                <a:t> логики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  <a:latin typeface="+mn-lt"/>
                  <a:cs typeface="+mn-cs"/>
                </a:rPr>
                <a:t>ЭСЛ</a:t>
              </a:r>
              <a:endParaRPr lang="uk-UA" sz="1400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33" name="Прямоугольник 32"/>
          <p:cNvSpPr/>
          <p:nvPr/>
        </p:nvSpPr>
        <p:spPr>
          <a:xfrm>
            <a:off x="4932363" y="2174875"/>
            <a:ext cx="3779837" cy="1323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rgbClr val="FF0000"/>
                </a:solidFill>
                <a:latin typeface="+mn-lt"/>
                <a:cs typeface="+mn-cs"/>
              </a:rPr>
              <a:t>1962 г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(Лаборатория </a:t>
            </a:r>
            <a:r>
              <a:rPr lang="en-US" sz="1600" dirty="0">
                <a:latin typeface="+mn-lt"/>
                <a:cs typeface="+mn-cs"/>
              </a:rPr>
              <a:t>RCA, </a:t>
            </a:r>
            <a:r>
              <a:rPr lang="ru-RU" sz="1600" dirty="0" err="1">
                <a:latin typeface="+mn-lt"/>
                <a:cs typeface="+mn-cs"/>
              </a:rPr>
              <a:t>Прингстон</a:t>
            </a:r>
            <a:r>
              <a:rPr lang="ru-RU" sz="1600" dirty="0">
                <a:latin typeface="+mn-lt"/>
                <a:cs typeface="+mn-cs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err="1">
                <a:latin typeface="+mn-lt"/>
                <a:cs typeface="+mn-cs"/>
              </a:rPr>
              <a:t>Металл-оксид-полупроводниковый</a:t>
            </a:r>
            <a:r>
              <a:rPr lang="ru-RU" sz="1600" dirty="0">
                <a:latin typeface="+mn-lt"/>
                <a:cs typeface="+mn-cs"/>
              </a:rPr>
              <a:t> полевой транзистор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(</a:t>
            </a:r>
            <a:r>
              <a:rPr lang="ru-RU" sz="1600" dirty="0" err="1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rPr>
              <a:t>МОП-транзистор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rPr>
              <a:t>, полевой транзистор)</a:t>
            </a:r>
            <a:endParaRPr lang="uk-UA" sz="1600" dirty="0">
              <a:solidFill>
                <a:schemeClr val="tx2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204" name="Прямоугольник 33"/>
          <p:cNvSpPr>
            <a:spLocks noChangeArrowheads="1"/>
          </p:cNvSpPr>
          <p:nvPr/>
        </p:nvSpPr>
        <p:spPr bwMode="auto">
          <a:xfrm>
            <a:off x="107950" y="3432175"/>
            <a:ext cx="51847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en-US" sz="1600">
                <a:solidFill>
                  <a:srgbClr val="FF0000"/>
                </a:solidFill>
              </a:rPr>
              <a:t>1960 г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en-US" sz="1600">
                <a:solidFill>
                  <a:srgbClr val="FF0000"/>
                </a:solidFill>
              </a:rPr>
              <a:t>В</a:t>
            </a:r>
            <a:r>
              <a:rPr lang="ru-RU" altLang="en-US" sz="1600"/>
              <a:t>первые созданы интегральные схемы –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en-US" sz="1600"/>
              <a:t>несколько биполярных транзисторов на микрокристалле.</a:t>
            </a:r>
            <a:endParaRPr lang="uk-UA" altLang="en-US" sz="1600"/>
          </a:p>
        </p:txBody>
      </p:sp>
      <p:sp>
        <p:nvSpPr>
          <p:cNvPr id="40" name="TextBox 39"/>
          <p:cNvSpPr txBox="1"/>
          <p:nvPr/>
        </p:nvSpPr>
        <p:spPr>
          <a:xfrm>
            <a:off x="4932363" y="3471863"/>
            <a:ext cx="439261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Несколько медленнее, но дешевле, меньше размером,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 потребляют существенно меньше энергии</a:t>
            </a:r>
            <a:endParaRPr lang="uk-UA" sz="12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8206" name="Группа 41"/>
          <p:cNvGrpSpPr>
            <a:grpSpLocks/>
          </p:cNvGrpSpPr>
          <p:nvPr/>
        </p:nvGrpSpPr>
        <p:grpSpPr bwMode="auto">
          <a:xfrm>
            <a:off x="5670550" y="4652963"/>
            <a:ext cx="3149600" cy="1766887"/>
            <a:chOff x="5364088" y="4941168"/>
            <a:chExt cx="3150030" cy="1767101"/>
          </a:xfrm>
        </p:grpSpPr>
        <p:sp>
          <p:nvSpPr>
            <p:cNvPr id="8218" name="TextBox 37"/>
            <p:cNvSpPr txBox="1">
              <a:spLocks noChangeArrowheads="1"/>
            </p:cNvSpPr>
            <p:nvPr/>
          </p:nvSpPr>
          <p:spPr bwMode="auto">
            <a:xfrm>
              <a:off x="5758017" y="4941168"/>
              <a:ext cx="219835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en-US" sz="1600"/>
                <a:t>Соединения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en-US" sz="1600"/>
                <a:t>полевых  транзисторов</a:t>
              </a:r>
              <a:endParaRPr lang="uk-UA" altLang="en-US" sz="16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64088" y="5877906"/>
              <a:ext cx="3150030" cy="8303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 err="1">
                  <a:latin typeface="+mn-lt"/>
                  <a:cs typeface="+mn-cs"/>
                </a:rPr>
                <a:t>Комплементарный</a:t>
              </a:r>
              <a:r>
                <a:rPr lang="ru-RU" sz="1600" dirty="0">
                  <a:latin typeface="+mn-lt"/>
                  <a:cs typeface="+mn-cs"/>
                </a:rPr>
                <a:t> металл-оксид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latin typeface="+mn-lt"/>
                  <a:cs typeface="+mn-cs"/>
                </a:rPr>
                <a:t>полупроводниковый </a:t>
              </a:r>
              <a:r>
                <a:rPr lang="ru-RU" sz="1600" dirty="0" err="1">
                  <a:latin typeface="+mn-lt"/>
                  <a:cs typeface="+mn-cs"/>
                </a:rPr>
                <a:t>елемент</a:t>
              </a:r>
              <a:endParaRPr lang="ru-RU" sz="1600" dirty="0">
                <a:latin typeface="+mn-lt"/>
                <a:cs typeface="+mn-cs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  <a:cs typeface="+mn-cs"/>
                </a:rPr>
                <a:t>КМОП</a:t>
              </a:r>
              <a:endParaRPr lang="uk-UA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1" name="Стрелка вправо 40"/>
            <p:cNvSpPr/>
            <p:nvPr/>
          </p:nvSpPr>
          <p:spPr>
            <a:xfrm rot="5400000">
              <a:off x="6696185" y="5625463"/>
              <a:ext cx="360407" cy="14448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/>
            </a:p>
          </p:txBody>
        </p:sp>
      </p:grpSp>
      <p:sp>
        <p:nvSpPr>
          <p:cNvPr id="44" name="Прямоугольник 43"/>
          <p:cNvSpPr/>
          <p:nvPr/>
        </p:nvSpPr>
        <p:spPr>
          <a:xfrm>
            <a:off x="179388" y="4292600"/>
            <a:ext cx="8785225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Базовые логические элементы, лежащие в основе интегральных МС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4716463" y="6396038"/>
            <a:ext cx="4824412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Современные КМОП вентили догнали  ТТЛ по быстродействию,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имеют  значительно меньшую мощность потребления  энергии</a:t>
            </a:r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 rot="5400000">
            <a:off x="4644231" y="5517357"/>
            <a:ext cx="187166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>
            <a:off x="0" y="4581525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4067175" y="1341438"/>
            <a:ext cx="4681538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3995738" y="1916113"/>
            <a:ext cx="4752975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4932363" y="3933825"/>
            <a:ext cx="3743325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rot="5400000">
            <a:off x="4715669" y="3717132"/>
            <a:ext cx="433387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5" name="Прямоугольник 61"/>
          <p:cNvSpPr>
            <a:spLocks noChangeArrowheads="1"/>
          </p:cNvSpPr>
          <p:nvPr/>
        </p:nvSpPr>
        <p:spPr bwMode="auto">
          <a:xfrm>
            <a:off x="4716463" y="476250"/>
            <a:ext cx="4248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en-US" sz="1400">
                <a:solidFill>
                  <a:srgbClr val="C00000"/>
                </a:solidFill>
              </a:rPr>
              <a:t>Соединения транзисторов – логические вентили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en-US" sz="1400">
                <a:solidFill>
                  <a:srgbClr val="C00000"/>
                </a:solidFill>
              </a:rPr>
              <a:t>Набор логических вентилей на кристалле - ИС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138113" y="4752975"/>
            <a:ext cx="1563687" cy="1071563"/>
          </a:xfrm>
          <a:prstGeom prst="rect">
            <a:avLst/>
          </a:prstGeom>
          <a:noFill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1960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Texas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Insruments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семейство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 и 74 серии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 средней степени интеграции – набор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логики (</a:t>
            </a:r>
            <a:r>
              <a:rPr lang="ru-RU" sz="1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ТТЛ)</a:t>
            </a:r>
            <a:endParaRPr lang="uk-UA" sz="1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17" name="Прямоугольник 15"/>
          <p:cNvSpPr>
            <a:spLocks noChangeArrowheads="1"/>
          </p:cNvSpPr>
          <p:nvPr/>
        </p:nvSpPr>
        <p:spPr bwMode="auto">
          <a:xfrm>
            <a:off x="4551363" y="4725988"/>
            <a:ext cx="1652587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1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1968 г </a:t>
            </a:r>
            <a:r>
              <a:rPr lang="ru-RU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 RCA - аналогичный набор микросхем семейства 4000 (</a:t>
            </a:r>
            <a:r>
              <a:rPr lang="ru-RU" altLang="en-US" sz="1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КМОП)</a:t>
            </a:r>
            <a:endParaRPr lang="en-US" altLang="en-US" sz="10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8913"/>
            <a:ext cx="505618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210175" y="44450"/>
            <a:ext cx="3609975" cy="10080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b="1" dirty="0" smtClean="0">
                <a:solidFill>
                  <a:schemeClr val="accent2"/>
                </a:solidFill>
              </a:rPr>
              <a:t>Структура ПЛИС </a:t>
            </a:r>
            <a:r>
              <a:rPr lang="en-US" sz="3200" b="1" dirty="0" smtClean="0">
                <a:solidFill>
                  <a:schemeClr val="accent2"/>
                </a:solidFill>
              </a:rPr>
              <a:t/>
            </a:r>
            <a:br>
              <a:rPr lang="en-US" sz="3200" b="1" dirty="0" smtClean="0">
                <a:solidFill>
                  <a:schemeClr val="accent2"/>
                </a:solidFill>
              </a:rPr>
            </a:br>
            <a:r>
              <a:rPr lang="ru-RU" sz="3200" b="1" dirty="0" smtClean="0">
                <a:solidFill>
                  <a:schemeClr val="accent2"/>
                </a:solidFill>
              </a:rPr>
              <a:t>фирмы </a:t>
            </a:r>
            <a:r>
              <a:rPr lang="en-US" sz="3200" b="1" dirty="0" smtClean="0">
                <a:solidFill>
                  <a:schemeClr val="accent2"/>
                </a:solidFill>
              </a:rPr>
              <a:t>Xilinx</a:t>
            </a:r>
            <a:endParaRPr lang="uk-UA" sz="3200" b="1" dirty="0">
              <a:solidFill>
                <a:schemeClr val="accent2"/>
              </a:solidFill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052513"/>
            <a:ext cx="2663825" cy="39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030663"/>
            <a:ext cx="4176713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Прямоугольник 8"/>
          <p:cNvSpPr>
            <a:spLocks noChangeArrowheads="1"/>
          </p:cNvSpPr>
          <p:nvPr/>
        </p:nvSpPr>
        <p:spPr bwMode="auto">
          <a:xfrm>
            <a:off x="5219700" y="5103813"/>
            <a:ext cx="35290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en-US" sz="1400"/>
              <a:t>На одной ячейке (ТИ)  </a:t>
            </a:r>
          </a:p>
          <a:p>
            <a:pPr eaLnBrk="1" hangingPunct="1">
              <a:spcBef>
                <a:spcPct val="0"/>
              </a:spcBef>
              <a:buClr>
                <a:srgbClr val="FFC000"/>
              </a:buClr>
            </a:pPr>
            <a:r>
              <a:rPr lang="ru-RU" altLang="en-US" sz="1400"/>
              <a:t> ОЗУ 16х1;</a:t>
            </a:r>
            <a:endParaRPr lang="uk-UA" altLang="en-US" sz="1400"/>
          </a:p>
          <a:p>
            <a:pPr eaLnBrk="1" hangingPunct="1">
              <a:spcBef>
                <a:spcPct val="0"/>
              </a:spcBef>
              <a:buClr>
                <a:srgbClr val="FFC000"/>
              </a:buClr>
            </a:pPr>
            <a:r>
              <a:rPr lang="ru-RU" altLang="en-US" sz="1400"/>
              <a:t> 16-разрядный сдвиговый регистр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en-US" sz="1400"/>
              <a:t>На восьми ячейках (ЛБ)</a:t>
            </a:r>
            <a:endParaRPr lang="uk-UA" altLang="en-US" sz="1400"/>
          </a:p>
          <a:p>
            <a:pPr eaLnBrk="1" hangingPunct="1">
              <a:spcBef>
                <a:spcPct val="0"/>
              </a:spcBef>
              <a:buClr>
                <a:srgbClr val="FFC000"/>
              </a:buClr>
            </a:pPr>
            <a:r>
              <a:rPr lang="ru-RU" altLang="en-US" sz="1400"/>
              <a:t>ОЗУ 16х8</a:t>
            </a:r>
            <a:r>
              <a:rPr lang="uk-UA" altLang="en-US" sz="1400"/>
              <a:t>;    </a:t>
            </a:r>
            <a:r>
              <a:rPr lang="ru-RU" altLang="en-US" sz="1400"/>
              <a:t>ОЗУ 32х4</a:t>
            </a:r>
            <a:r>
              <a:rPr lang="uk-UA" altLang="en-US" sz="1400"/>
              <a:t>;    </a:t>
            </a:r>
            <a:r>
              <a:rPr lang="ru-RU" altLang="en-US" sz="1400"/>
              <a:t>ОЗУ 64х1</a:t>
            </a:r>
            <a:endParaRPr lang="uk-UA" altLang="en-US" sz="1400"/>
          </a:p>
          <a:p>
            <a:pPr eaLnBrk="1" hangingPunct="1">
              <a:spcBef>
                <a:spcPct val="0"/>
              </a:spcBef>
              <a:buClr>
                <a:srgbClr val="FFC000"/>
              </a:buClr>
            </a:pPr>
            <a:r>
              <a:rPr lang="ru-RU" altLang="en-US" sz="1400"/>
              <a:t>128 –разрядный сдвиговый регистр</a:t>
            </a:r>
            <a:endParaRPr lang="uk-UA" altLang="en-US" sz="1400"/>
          </a:p>
          <a:p>
            <a:pPr eaLnBrk="1" hangingPunct="1">
              <a:spcBef>
                <a:spcPct val="0"/>
              </a:spcBef>
              <a:buClr>
                <a:srgbClr val="FFC000"/>
              </a:buClr>
            </a:pPr>
            <a:endParaRPr lang="uk-UA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solidFill>
                  <a:schemeClr val="accent2"/>
                </a:solidFill>
              </a:rPr>
              <a:t>Встроенные функциональные блоки</a:t>
            </a:r>
            <a:endParaRPr lang="uk-UA" sz="3600" b="1" dirty="0">
              <a:solidFill>
                <a:schemeClr val="accent2"/>
              </a:solidFill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81075"/>
            <a:ext cx="2606675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981075"/>
            <a:ext cx="3436938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365625"/>
            <a:ext cx="2027237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365625"/>
            <a:ext cx="2949575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492500" y="3716338"/>
            <a:ext cx="1712913" cy="360362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Блоки ОЗУ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492500" y="3357563"/>
            <a:ext cx="1712913" cy="358775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Умножители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rot="16200000" flipV="1">
            <a:off x="2915444" y="2924969"/>
            <a:ext cx="792162" cy="6477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5076825" y="2852738"/>
            <a:ext cx="1008063" cy="79216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3635375" y="3644900"/>
            <a:ext cx="1441450" cy="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10800000">
            <a:off x="1979613" y="2852738"/>
            <a:ext cx="1655762" cy="1152525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V="1">
            <a:off x="5076825" y="2781300"/>
            <a:ext cx="1798638" cy="1223963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3635375" y="4005263"/>
            <a:ext cx="1441450" cy="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rot="10800000">
            <a:off x="3563938" y="5084763"/>
            <a:ext cx="863600" cy="15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5867400" y="2708275"/>
            <a:ext cx="2449513" cy="23764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4427538" y="5084763"/>
            <a:ext cx="1439862" cy="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3851275" y="4508500"/>
            <a:ext cx="2376488" cy="504825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Микропроцессорные ядра</a:t>
            </a:r>
          </a:p>
        </p:txBody>
      </p:sp>
      <p:cxnSp>
        <p:nvCxnSpPr>
          <p:cNvPr id="39" name="Прямая со стрелкой 38"/>
          <p:cNvCxnSpPr/>
          <p:nvPr/>
        </p:nvCxnSpPr>
        <p:spPr>
          <a:xfrm flipV="1">
            <a:off x="5867400" y="4797425"/>
            <a:ext cx="1008063" cy="2873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Rectangle 2"/>
          <p:cNvSpPr txBox="1">
            <a:spLocks noChangeArrowheads="1"/>
          </p:cNvSpPr>
          <p:nvPr/>
        </p:nvSpPr>
        <p:spPr>
          <a:xfrm>
            <a:off x="769938" y="3284538"/>
            <a:ext cx="1714500" cy="504825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Логические 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ячейки</a:t>
            </a:r>
          </a:p>
        </p:txBody>
      </p:sp>
      <p:cxnSp>
        <p:nvCxnSpPr>
          <p:cNvPr id="47" name="Прямая со стрелкой 46"/>
          <p:cNvCxnSpPr/>
          <p:nvPr/>
        </p:nvCxnSpPr>
        <p:spPr>
          <a:xfrm rot="5400000" flipH="1" flipV="1">
            <a:off x="431007" y="3177381"/>
            <a:ext cx="1081088" cy="142875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rot="5400000">
            <a:off x="1223962" y="4257676"/>
            <a:ext cx="1584325" cy="6477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>
            <a:off x="900113" y="3789363"/>
            <a:ext cx="1439862" cy="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ru-RU" altLang="en-US" sz="3600" b="1" smtClean="0">
                <a:solidFill>
                  <a:srgbClr val="C00000"/>
                </a:solidFill>
              </a:rPr>
              <a:t>Ведущие производители</a:t>
            </a:r>
            <a:endParaRPr lang="uk-UA" altLang="en-US" sz="3600" b="1" smtClean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8313" y="981075"/>
            <a:ext cx="8135937" cy="4751388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err="1" smtClean="0">
                <a:solidFill>
                  <a:srgbClr val="002060"/>
                </a:solidFill>
              </a:rPr>
              <a:t>Atmel</a:t>
            </a:r>
            <a:endParaRPr lang="uk-UA" dirty="0" smtClean="0">
              <a:solidFill>
                <a:srgbClr val="00206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 err="1" smtClean="0">
                <a:solidFill>
                  <a:srgbClr val="002060"/>
                </a:solidFill>
              </a:rPr>
              <a:t>Altera</a:t>
            </a:r>
            <a:endParaRPr lang="uk-UA" dirty="0" smtClean="0">
              <a:solidFill>
                <a:srgbClr val="00206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 err="1" smtClean="0">
                <a:solidFill>
                  <a:srgbClr val="002060"/>
                </a:solidFill>
              </a:rPr>
              <a:t>Lattice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S</a:t>
            </a:r>
            <a:r>
              <a:rPr lang="ru-RU" dirty="0" err="1" smtClean="0">
                <a:solidFill>
                  <a:srgbClr val="002060"/>
                </a:solidFill>
              </a:rPr>
              <a:t>emiconductor</a:t>
            </a:r>
            <a:endParaRPr lang="uk-UA" dirty="0" smtClean="0">
              <a:solidFill>
                <a:srgbClr val="00206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 err="1" smtClean="0">
                <a:solidFill>
                  <a:srgbClr val="002060"/>
                </a:solidFill>
              </a:rPr>
              <a:t>Xilinx</a:t>
            </a:r>
            <a:endParaRPr lang="uk-UA" dirty="0" smtClean="0">
              <a:solidFill>
                <a:srgbClr val="00206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 err="1" smtClean="0">
                <a:solidFill>
                  <a:srgbClr val="002060"/>
                </a:solidFill>
              </a:rPr>
              <a:t>Actel</a:t>
            </a:r>
            <a:endParaRPr lang="en-US" dirty="0" smtClean="0">
              <a:solidFill>
                <a:srgbClr val="00206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solidFill>
                <a:srgbClr val="00206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Распределённая </a:t>
            </a:r>
            <a:r>
              <a:rPr lang="ru-RU" dirty="0" err="1" smtClean="0"/>
              <a:t>памят</a:t>
            </a:r>
            <a:r>
              <a:rPr lang="uk-UA" dirty="0" smtClean="0"/>
              <a:t>ь ПЛИС</a:t>
            </a:r>
            <a:r>
              <a:rPr lang="ru-RU" dirty="0" smtClean="0"/>
              <a:t>, выполняется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на основе энергозависимых ячеек статического ОЗУ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	(</a:t>
            </a:r>
            <a:r>
              <a:rPr lang="ru-RU" dirty="0" err="1" smtClean="0"/>
              <a:t>Xilinx</a:t>
            </a:r>
            <a:r>
              <a:rPr lang="ru-RU" dirty="0" smtClean="0"/>
              <a:t> и </a:t>
            </a:r>
            <a:r>
              <a:rPr lang="ru-RU" dirty="0" err="1" smtClean="0"/>
              <a:t>Altera</a:t>
            </a:r>
            <a:r>
              <a:rPr lang="ru-RU" dirty="0" smtClean="0"/>
              <a:t>) - энергозависимые</a:t>
            </a:r>
            <a:endParaRPr lang="uk-UA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на основе энергонезависимых ячеек Flash-памяти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	(</a:t>
            </a:r>
            <a:r>
              <a:rPr lang="ru-RU" dirty="0" err="1" smtClean="0"/>
              <a:t>Actel</a:t>
            </a:r>
            <a:r>
              <a:rPr lang="ru-RU" dirty="0" smtClean="0"/>
              <a:t> и </a:t>
            </a:r>
            <a:r>
              <a:rPr lang="ru-RU" dirty="0" err="1" smtClean="0"/>
              <a:t>Lattice</a:t>
            </a:r>
            <a:r>
              <a:rPr lang="ru-RU" dirty="0" smtClean="0"/>
              <a:t> </a:t>
            </a:r>
            <a:r>
              <a:rPr lang="ru-RU" dirty="0" err="1" smtClean="0"/>
              <a:t>Semiconductor</a:t>
            </a:r>
            <a:r>
              <a:rPr lang="ru-RU" dirty="0" smtClean="0"/>
              <a:t>) – энергонезависимые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CPLD</a:t>
            </a:r>
            <a:r>
              <a:rPr lang="ru-RU" dirty="0" smtClean="0"/>
              <a:t>, </a:t>
            </a:r>
            <a:r>
              <a:rPr lang="en-US" dirty="0" smtClean="0"/>
              <a:t>FPGA </a:t>
            </a:r>
            <a:r>
              <a:rPr lang="ru-RU" dirty="0" smtClean="0"/>
              <a:t>на энергозависимых ячейках ОЗУ</a:t>
            </a:r>
            <a:r>
              <a:rPr lang="en-US" dirty="0" smtClean="0"/>
              <a:t> – </a:t>
            </a:r>
            <a:r>
              <a:rPr lang="ru-RU" dirty="0" smtClean="0"/>
              <a:t>встроенная </a:t>
            </a:r>
            <a:r>
              <a:rPr lang="en-US" dirty="0" smtClean="0"/>
              <a:t>FLASH + MK </a:t>
            </a:r>
            <a:r>
              <a:rPr lang="ru-RU" dirty="0" smtClean="0"/>
              <a:t>(</a:t>
            </a:r>
            <a:r>
              <a:rPr lang="ru-RU" dirty="0" err="1" smtClean="0"/>
              <a:t>Altera</a:t>
            </a:r>
            <a:r>
              <a:rPr lang="ru-RU" dirty="0" smtClean="0"/>
              <a:t>) - энергонезависимые</a:t>
            </a:r>
            <a:endParaRPr lang="uk-UA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uk-UA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трелка вниз 12"/>
          <p:cNvSpPr/>
          <p:nvPr/>
        </p:nvSpPr>
        <p:spPr>
          <a:xfrm>
            <a:off x="4335463" y="5373688"/>
            <a:ext cx="360362" cy="431800"/>
          </a:xfrm>
          <a:prstGeom prst="downArrow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Стрелка вниз 10"/>
          <p:cNvSpPr/>
          <p:nvPr/>
        </p:nvSpPr>
        <p:spPr>
          <a:xfrm>
            <a:off x="2012950" y="2565400"/>
            <a:ext cx="360363" cy="4318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06375" y="3789363"/>
            <a:ext cx="8542338" cy="1747837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hangingPunct="1">
              <a:defRPr/>
            </a:pPr>
            <a:r>
              <a:rPr lang="ru-RU" sz="2800" dirty="0"/>
              <a:t>Требования, которые выдвигают задачи к ВС</a:t>
            </a:r>
            <a:endParaRPr lang="en-US" sz="2800" dirty="0"/>
          </a:p>
        </p:txBody>
      </p:sp>
      <p:sp>
        <p:nvSpPr>
          <p:cNvPr id="4101" name="Заголовок 1"/>
          <p:cNvSpPr>
            <a:spLocks noGrp="1"/>
          </p:cNvSpPr>
          <p:nvPr>
            <p:ph type="title"/>
          </p:nvPr>
        </p:nvSpPr>
        <p:spPr>
          <a:xfrm>
            <a:off x="436563" y="138113"/>
            <a:ext cx="8516937" cy="411162"/>
          </a:xfrm>
        </p:spPr>
        <p:txBody>
          <a:bodyPr/>
          <a:lstStyle/>
          <a:p>
            <a:r>
              <a:rPr lang="ru-RU" altLang="en-US" sz="2000" smtClean="0">
                <a:solidFill>
                  <a:srgbClr val="C00000"/>
                </a:solidFill>
              </a:rPr>
              <a:t>Область применения высокопроизводительных вычислительных систем</a:t>
            </a:r>
            <a:endParaRPr lang="en-US" altLang="en-US" sz="2000" smtClean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6375" y="608013"/>
            <a:ext cx="3973513" cy="208915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ru-RU" sz="1400" dirty="0" smtClean="0"/>
              <a:t>Прикладная физика, математика</a:t>
            </a:r>
          </a:p>
          <a:p>
            <a:pPr>
              <a:defRPr/>
            </a:pPr>
            <a:r>
              <a:rPr lang="ru-RU" sz="1400" dirty="0" smtClean="0"/>
              <a:t>Ядерная физика</a:t>
            </a:r>
          </a:p>
          <a:p>
            <a:pPr>
              <a:defRPr/>
            </a:pPr>
            <a:r>
              <a:rPr lang="ru-RU" sz="1400" dirty="0" smtClean="0"/>
              <a:t>Астрофизика</a:t>
            </a:r>
          </a:p>
          <a:p>
            <a:pPr>
              <a:defRPr/>
            </a:pPr>
            <a:r>
              <a:rPr lang="ru-RU" sz="1400" dirty="0" smtClean="0"/>
              <a:t>Метеорология</a:t>
            </a:r>
          </a:p>
          <a:p>
            <a:pPr>
              <a:defRPr/>
            </a:pPr>
            <a:r>
              <a:rPr lang="ru-RU" sz="1400" dirty="0" smtClean="0"/>
              <a:t>Создание искусственного интеллекта</a:t>
            </a:r>
          </a:p>
          <a:p>
            <a:pPr>
              <a:defRPr/>
            </a:pPr>
            <a:r>
              <a:rPr lang="ru-RU" sz="1400" dirty="0" smtClean="0"/>
              <a:t>Генетика</a:t>
            </a:r>
          </a:p>
          <a:p>
            <a:pPr>
              <a:defRPr/>
            </a:pPr>
            <a:r>
              <a:rPr lang="ru-RU" sz="1400" dirty="0" smtClean="0"/>
              <a:t>Медицина</a:t>
            </a:r>
          </a:p>
          <a:p>
            <a:pPr>
              <a:defRPr/>
            </a:pPr>
            <a:r>
              <a:rPr lang="ru-RU" sz="1400" dirty="0" smtClean="0"/>
              <a:t>Военно-прикладные задачи</a:t>
            </a:r>
          </a:p>
          <a:p>
            <a:pPr>
              <a:defRPr/>
            </a:pPr>
            <a:endParaRPr lang="ru-RU" sz="1400" dirty="0" smtClean="0"/>
          </a:p>
          <a:p>
            <a:pPr>
              <a:defRPr/>
            </a:pPr>
            <a:endParaRPr lang="en-US" sz="14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 bwMode="auto">
          <a:xfrm>
            <a:off x="4921250" y="620713"/>
            <a:ext cx="3827463" cy="2087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1400" dirty="0" smtClean="0"/>
              <a:t>Военная промышленность</a:t>
            </a:r>
          </a:p>
          <a:p>
            <a:pPr>
              <a:defRPr/>
            </a:pPr>
            <a:r>
              <a:rPr lang="ru-RU" sz="1400" dirty="0" smtClean="0"/>
              <a:t>Авиация</a:t>
            </a:r>
          </a:p>
          <a:p>
            <a:pPr>
              <a:defRPr/>
            </a:pPr>
            <a:r>
              <a:rPr lang="ru-RU" sz="1400" dirty="0" smtClean="0"/>
              <a:t>Космос</a:t>
            </a:r>
          </a:p>
          <a:p>
            <a:pPr>
              <a:defRPr/>
            </a:pPr>
            <a:r>
              <a:rPr lang="ru-RU" sz="1400" dirty="0" smtClean="0"/>
              <a:t>Робототехника</a:t>
            </a:r>
          </a:p>
          <a:p>
            <a:pPr>
              <a:defRPr/>
            </a:pPr>
            <a:r>
              <a:rPr lang="ru-RU" sz="1400" dirty="0" smtClean="0"/>
              <a:t>Системы управления различными технологичными процессами</a:t>
            </a:r>
          </a:p>
          <a:p>
            <a:pPr>
              <a:defRPr/>
            </a:pPr>
            <a:r>
              <a:rPr lang="ru-RU" sz="1400" dirty="0" smtClean="0"/>
              <a:t>Мобильная связь</a:t>
            </a:r>
          </a:p>
          <a:p>
            <a:pPr>
              <a:defRPr/>
            </a:pPr>
            <a:r>
              <a:rPr lang="ru-RU" sz="1400" dirty="0" smtClean="0"/>
              <a:t>Бытовая техника</a:t>
            </a:r>
          </a:p>
          <a:p>
            <a:pPr>
              <a:defRPr/>
            </a:pPr>
            <a:endParaRPr lang="ru-RU" sz="1400" dirty="0" smtClean="0"/>
          </a:p>
          <a:p>
            <a:pPr>
              <a:defRPr/>
            </a:pPr>
            <a:endParaRPr lang="en-US" sz="14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 bwMode="auto">
          <a:xfrm>
            <a:off x="169863" y="2997200"/>
            <a:ext cx="404653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ru-RU" sz="1600" dirty="0" smtClean="0">
                <a:solidFill>
                  <a:srgbClr val="C00000"/>
                </a:solidFill>
              </a:rPr>
              <a:t>Наиболее востребованы суперкомпьютеры, вычислительные кластеры</a:t>
            </a:r>
          </a:p>
          <a:p>
            <a:pPr>
              <a:defRPr/>
            </a:pPr>
            <a:endParaRPr lang="ru-RU" sz="1600" dirty="0" smtClean="0">
              <a:solidFill>
                <a:srgbClr val="C00000"/>
              </a:solidFill>
            </a:endParaRPr>
          </a:p>
          <a:p>
            <a:pPr>
              <a:defRPr/>
            </a:pP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 bwMode="auto">
          <a:xfrm>
            <a:off x="4921250" y="2997200"/>
            <a:ext cx="382746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ru-RU" sz="1600" dirty="0" smtClean="0">
                <a:solidFill>
                  <a:srgbClr val="C00000"/>
                </a:solidFill>
              </a:rPr>
              <a:t>Встроенные и специализированные вычислительные системы</a:t>
            </a:r>
          </a:p>
          <a:p>
            <a:pPr>
              <a:defRPr/>
            </a:pPr>
            <a:endParaRPr lang="ru-RU" sz="1600" dirty="0" smtClean="0">
              <a:solidFill>
                <a:srgbClr val="C00000"/>
              </a:solidFill>
            </a:endParaRPr>
          </a:p>
          <a:p>
            <a:pPr>
              <a:defRPr/>
            </a:pP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106" name="Объект 2"/>
          <p:cNvSpPr txBox="1">
            <a:spLocks/>
          </p:cNvSpPr>
          <p:nvPr/>
        </p:nvSpPr>
        <p:spPr bwMode="auto">
          <a:xfrm>
            <a:off x="436563" y="3933825"/>
            <a:ext cx="382746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altLang="en-US" sz="1400"/>
              <a:t>Высочайшая производительность</a:t>
            </a:r>
          </a:p>
          <a:p>
            <a:r>
              <a:rPr lang="ru-RU" altLang="en-US" sz="1400"/>
              <a:t>Простота программирования</a:t>
            </a:r>
          </a:p>
          <a:p>
            <a:endParaRPr lang="ru-RU" altLang="en-US" sz="1400"/>
          </a:p>
          <a:p>
            <a:endParaRPr lang="ru-RU" altLang="en-US" sz="1400"/>
          </a:p>
          <a:p>
            <a:endParaRPr lang="en-US" altLang="en-US" sz="1400"/>
          </a:p>
        </p:txBody>
      </p:sp>
      <p:sp>
        <p:nvSpPr>
          <p:cNvPr id="4107" name="Объект 2"/>
          <p:cNvSpPr txBox="1">
            <a:spLocks/>
          </p:cNvSpPr>
          <p:nvPr/>
        </p:nvSpPr>
        <p:spPr bwMode="auto">
          <a:xfrm>
            <a:off x="4805363" y="3860800"/>
            <a:ext cx="3827462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altLang="en-US" sz="1400"/>
              <a:t>Высокая производительность</a:t>
            </a:r>
          </a:p>
          <a:p>
            <a:r>
              <a:rPr lang="ru-RU" altLang="en-US" sz="1400"/>
              <a:t>Небольшие размеры</a:t>
            </a:r>
          </a:p>
          <a:p>
            <a:r>
              <a:rPr lang="ru-RU" altLang="en-US" sz="1400"/>
              <a:t>Низкое энергопотребление</a:t>
            </a:r>
          </a:p>
          <a:p>
            <a:r>
              <a:rPr lang="ru-RU" altLang="en-US" sz="1400"/>
              <a:t>Невысокая стоимость</a:t>
            </a:r>
          </a:p>
          <a:p>
            <a:r>
              <a:rPr lang="ru-RU" altLang="en-US" sz="1400"/>
              <a:t>Скорость и простота разработки</a:t>
            </a:r>
          </a:p>
          <a:p>
            <a:endParaRPr lang="ru-RU" altLang="en-US" sz="1400"/>
          </a:p>
          <a:p>
            <a:endParaRPr lang="ru-RU" altLang="en-US" sz="1400"/>
          </a:p>
          <a:p>
            <a:endParaRPr lang="en-US" altLang="en-US" sz="1400"/>
          </a:p>
        </p:txBody>
      </p:sp>
      <p:sp>
        <p:nvSpPr>
          <p:cNvPr id="12" name="Стрелка вниз 11"/>
          <p:cNvSpPr/>
          <p:nvPr/>
        </p:nvSpPr>
        <p:spPr>
          <a:xfrm>
            <a:off x="6654800" y="2565400"/>
            <a:ext cx="360363" cy="4318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109" name="Объект 2"/>
          <p:cNvSpPr txBox="1">
            <a:spLocks/>
          </p:cNvSpPr>
          <p:nvPr/>
        </p:nvSpPr>
        <p:spPr bwMode="auto">
          <a:xfrm>
            <a:off x="206375" y="5732463"/>
            <a:ext cx="8542338" cy="11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en-US" sz="1600">
                <a:solidFill>
                  <a:srgbClr val="C00000"/>
                </a:solidFill>
              </a:rPr>
              <a:t>Общая проблема – повышение производительности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ru-RU" altLang="en-US" sz="1600">
                <a:solidFill>
                  <a:srgbClr val="C00000"/>
                </a:solidFill>
              </a:rPr>
              <a:t>2008 год производительность уровня </a:t>
            </a:r>
            <a:r>
              <a:rPr lang="en-US" altLang="en-US" sz="1600">
                <a:solidFill>
                  <a:srgbClr val="C00000"/>
                </a:solidFill>
              </a:rPr>
              <a:t>Pflops (10</a:t>
            </a:r>
            <a:r>
              <a:rPr lang="en-US" altLang="en-US" sz="1600" baseline="30000">
                <a:solidFill>
                  <a:srgbClr val="C00000"/>
                </a:solidFill>
              </a:rPr>
              <a:t>15</a:t>
            </a:r>
            <a:r>
              <a:rPr lang="en-US" altLang="en-US" sz="1600">
                <a:solidFill>
                  <a:srgbClr val="C00000"/>
                </a:solidFill>
              </a:rPr>
              <a:t> )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uk-UA" altLang="en-US" sz="1600">
                <a:solidFill>
                  <a:srgbClr val="C00000"/>
                </a:solidFill>
              </a:rPr>
              <a:t>Современн</a:t>
            </a:r>
            <a:r>
              <a:rPr lang="ru-RU" altLang="en-US" sz="1600">
                <a:solidFill>
                  <a:srgbClr val="C00000"/>
                </a:solidFill>
              </a:rPr>
              <a:t>ые стремления </a:t>
            </a:r>
            <a:r>
              <a:rPr lang="en-US" altLang="en-US" sz="1600">
                <a:solidFill>
                  <a:srgbClr val="C00000"/>
                </a:solidFill>
              </a:rPr>
              <a:t>HPC (High Performance Computing) – Exaflops 10 </a:t>
            </a:r>
            <a:r>
              <a:rPr lang="en-US" altLang="en-US" sz="1600" baseline="30000">
                <a:solidFill>
                  <a:srgbClr val="C00000"/>
                </a:solidFill>
              </a:rPr>
              <a:t>18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 sz="1200" b="1" i="1"/>
              <a:t>(FLOPS</a:t>
            </a:r>
            <a:r>
              <a:rPr lang="en-US" altLang="en-US" sz="1200" i="1"/>
              <a:t> (for </a:t>
            </a:r>
            <a:r>
              <a:rPr lang="en-US" altLang="en-US" sz="1200" b="1" i="1"/>
              <a:t>FL</a:t>
            </a:r>
            <a:r>
              <a:rPr lang="en-US" altLang="en-US" sz="1200" i="1"/>
              <a:t>oating-point </a:t>
            </a:r>
            <a:r>
              <a:rPr lang="en-US" altLang="en-US" sz="1200" b="1" i="1"/>
              <a:t>O</a:t>
            </a:r>
            <a:r>
              <a:rPr lang="en-US" altLang="en-US" sz="1200" i="1"/>
              <a:t>perations </a:t>
            </a:r>
            <a:r>
              <a:rPr lang="en-US" altLang="en-US" sz="1200" b="1" i="1"/>
              <a:t>P</a:t>
            </a:r>
            <a:r>
              <a:rPr lang="en-US" altLang="en-US" sz="1200" i="1"/>
              <a:t>er </a:t>
            </a:r>
            <a:r>
              <a:rPr lang="en-US" altLang="en-US" sz="1200" b="1" i="1"/>
              <a:t>S</a:t>
            </a:r>
            <a:r>
              <a:rPr lang="en-US" altLang="en-US" sz="1200" i="1"/>
              <a:t>econd)</a:t>
            </a:r>
            <a:endParaRPr lang="uk-UA" altLang="en-US" sz="1200" i="1">
              <a:solidFill>
                <a:srgbClr val="C00000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en-US" sz="1600">
              <a:solidFill>
                <a:srgbClr val="C00000"/>
              </a:solidFill>
            </a:endParaRPr>
          </a:p>
        </p:txBody>
      </p:sp>
      <p:sp>
        <p:nvSpPr>
          <p:cNvPr id="15" name="Стрелка вниз 14"/>
          <p:cNvSpPr/>
          <p:nvPr/>
        </p:nvSpPr>
        <p:spPr>
          <a:xfrm flipV="1">
            <a:off x="6654800" y="3500438"/>
            <a:ext cx="360363" cy="433387"/>
          </a:xfrm>
          <a:prstGeom prst="downArrow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Стрелка вниз 15"/>
          <p:cNvSpPr/>
          <p:nvPr/>
        </p:nvSpPr>
        <p:spPr>
          <a:xfrm flipV="1">
            <a:off x="2012950" y="3500438"/>
            <a:ext cx="360363" cy="433387"/>
          </a:xfrm>
          <a:prstGeom prst="downArrow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8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388" y="2708275"/>
            <a:ext cx="8785225" cy="1441450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r>
              <a:rPr lang="ru-RU" sz="4000" dirty="0"/>
              <a:t>ПЛИС</a:t>
            </a:r>
            <a:endParaRPr lang="en-US" sz="4000" dirty="0"/>
          </a:p>
        </p:txBody>
      </p:sp>
      <p:sp>
        <p:nvSpPr>
          <p:cNvPr id="5123" name="Заголовок 1"/>
          <p:cNvSpPr>
            <a:spLocks noGrp="1"/>
          </p:cNvSpPr>
          <p:nvPr>
            <p:ph type="title"/>
          </p:nvPr>
        </p:nvSpPr>
        <p:spPr>
          <a:xfrm>
            <a:off x="179388" y="419100"/>
            <a:ext cx="8785225" cy="706438"/>
          </a:xfrm>
        </p:spPr>
        <p:txBody>
          <a:bodyPr/>
          <a:lstStyle/>
          <a:p>
            <a:r>
              <a:rPr lang="ru-RU" altLang="en-US" sz="2800" smtClean="0">
                <a:solidFill>
                  <a:srgbClr val="C00000"/>
                </a:solidFill>
              </a:rPr>
              <a:t>Классические способы повышения производительности вычислительных систем</a:t>
            </a:r>
            <a:endParaRPr lang="en-US" altLang="en-US" sz="2800" smtClean="0">
              <a:solidFill>
                <a:srgbClr val="C00000"/>
              </a:solidFill>
            </a:endParaRPr>
          </a:p>
        </p:txBody>
      </p:sp>
      <p:sp>
        <p:nvSpPr>
          <p:cNvPr id="5124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smtClean="0"/>
              <a:t>Аппаратные</a:t>
            </a:r>
          </a:p>
          <a:p>
            <a:pPr lvl="1"/>
            <a:r>
              <a:rPr lang="ru-RU" altLang="en-US" smtClean="0"/>
              <a:t>Реализация параллелизма на всех уровнях ВС</a:t>
            </a:r>
          </a:p>
          <a:p>
            <a:pPr lvl="1"/>
            <a:r>
              <a:rPr lang="ru-RU" altLang="en-US" smtClean="0"/>
              <a:t>Усовершенствование архитектуры</a:t>
            </a:r>
          </a:p>
          <a:p>
            <a:pPr lvl="1"/>
            <a:r>
              <a:rPr lang="ru-RU" altLang="en-US" smtClean="0"/>
              <a:t>Использование быстродействующей элементной базы </a:t>
            </a:r>
          </a:p>
          <a:p>
            <a:r>
              <a:rPr lang="ru-RU" altLang="en-US" smtClean="0"/>
              <a:t>Программно-аппаратные – реализуются на уровне программного обеспечения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35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79388" y="4702175"/>
            <a:ext cx="8785225" cy="175101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 anchorCtr="1"/>
          <a:lstStyle/>
          <a:p>
            <a:pPr algn="ctr" eaLnBrk="1" hangingPunct="1">
              <a:defRPr/>
            </a:pPr>
            <a:r>
              <a:rPr lang="ru-RU" dirty="0">
                <a:solidFill>
                  <a:schemeClr val="tx1"/>
                </a:solidFill>
              </a:rPr>
              <a:t>Специализированные средства на ПЛИС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47" name="Заголовок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33412"/>
          </a:xfrm>
        </p:spPr>
        <p:txBody>
          <a:bodyPr/>
          <a:lstStyle/>
          <a:p>
            <a:r>
              <a:rPr lang="ru-RU" altLang="en-US" sz="2400" b="1" smtClean="0">
                <a:solidFill>
                  <a:srgbClr val="C00000"/>
                </a:solidFill>
              </a:rPr>
              <a:t>Использование ПЛИС в области высокопроизводительных вычислений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388" y="836613"/>
            <a:ext cx="8785225" cy="431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>
                <a:solidFill>
                  <a:schemeClr val="tx1"/>
                </a:solidFill>
              </a:rPr>
              <a:t>Высокопроизводительные вычислительные системы (ВС)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388" y="1844675"/>
            <a:ext cx="2808287" cy="7921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>
                <a:solidFill>
                  <a:schemeClr val="tx1"/>
                </a:solidFill>
              </a:rPr>
              <a:t>Суперкомпьютеры</a:t>
            </a:r>
          </a:p>
          <a:p>
            <a:pPr algn="ctr" eaLnBrk="1" hangingPunct="1">
              <a:defRPr/>
            </a:pPr>
            <a:r>
              <a:rPr lang="ru-RU" dirty="0">
                <a:solidFill>
                  <a:schemeClr val="tx1"/>
                </a:solidFill>
              </a:rPr>
              <a:t>Высокопроизводительные вычислительные кластеры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67063" y="1655763"/>
            <a:ext cx="2809875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>
                <a:solidFill>
                  <a:schemeClr val="tx1"/>
                </a:solidFill>
              </a:rPr>
              <a:t>Встроенные ВС </a:t>
            </a:r>
          </a:p>
          <a:p>
            <a:pPr algn="ctr" eaLnBrk="1" hangingPunct="1">
              <a:defRPr/>
            </a:pPr>
            <a:r>
              <a:rPr lang="ru-RU" dirty="0">
                <a:solidFill>
                  <a:schemeClr val="tx1"/>
                </a:solidFill>
              </a:rPr>
              <a:t>Специализированные ВС</a:t>
            </a:r>
          </a:p>
          <a:p>
            <a:pPr algn="ctr" eaLnBrk="1" hangingPunct="1">
              <a:defRPr/>
            </a:pPr>
            <a:r>
              <a:rPr lang="ru-RU" dirty="0">
                <a:solidFill>
                  <a:schemeClr val="tx1"/>
                </a:solidFill>
              </a:rPr>
              <a:t>Система-на-кристалле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SoC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NoC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156325" y="1844675"/>
            <a:ext cx="2808288" cy="7921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>
                <a:solidFill>
                  <a:schemeClr val="tx1"/>
                </a:solidFill>
              </a:rPr>
              <a:t>Реконфигурируемые вычислительные системы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850" y="4868863"/>
            <a:ext cx="1800225" cy="1058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>
                <a:solidFill>
                  <a:schemeClr val="tx1"/>
                </a:solidFill>
              </a:rPr>
              <a:t>Многоядерные процессоры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379913" y="4868863"/>
            <a:ext cx="2592387" cy="1058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>
                <a:solidFill>
                  <a:schemeClr val="tx1"/>
                </a:solidFill>
              </a:rPr>
              <a:t>Вычислительные узлы с нестандартной архитектурой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182938" y="3171825"/>
            <a:ext cx="2058987" cy="833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>
                <a:solidFill>
                  <a:schemeClr val="tx1"/>
                </a:solidFill>
              </a:rPr>
              <a:t>Объектно-ориентированные системы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903913" y="3171825"/>
            <a:ext cx="2782887" cy="833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>
                <a:solidFill>
                  <a:schemeClr val="tx1"/>
                </a:solidFill>
              </a:rPr>
              <a:t>Универсальные системы адаптивные под классы задач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47700" y="3171825"/>
            <a:ext cx="1871663" cy="833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>
                <a:solidFill>
                  <a:schemeClr val="tx1"/>
                </a:solidFill>
              </a:rPr>
              <a:t>Универсальные системы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/>
          <p:cNvSpPr/>
          <p:nvPr/>
        </p:nvSpPr>
        <p:spPr>
          <a:xfrm>
            <a:off x="1323975" y="1300163"/>
            <a:ext cx="288925" cy="544512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Стрелка вниз 14"/>
          <p:cNvSpPr/>
          <p:nvPr/>
        </p:nvSpPr>
        <p:spPr>
          <a:xfrm>
            <a:off x="4392613" y="1268413"/>
            <a:ext cx="358775" cy="4318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Стрелка вниз 15"/>
          <p:cNvSpPr/>
          <p:nvPr/>
        </p:nvSpPr>
        <p:spPr>
          <a:xfrm>
            <a:off x="7389813" y="1300163"/>
            <a:ext cx="290512" cy="544512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8" name="Прямая со стрелкой 17"/>
          <p:cNvCxnSpPr>
            <a:stCxn id="4" idx="2"/>
            <a:endCxn id="13" idx="0"/>
          </p:cNvCxnSpPr>
          <p:nvPr/>
        </p:nvCxnSpPr>
        <p:spPr>
          <a:xfrm>
            <a:off x="1584325" y="2636838"/>
            <a:ext cx="0" cy="53498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11" idx="0"/>
          </p:cNvCxnSpPr>
          <p:nvPr/>
        </p:nvCxnSpPr>
        <p:spPr>
          <a:xfrm flipH="1">
            <a:off x="4211638" y="2798763"/>
            <a:ext cx="360362" cy="37306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12" idx="0"/>
          </p:cNvCxnSpPr>
          <p:nvPr/>
        </p:nvCxnSpPr>
        <p:spPr>
          <a:xfrm flipH="1">
            <a:off x="7296150" y="2636838"/>
            <a:ext cx="228600" cy="53498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11" idx="0"/>
          </p:cNvCxnSpPr>
          <p:nvPr/>
        </p:nvCxnSpPr>
        <p:spPr>
          <a:xfrm>
            <a:off x="1612900" y="2627313"/>
            <a:ext cx="2598738" cy="54451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4392613" y="2636838"/>
            <a:ext cx="3167062" cy="53498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2316163" y="4868863"/>
            <a:ext cx="1871662" cy="1058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>
                <a:solidFill>
                  <a:schemeClr val="tx1"/>
                </a:solidFill>
              </a:rPr>
              <a:t>Арифметические расширители и ускорители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7164388" y="4868863"/>
            <a:ext cx="1666875" cy="1058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>
                <a:solidFill>
                  <a:schemeClr val="tx1"/>
                </a:solidFill>
              </a:rPr>
              <a:t>Реализация на ПЛИС всей системы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Прямая со стрелкой 33"/>
          <p:cNvCxnSpPr>
            <a:stCxn id="13" idx="2"/>
          </p:cNvCxnSpPr>
          <p:nvPr/>
        </p:nvCxnSpPr>
        <p:spPr>
          <a:xfrm flipH="1">
            <a:off x="1220788" y="4005263"/>
            <a:ext cx="363537" cy="8636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1" idx="2"/>
          </p:cNvCxnSpPr>
          <p:nvPr/>
        </p:nvCxnSpPr>
        <p:spPr>
          <a:xfrm flipH="1">
            <a:off x="1323975" y="4005263"/>
            <a:ext cx="2887663" cy="83343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13" idx="2"/>
          </p:cNvCxnSpPr>
          <p:nvPr/>
        </p:nvCxnSpPr>
        <p:spPr>
          <a:xfrm>
            <a:off x="1584325" y="4005263"/>
            <a:ext cx="1666875" cy="83343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endCxn id="10" idx="0"/>
          </p:cNvCxnSpPr>
          <p:nvPr/>
        </p:nvCxnSpPr>
        <p:spPr>
          <a:xfrm>
            <a:off x="4211638" y="4005263"/>
            <a:ext cx="1465262" cy="8636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12" idx="2"/>
          </p:cNvCxnSpPr>
          <p:nvPr/>
        </p:nvCxnSpPr>
        <p:spPr>
          <a:xfrm flipH="1">
            <a:off x="5688013" y="4005263"/>
            <a:ext cx="1608137" cy="83343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12" idx="2"/>
          </p:cNvCxnSpPr>
          <p:nvPr/>
        </p:nvCxnSpPr>
        <p:spPr>
          <a:xfrm>
            <a:off x="7296150" y="4005263"/>
            <a:ext cx="701675" cy="83343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1584325" y="4005263"/>
            <a:ext cx="3851275" cy="8636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4195763" y="4005263"/>
            <a:ext cx="3673475" cy="85725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28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en-US" sz="180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en-US" sz="180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en-US" sz="180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en-US" sz="180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en-US" sz="1800"/>
          </a:p>
        </p:txBody>
      </p:sp>
      <p:sp>
        <p:nvSpPr>
          <p:cNvPr id="100967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11188" y="1268413"/>
            <a:ext cx="7772400" cy="20447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Система автоматизации проектирования 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Quartus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II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solidFill>
                  <a:srgbClr val="0070C0"/>
                </a:solidFill>
              </a:rPr>
              <a:t>ALTERA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0728" name="Picture 9" descr="QI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88" y="3941763"/>
            <a:ext cx="28956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2800" b="1" smtClean="0">
                <a:solidFill>
                  <a:srgbClr val="C00000"/>
                </a:solidFill>
              </a:rPr>
              <a:t>СБИС программируемой логики фирмы</a:t>
            </a:r>
            <a:r>
              <a:rPr lang="en-US" altLang="en-US" sz="2800" b="1" smtClean="0">
                <a:solidFill>
                  <a:srgbClr val="C00000"/>
                </a:solidFill>
              </a:rPr>
              <a:t> Altera</a:t>
            </a:r>
            <a:endParaRPr lang="uk-UA" altLang="en-US" sz="2800" b="1" smtClean="0">
              <a:solidFill>
                <a:srgbClr val="C00000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Cтруктурированные полузаказные микросхемы ASIC, архитектура микросхем </a:t>
            </a:r>
            <a:r>
              <a:rPr lang="en-US" altLang="en-US" sz="1800" b="1" smtClean="0">
                <a:solidFill>
                  <a:schemeClr val="hlink"/>
                </a:solidFill>
              </a:rPr>
              <a:t>Stratix</a:t>
            </a:r>
            <a:endParaRPr lang="ru-RU" altLang="en-US" sz="1800" b="1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en-US" sz="1800" smtClean="0"/>
              <a:t>Микросхемы высокой и средней степени интеграции</a:t>
            </a:r>
            <a:endParaRPr lang="ru-RU" altLang="en-US" sz="1800" i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800" b="1" i="1" smtClean="0">
                <a:solidFill>
                  <a:schemeClr val="hlink"/>
                </a:solidFill>
              </a:rPr>
              <a:t>	STRATIX</a:t>
            </a:r>
            <a:r>
              <a:rPr lang="en-US" altLang="en-US" sz="1800" b="1" i="1" smtClean="0">
                <a:solidFill>
                  <a:schemeClr val="hlink"/>
                </a:solidFill>
              </a:rPr>
              <a:t>, APEX</a:t>
            </a:r>
            <a:r>
              <a:rPr lang="ru-RU" altLang="en-US" sz="1800" b="1" i="1" smtClean="0">
                <a:solidFill>
                  <a:schemeClr val="hlink"/>
                </a:solidFill>
              </a:rPr>
              <a:t> 20К</a:t>
            </a:r>
            <a:r>
              <a:rPr lang="en-US" altLang="en-US" sz="1800" b="1" i="1" smtClean="0">
                <a:solidFill>
                  <a:schemeClr val="hlink"/>
                </a:solidFill>
              </a:rPr>
              <a:t>, FLEX</a:t>
            </a:r>
            <a:r>
              <a:rPr lang="ru-RU" altLang="en-US" sz="1800" b="1" i="1" smtClean="0">
                <a:solidFill>
                  <a:schemeClr val="hlink"/>
                </a:solidFill>
              </a:rPr>
              <a:t> 10К</a:t>
            </a:r>
            <a:endParaRPr lang="ru-RU" altLang="en-US" sz="1800" b="1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en-US" sz="1800" smtClean="0"/>
              <a:t>Микросхемы невысокой цены</a:t>
            </a:r>
            <a:endParaRPr lang="uk-UA" altLang="en-US" sz="1800" i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800" b="1" i="1" smtClean="0">
                <a:solidFill>
                  <a:schemeClr val="hlink"/>
                </a:solidFill>
              </a:rPr>
              <a:t>	CYCLON, </a:t>
            </a:r>
            <a:r>
              <a:rPr lang="en-US" altLang="en-US" sz="1800" b="1" i="1" smtClean="0">
                <a:solidFill>
                  <a:schemeClr val="hlink"/>
                </a:solidFill>
              </a:rPr>
              <a:t>ACEX 1K</a:t>
            </a:r>
            <a:endParaRPr lang="ru-RU" altLang="en-US" sz="1800" b="1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en-US" sz="1800" smtClean="0"/>
              <a:t>Микросхемы с реализацией высокоскоростных протоколов обмена данными</a:t>
            </a:r>
            <a:endParaRPr lang="en-US" altLang="en-US" sz="1800" i="1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i="1" smtClean="0">
                <a:solidFill>
                  <a:schemeClr val="hlink"/>
                </a:solidFill>
              </a:rPr>
              <a:t>STRATIX GX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i="1" smtClean="0">
                <a:solidFill>
                  <a:schemeClr val="hlink"/>
                </a:solidFill>
              </a:rPr>
              <a:t>MERCURY</a:t>
            </a:r>
            <a:endParaRPr lang="en-US" altLang="en-US" sz="1800" b="1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b="1" smtClean="0">
                <a:solidFill>
                  <a:schemeClr val="hlink"/>
                </a:solidFill>
              </a:rPr>
              <a:t>CPLD </a:t>
            </a:r>
            <a:r>
              <a:rPr lang="en-US" altLang="en-US" sz="1800" smtClean="0"/>
              <a:t>микросхемы</a:t>
            </a:r>
            <a:endParaRPr lang="en-US" altLang="en-US" sz="1800" i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i="1" smtClean="0">
                <a:solidFill>
                  <a:schemeClr val="hlink"/>
                </a:solidFill>
              </a:rPr>
              <a:t>	MAX 7000 MAX 3000</a:t>
            </a:r>
            <a:r>
              <a:rPr lang="en-US" altLang="en-US" sz="1800" smtClean="0"/>
              <a:t> (не развиваются и не поддерживаются)</a:t>
            </a:r>
            <a:endParaRPr lang="uk-UA" altLang="en-US" sz="1800" smtClean="0"/>
          </a:p>
          <a:p>
            <a:pPr eaLnBrk="1" hangingPunct="1">
              <a:lnSpc>
                <a:spcPct val="80000"/>
              </a:lnSpc>
            </a:pPr>
            <a:r>
              <a:rPr lang="uk-UA" altLang="en-US" sz="1800" b="1" smtClean="0">
                <a:solidFill>
                  <a:schemeClr val="hlink"/>
                </a:solidFill>
              </a:rPr>
              <a:t>Микросхема MAX II</a:t>
            </a:r>
            <a:r>
              <a:rPr lang="uk-UA" altLang="en-US" sz="1800" smtClean="0"/>
              <a:t> (реалзована </a:t>
            </a:r>
            <a:r>
              <a:rPr lang="ru-RU" altLang="en-US" sz="1800" smtClean="0"/>
              <a:t>по классической FPGA схеме)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1800" smtClean="0"/>
              <a:t>Встоенные процессорные ядра</a:t>
            </a:r>
            <a:endParaRPr lang="en-US" altLang="en-US" sz="1800" i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800" b="1" i="1" smtClean="0">
                <a:solidFill>
                  <a:schemeClr val="hlink"/>
                </a:solidFill>
              </a:rPr>
              <a:t>	</a:t>
            </a:r>
            <a:r>
              <a:rPr lang="en-US" altLang="en-US" sz="1800" b="1" i="1" smtClean="0">
                <a:solidFill>
                  <a:schemeClr val="hlink"/>
                </a:solidFill>
              </a:rPr>
              <a:t>NIOS, EXCALIBUS</a:t>
            </a:r>
            <a:endParaRPr lang="ru-RU" altLang="en-US" sz="1800" b="1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en-US" sz="1800" smtClean="0"/>
              <a:t>Конфигурационные ПЗУ (память + встроенный контроллер)</a:t>
            </a:r>
            <a:endParaRPr lang="ru-RU" altLang="en-US" sz="18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8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47075" cy="6540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Системы автоматизации проектирования фирмы</a:t>
            </a:r>
            <a:r>
              <a:rPr lang="en-US"/>
              <a:t> Altera</a:t>
            </a:r>
          </a:p>
        </p:txBody>
      </p:sp>
      <p:sp>
        <p:nvSpPr>
          <p:cNvPr id="299008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286000" y="1204913"/>
            <a:ext cx="6430963" cy="496728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/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 err="1">
                <a:solidFill>
                  <a:srgbClr val="C00000"/>
                </a:solidFill>
              </a:rPr>
              <a:t>Quartus</a:t>
            </a:r>
            <a:r>
              <a:rPr lang="en-US" sz="2400" dirty="0">
                <a:solidFill>
                  <a:srgbClr val="C00000"/>
                </a:solidFill>
              </a:rPr>
              <a:t> II</a:t>
            </a:r>
            <a:r>
              <a:rPr lang="uk-UA" sz="2400" dirty="0">
                <a:solidFill>
                  <a:srgbClr val="C00000"/>
                </a:solidFill>
              </a:rPr>
              <a:t> </a:t>
            </a:r>
            <a:r>
              <a:rPr lang="en-US" sz="1600" i="1" dirty="0" err="1"/>
              <a:t>поддерживает</a:t>
            </a:r>
            <a:r>
              <a:rPr lang="en-US" sz="1600" i="1" dirty="0"/>
              <a:t> </a:t>
            </a:r>
            <a:r>
              <a:rPr lang="en-US" sz="1600" i="1" dirty="0" err="1"/>
              <a:t>все</a:t>
            </a:r>
            <a:r>
              <a:rPr lang="en-US" sz="1600" i="1" dirty="0"/>
              <a:t> </a:t>
            </a:r>
            <a:r>
              <a:rPr lang="ru-RU" sz="1600" i="1" dirty="0"/>
              <a:t>семейства </a:t>
            </a:r>
            <a:r>
              <a:rPr lang="en-US" sz="1600" i="1" dirty="0" err="1"/>
              <a:t>микросхем</a:t>
            </a:r>
            <a:r>
              <a:rPr lang="en-US" dirty="0"/>
              <a:t> </a:t>
            </a:r>
            <a:endParaRPr lang="en-US" sz="2400" dirty="0">
              <a:solidFill>
                <a:schemeClr val="bg2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Stratix</a:t>
            </a:r>
            <a:r>
              <a:rPr lang="en-US" dirty="0"/>
              <a:t>, </a:t>
            </a:r>
            <a:r>
              <a:rPr lang="en-US" dirty="0" err="1"/>
              <a:t>Stratix</a:t>
            </a:r>
            <a:r>
              <a:rPr lang="en-US" dirty="0"/>
              <a:t> GX, Cyclone, APEX II, APEX 20K/E/C, Excalibur, &amp; Mercury Devices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FLEX 10KE, ACEX 1K, FLEX 6000, MAX 3000A, MAX 7000AE, &amp; MAX 7000B Devices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 err="1">
                <a:solidFill>
                  <a:srgbClr val="C00000"/>
                </a:solidFill>
              </a:rPr>
              <a:t>Quartus</a:t>
            </a:r>
            <a:r>
              <a:rPr lang="en-US" sz="2400" dirty="0">
                <a:solidFill>
                  <a:srgbClr val="C00000"/>
                </a:solidFill>
              </a:rPr>
              <a:t> II Web Edition</a:t>
            </a:r>
            <a:r>
              <a:rPr lang="uk-UA" sz="2400" dirty="0">
                <a:solidFill>
                  <a:srgbClr val="C00000"/>
                </a:solidFill>
              </a:rPr>
              <a:t> </a:t>
            </a:r>
            <a:r>
              <a:rPr lang="uk-UA" sz="1600" i="1" dirty="0"/>
              <a:t>(30 ДНЕЙ)</a:t>
            </a:r>
            <a:endParaRPr lang="en-US" sz="1600" i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ru-RU" dirty="0"/>
              <a:t>Бесплатная версия </a:t>
            </a:r>
            <a:r>
              <a:rPr lang="en-US" dirty="0"/>
              <a:t>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ru-RU" dirty="0"/>
              <a:t>Система с ограниченными возможностями</a:t>
            </a:r>
            <a:endParaRPr lang="uk-UA" dirty="0"/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MAX PLUS II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FLEX, ACEX, &amp; MAX </a:t>
            </a:r>
            <a:endParaRPr lang="uk-UA" dirty="0"/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ru-RU" dirty="0">
                <a:solidFill>
                  <a:srgbClr val="C00000"/>
                </a:solidFill>
              </a:rPr>
              <a:t>MODEL SIM </a:t>
            </a:r>
            <a:r>
              <a:rPr lang="ru-RU" dirty="0"/>
              <a:t>– </a:t>
            </a:r>
            <a:r>
              <a:rPr lang="ru-RU" sz="1600" i="1" dirty="0"/>
              <a:t>мощная среда моделирования, </a:t>
            </a: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ru-RU" sz="1600" i="1" dirty="0"/>
              <a:t>много возможностей</a:t>
            </a:r>
            <a:endParaRPr lang="en-US" sz="1600" i="1" dirty="0"/>
          </a:p>
        </p:txBody>
      </p:sp>
      <p:pic>
        <p:nvPicPr>
          <p:cNvPr id="2990084" name="Picture 2052" descr="QI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2133600"/>
            <a:ext cx="2214563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90085" name="Picture 20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4343400"/>
            <a:ext cx="159385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0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90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676400"/>
            <a:ext cx="8915400" cy="40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347075" cy="882650"/>
          </a:xfrm>
        </p:spPr>
        <p:txBody>
          <a:bodyPr/>
          <a:lstStyle/>
          <a:p>
            <a:pPr eaLnBrk="1" hangingPunct="1"/>
            <a:r>
              <a:rPr lang="ru-RU" altLang="en-US" smtClean="0">
                <a:solidFill>
                  <a:srgbClr val="990000"/>
                </a:solidFill>
              </a:rPr>
              <a:t>Проект перед компиляцией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519113" y="44450"/>
            <a:ext cx="8229600" cy="576263"/>
          </a:xfrm>
        </p:spPr>
        <p:txBody>
          <a:bodyPr/>
          <a:lstStyle/>
          <a:p>
            <a:pPr eaLnBrk="1" hangingPunct="1"/>
            <a:r>
              <a:rPr lang="ru-RU" altLang="en-US" sz="3200" b="1" smtClean="0">
                <a:solidFill>
                  <a:srgbClr val="C00000"/>
                </a:solidFill>
              </a:rPr>
              <a:t>Статическое ОЗУ               Микропроцессоры</a:t>
            </a:r>
            <a:endParaRPr lang="uk-UA" altLang="en-US" sz="3200" b="1" smtClean="0">
              <a:solidFill>
                <a:srgbClr val="C00000"/>
              </a:solidFill>
            </a:endParaRPr>
          </a:p>
        </p:txBody>
      </p:sp>
      <p:sp>
        <p:nvSpPr>
          <p:cNvPr id="9219" name="Прямоугольник 4"/>
          <p:cNvSpPr>
            <a:spLocks noChangeArrowheads="1"/>
          </p:cNvSpPr>
          <p:nvPr/>
        </p:nvSpPr>
        <p:spPr bwMode="auto">
          <a:xfrm>
            <a:off x="395288" y="549275"/>
            <a:ext cx="81375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en-US" sz="1400">
                <a:solidFill>
                  <a:srgbClr val="C00000"/>
                </a:solidFill>
              </a:rPr>
              <a:t>Статическое ОЗУ используются в ПЛИС для хранения конфигурации устройства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en-US" sz="1400">
                <a:solidFill>
                  <a:srgbClr val="C00000"/>
                </a:solidFill>
              </a:rPr>
              <a:t>Некоторые типы ПЛИС содержат встраиваемые микропроцессорные ядра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6075" y="1125538"/>
            <a:ext cx="3938588" cy="830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rgbClr val="FF0000"/>
                </a:solidFill>
                <a:latin typeface="+mn-lt"/>
                <a:cs typeface="+mn-cs"/>
              </a:rPr>
              <a:t>1970 г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(</a:t>
            </a:r>
            <a:r>
              <a:rPr lang="en-US" sz="1600" dirty="0" err="1">
                <a:latin typeface="+mn-lt"/>
                <a:cs typeface="+mn-cs"/>
              </a:rPr>
              <a:t>Firechild</a:t>
            </a:r>
            <a:r>
              <a:rPr lang="en-US" sz="1600" dirty="0">
                <a:latin typeface="+mn-lt"/>
                <a:cs typeface="+mn-cs"/>
              </a:rPr>
              <a:t>, </a:t>
            </a:r>
            <a:r>
              <a:rPr lang="uk-UA" sz="1600" dirty="0">
                <a:latin typeface="+mn-lt"/>
                <a:cs typeface="+mn-cs"/>
              </a:rPr>
              <a:t>США)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256 </a:t>
            </a:r>
            <a:r>
              <a:rPr lang="uk-UA" sz="1600" dirty="0" err="1">
                <a:latin typeface="+mn-lt"/>
                <a:cs typeface="+mn-cs"/>
              </a:rPr>
              <a:t>бит</a:t>
            </a:r>
            <a:r>
              <a:rPr lang="uk-UA" sz="1600" dirty="0">
                <a:latin typeface="+mn-lt"/>
                <a:cs typeface="+mn-cs"/>
              </a:rPr>
              <a:t> </a:t>
            </a:r>
            <a:r>
              <a:rPr lang="ru-RU" sz="1600" dirty="0">
                <a:latin typeface="+mn-lt"/>
                <a:cs typeface="+mn-cs"/>
              </a:rPr>
              <a:t>– микросхема статического ОЗУ</a:t>
            </a:r>
            <a:endParaRPr lang="uk-UA" sz="1600" dirty="0">
              <a:latin typeface="+mn-lt"/>
              <a:cs typeface="+mn-cs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4859338" y="1125538"/>
            <a:ext cx="3938587" cy="830262"/>
          </a:xfrm>
          <a:prstGeom prst="rect">
            <a:avLst/>
          </a:prstGeom>
          <a:solidFill>
            <a:srgbClr val="DCE6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en-US" sz="1600">
                <a:solidFill>
                  <a:srgbClr val="FF0000"/>
                </a:solidFill>
              </a:rPr>
              <a:t>1971 г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en-US" sz="1600"/>
              <a:t>(</a:t>
            </a:r>
            <a:r>
              <a:rPr lang="en-US" altLang="en-US" sz="1600"/>
              <a:t>Intel, </a:t>
            </a:r>
            <a:r>
              <a:rPr lang="uk-UA" altLang="en-US" sz="1600"/>
              <a:t>США)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en-US" sz="1600"/>
              <a:t>Первый микропроцессор – </a:t>
            </a:r>
            <a:r>
              <a:rPr lang="en-US" altLang="en-US" sz="1600"/>
              <a:t>Intel</a:t>
            </a:r>
            <a:r>
              <a:rPr lang="uk-UA" altLang="en-US" sz="1600"/>
              <a:t> 4004</a:t>
            </a:r>
          </a:p>
        </p:txBody>
      </p:sp>
      <p:sp>
        <p:nvSpPr>
          <p:cNvPr id="9222" name="Прямоугольник 11"/>
          <p:cNvSpPr>
            <a:spLocks noChangeArrowheads="1"/>
          </p:cNvSpPr>
          <p:nvPr/>
        </p:nvSpPr>
        <p:spPr bwMode="auto">
          <a:xfrm>
            <a:off x="107950" y="2852738"/>
            <a:ext cx="4176713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en-US" sz="2800" b="1">
                <a:solidFill>
                  <a:srgbClr val="C00000"/>
                </a:solidFill>
              </a:rPr>
              <a:t>Программируемые </a:t>
            </a:r>
            <a:r>
              <a:rPr lang="en-US" altLang="en-US" sz="2800" b="1">
                <a:solidFill>
                  <a:srgbClr val="C00000"/>
                </a:solidFill>
              </a:rPr>
              <a:t> </a:t>
            </a:r>
            <a:r>
              <a:rPr lang="ru-RU" altLang="en-US" sz="2800" b="1">
                <a:solidFill>
                  <a:srgbClr val="C00000"/>
                </a:solidFill>
              </a:rPr>
              <a:t>логические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en-US" sz="2800" b="1">
                <a:solidFill>
                  <a:srgbClr val="C00000"/>
                </a:solidFill>
              </a:rPr>
              <a:t>устройства (ПЛУ) </a:t>
            </a:r>
            <a:endParaRPr lang="uk-UA" alt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346075" y="4286250"/>
            <a:ext cx="1562100" cy="5857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rgbClr val="FF0000"/>
                </a:solidFill>
                <a:latin typeface="+mn-lt"/>
                <a:cs typeface="+mn-cs"/>
              </a:rPr>
              <a:t>1970 г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Первые ПЛУ</a:t>
            </a:r>
            <a:endParaRPr lang="uk-UA" sz="1600" dirty="0">
              <a:latin typeface="+mn-lt"/>
              <a:cs typeface="+mn-cs"/>
            </a:endParaRPr>
          </a:p>
        </p:txBody>
      </p:sp>
      <p:graphicFrame>
        <p:nvGraphicFramePr>
          <p:cNvPr id="9224" name="Object 3"/>
          <p:cNvGraphicFramePr>
            <a:graphicFrameLocks noChangeAspect="1"/>
          </p:cNvGraphicFramePr>
          <p:nvPr/>
        </p:nvGraphicFramePr>
        <p:xfrm>
          <a:off x="5219700" y="2565400"/>
          <a:ext cx="4032250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Visio" r:id="rId3" imgW="4201924" imgH="3754877" progId="Visio.Drawing.11">
                  <p:embed/>
                </p:oleObj>
              </mc:Choice>
              <mc:Fallback>
                <p:oleObj name="Visio" r:id="rId3" imgW="4201924" imgH="375487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565400"/>
                        <a:ext cx="4032250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3850" y="5446713"/>
            <a:ext cx="4103688" cy="1077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600" dirty="0">
                <a:solidFill>
                  <a:srgbClr val="FF0000"/>
                </a:solidFill>
                <a:latin typeface="+mn-lt"/>
                <a:cs typeface="+mn-cs"/>
              </a:rPr>
              <a:t>ППЗУ </a:t>
            </a:r>
            <a:r>
              <a:rPr lang="uk-UA" sz="1600" dirty="0">
                <a:solidFill>
                  <a:srgbClr val="002060"/>
                </a:solidFill>
                <a:latin typeface="+mn-lt"/>
                <a:cs typeface="+mn-cs"/>
              </a:rPr>
              <a:t> -   </a:t>
            </a:r>
            <a:r>
              <a:rPr lang="uk-UA" sz="1600" dirty="0" err="1">
                <a:solidFill>
                  <a:srgbClr val="002060"/>
                </a:solidFill>
                <a:latin typeface="+mn-lt"/>
                <a:cs typeface="+mn-cs"/>
              </a:rPr>
              <a:t>функции</a:t>
            </a:r>
            <a:r>
              <a:rPr lang="uk-UA" sz="1600" dirty="0">
                <a:solidFill>
                  <a:srgbClr val="002060"/>
                </a:solidFill>
                <a:latin typeface="+mn-lt"/>
                <a:cs typeface="+mn-cs"/>
              </a:rPr>
              <a:t> </a:t>
            </a:r>
            <a:r>
              <a:rPr lang="ru-RU" sz="1600" dirty="0">
                <a:solidFill>
                  <a:srgbClr val="002060"/>
                </a:solidFill>
                <a:latin typeface="+mn-lt"/>
                <a:cs typeface="+mn-cs"/>
              </a:rPr>
              <a:t>памяти компьютера (ПЗУ)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sz="1600" dirty="0">
                <a:solidFill>
                  <a:srgbClr val="002060"/>
                </a:solidFill>
                <a:latin typeface="+mn-lt"/>
                <a:cs typeface="+mn-cs"/>
              </a:rPr>
              <a:t>Хранение программ и констант</a:t>
            </a:r>
            <a:endParaRPr lang="uk-UA" sz="1600" dirty="0">
              <a:solidFill>
                <a:srgbClr val="002060"/>
              </a:solidFill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sz="1600" dirty="0">
                <a:solidFill>
                  <a:srgbClr val="002060"/>
                </a:solidFill>
                <a:latin typeface="+mn-lt"/>
                <a:cs typeface="+mn-cs"/>
              </a:rPr>
              <a:t>Низкая степень интеграции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sz="1600" dirty="0">
                <a:solidFill>
                  <a:srgbClr val="002060"/>
                </a:solidFill>
                <a:latin typeface="+mn-lt"/>
                <a:cs typeface="+mn-cs"/>
              </a:rPr>
              <a:t>Очень простые</a:t>
            </a:r>
          </a:p>
        </p:txBody>
      </p:sp>
      <p:sp>
        <p:nvSpPr>
          <p:cNvPr id="10" name="Стрелка вправо 9"/>
          <p:cNvSpPr/>
          <p:nvPr/>
        </p:nvSpPr>
        <p:spPr>
          <a:xfrm rot="5400000">
            <a:off x="773113" y="4779963"/>
            <a:ext cx="577850" cy="755650"/>
          </a:xfrm>
          <a:prstGeom prst="rightArrow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/>
          </a:p>
        </p:txBody>
      </p:sp>
      <p:sp>
        <p:nvSpPr>
          <p:cNvPr id="9227" name="Содержимое 2"/>
          <p:cNvSpPr>
            <a:spLocks noGrp="1"/>
          </p:cNvSpPr>
          <p:nvPr>
            <p:ph idx="1"/>
          </p:nvPr>
        </p:nvSpPr>
        <p:spPr>
          <a:xfrm>
            <a:off x="107950" y="2060575"/>
            <a:ext cx="8229600" cy="863600"/>
          </a:xfrm>
        </p:spPr>
        <p:txBody>
          <a:bodyPr/>
          <a:lstStyle/>
          <a:p>
            <a:pPr eaLnBrk="1" hangingPunct="1">
              <a:buClr>
                <a:srgbClr val="FFC000"/>
              </a:buClr>
              <a:buSzPct val="110000"/>
            </a:pPr>
            <a:r>
              <a:rPr lang="ru-RU" altLang="en-US" sz="1400" dirty="0" smtClean="0"/>
              <a:t>Микросхемы малой и средней степени интеграции (ИС) — до 100 / до 1000 элементов в кристалле.</a:t>
            </a:r>
            <a:endParaRPr lang="uk-UA" altLang="en-US" sz="1400" dirty="0" smtClean="0"/>
          </a:p>
          <a:p>
            <a:pPr eaLnBrk="1" hangingPunct="1">
              <a:buClr>
                <a:srgbClr val="FFC000"/>
              </a:buClr>
              <a:buSzPct val="110000"/>
            </a:pPr>
            <a:r>
              <a:rPr lang="ru-RU" altLang="en-US" sz="1400" dirty="0" smtClean="0"/>
              <a:t>Большая интегральная схема (БИС) — от 1000 до 10000 элементов в кристалле (1970).</a:t>
            </a:r>
            <a:endParaRPr lang="uk-UA" altLang="en-US" sz="1400" dirty="0" smtClean="0"/>
          </a:p>
          <a:p>
            <a:pPr eaLnBrk="1" hangingPunct="1">
              <a:buClr>
                <a:srgbClr val="FFC000"/>
              </a:buClr>
              <a:buSzPct val="110000"/>
            </a:pPr>
            <a:r>
              <a:rPr lang="ru-RU" altLang="en-US" sz="1400" dirty="0" smtClean="0"/>
              <a:t>Сверхбольшая интегральная схема (СБИС) — свыше 10000 </a:t>
            </a:r>
            <a:r>
              <a:rPr lang="ru-RU" altLang="en-US" sz="1400" dirty="0" smtClean="0"/>
              <a:t>(до 1 млн) элементов </a:t>
            </a:r>
            <a:r>
              <a:rPr lang="ru-RU" altLang="en-US" sz="1400" dirty="0" smtClean="0"/>
              <a:t>в </a:t>
            </a:r>
            <a:r>
              <a:rPr lang="ru-RU" altLang="en-US" sz="1400" dirty="0" smtClean="0"/>
              <a:t>кристалле (1980).</a:t>
            </a:r>
            <a:endParaRPr lang="uk-UA" altLang="en-US" sz="1400" dirty="0" smtClean="0"/>
          </a:p>
        </p:txBody>
      </p:sp>
      <p:sp>
        <p:nvSpPr>
          <p:cNvPr id="9228" name="Прямоугольник 5"/>
          <p:cNvSpPr>
            <a:spLocks noChangeArrowheads="1"/>
          </p:cNvSpPr>
          <p:nvPr/>
        </p:nvSpPr>
        <p:spPr bwMode="auto">
          <a:xfrm>
            <a:off x="3851275" y="4724400"/>
            <a:ext cx="23764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en-US" sz="1600">
                <a:solidFill>
                  <a:srgbClr val="FF0000"/>
                </a:solidFill>
              </a:rPr>
              <a:t>1976 </a:t>
            </a:r>
            <a:r>
              <a:rPr lang="ru-RU" altLang="en-US" sz="1600"/>
              <a:t>степень интеграции - четверть миллиона.</a:t>
            </a:r>
            <a:endParaRPr lang="uk-UA" altLang="en-US" sz="1600"/>
          </a:p>
        </p:txBody>
      </p:sp>
      <p:sp>
        <p:nvSpPr>
          <p:cNvPr id="9229" name="Прямоугольник 6"/>
          <p:cNvSpPr>
            <a:spLocks noChangeArrowheads="1"/>
          </p:cNvSpPr>
          <p:nvPr/>
        </p:nvSpPr>
        <p:spPr bwMode="auto">
          <a:xfrm>
            <a:off x="5508625" y="5516563"/>
            <a:ext cx="39592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en-US" sz="1600">
                <a:solidFill>
                  <a:srgbClr val="FF0000"/>
                </a:solidFill>
              </a:rPr>
              <a:t>1980 </a:t>
            </a:r>
            <a:r>
              <a:rPr lang="ru-RU" altLang="en-US" sz="1600"/>
              <a:t>степень интеграции – миллион (появление ПЛИС)</a:t>
            </a:r>
            <a:endParaRPr lang="uk-UA" altLang="en-US" sz="1600"/>
          </a:p>
        </p:txBody>
      </p:sp>
      <p:sp>
        <p:nvSpPr>
          <p:cNvPr id="9230" name="Прямоугольник 7"/>
          <p:cNvSpPr>
            <a:spLocks noChangeArrowheads="1"/>
          </p:cNvSpPr>
          <p:nvPr/>
        </p:nvSpPr>
        <p:spPr bwMode="auto">
          <a:xfrm>
            <a:off x="4573588" y="6308725"/>
            <a:ext cx="45704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en-US" sz="1600">
                <a:solidFill>
                  <a:srgbClr val="FF0000"/>
                </a:solidFill>
              </a:rPr>
              <a:t>2000</a:t>
            </a:r>
            <a:r>
              <a:rPr lang="ru-RU" altLang="en-US" sz="1600"/>
              <a:t>  степень интеграции приблизилась к 10 млн</a:t>
            </a:r>
            <a:endParaRPr lang="uk-UA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888"/>
            <a:ext cx="8229600" cy="1254125"/>
          </a:xfrm>
        </p:spPr>
        <p:txBody>
          <a:bodyPr rtlCol="0">
            <a:normAutofit fontScale="92500" lnSpcReduction="20000"/>
          </a:bodyPr>
          <a:lstStyle/>
          <a:p>
            <a:pPr algn="ctr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k-UA" b="1" dirty="0"/>
              <a:t>Редактор </a:t>
            </a:r>
            <a:r>
              <a:rPr lang="en-US" b="1" dirty="0" err="1">
                <a:solidFill>
                  <a:schemeClr val="hlink"/>
                </a:solidFill>
              </a:rPr>
              <a:t>Netlist</a:t>
            </a:r>
            <a:r>
              <a:rPr lang="en-US" b="1" dirty="0">
                <a:solidFill>
                  <a:schemeClr val="hlink"/>
                </a:solidFill>
              </a:rPr>
              <a:t> </a:t>
            </a:r>
            <a:r>
              <a:rPr lang="en-US" b="1" dirty="0" err="1">
                <a:solidFill>
                  <a:schemeClr val="hlink"/>
                </a:solidFill>
              </a:rPr>
              <a:t>Viever</a:t>
            </a:r>
            <a:endParaRPr lang="ru-RU" b="1" dirty="0">
              <a:solidFill>
                <a:schemeClr val="hlink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2000" i="1" dirty="0" smtClean="0"/>
              <a:t>( </a:t>
            </a:r>
            <a:r>
              <a:rPr lang="ru-RU" sz="2000" i="1" dirty="0"/>
              <a:t>Преобразование описания проекта </a:t>
            </a:r>
            <a:r>
              <a:rPr lang="en-US" sz="2000" i="1" dirty="0"/>
              <a:t>(</a:t>
            </a:r>
            <a:r>
              <a:rPr lang="ru-RU" sz="2000" i="1" dirty="0"/>
              <a:t>всех блоков и узлов в примитивы понятные </a:t>
            </a:r>
            <a:r>
              <a:rPr lang="en-US" sz="2000" i="1" dirty="0" err="1"/>
              <a:t>Quartus</a:t>
            </a:r>
            <a:r>
              <a:rPr lang="en-US" sz="2000" i="1" dirty="0"/>
              <a:t> II</a:t>
            </a:r>
            <a:r>
              <a:rPr lang="ru-RU" sz="2000" i="1" dirty="0"/>
              <a:t>.  </a:t>
            </a:r>
            <a:r>
              <a:rPr lang="en-US" sz="2000" i="1" dirty="0" err="1"/>
              <a:t>Quartus</a:t>
            </a:r>
            <a:r>
              <a:rPr lang="en-US" sz="2000" i="1" dirty="0"/>
              <a:t> II </a:t>
            </a:r>
            <a:r>
              <a:rPr lang="ru-RU" sz="2000" i="1" dirty="0"/>
              <a:t>преобразует проект в схему, реализуемую на заданной элементной базе</a:t>
            </a:r>
            <a:r>
              <a:rPr lang="ru-RU" sz="2000" i="1" dirty="0" smtClean="0"/>
              <a:t>.)</a:t>
            </a:r>
            <a:endParaRPr lang="uk-UA" sz="2000" i="1" dirty="0"/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28775"/>
            <a:ext cx="8610600" cy="416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pPr eaLnBrk="1" hangingPunct="1"/>
            <a:r>
              <a:rPr lang="uk-UA" altLang="en-US" sz="3600" smtClean="0"/>
              <a:t>Редактор </a:t>
            </a:r>
            <a:r>
              <a:rPr lang="en-US" altLang="en-US" sz="4000" smtClean="0">
                <a:solidFill>
                  <a:schemeClr val="hlink"/>
                </a:solidFill>
              </a:rPr>
              <a:t>Technology Map</a:t>
            </a:r>
            <a:r>
              <a:rPr lang="en-US" altLang="en-US" sz="3600" smtClean="0">
                <a:solidFill>
                  <a:schemeClr val="hlink"/>
                </a:solidFill>
              </a:rPr>
              <a:t> Viever</a:t>
            </a:r>
            <a:endParaRPr lang="uk-UA" altLang="en-US" sz="3600" smtClean="0">
              <a:solidFill>
                <a:schemeClr val="hlink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888" y="758825"/>
            <a:ext cx="8347075" cy="711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uk-UA" altLang="en-US" sz="1800" smtClean="0"/>
              <a:t> </a:t>
            </a:r>
            <a:r>
              <a:rPr lang="uk-UA" altLang="en-US" sz="1800" i="1" smtClean="0"/>
              <a:t>(результаты размещения проекта в топологии МС. Все в виде ячеек- </a:t>
            </a:r>
            <a:r>
              <a:rPr lang="en-US" altLang="en-US" sz="1800" i="1" smtClean="0"/>
              <a:t>c</a:t>
            </a:r>
            <a:r>
              <a:rPr lang="uk-UA" altLang="en-US" sz="1800" i="1" smtClean="0"/>
              <a:t> указанием номера ячейки и даже логической функции, которая выполняется)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28775"/>
            <a:ext cx="85344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title"/>
          </p:nvPr>
        </p:nvSpPr>
        <p:spPr>
          <a:xfrm>
            <a:off x="206375" y="115888"/>
            <a:ext cx="8686800" cy="490537"/>
          </a:xfrm>
        </p:spPr>
        <p:txBody>
          <a:bodyPr/>
          <a:lstStyle/>
          <a:p>
            <a:pPr eaLnBrk="1" hangingPunct="1"/>
            <a:r>
              <a:rPr lang="uk-UA" altLang="en-US" sz="3600" smtClean="0">
                <a:solidFill>
                  <a:srgbClr val="C00000"/>
                </a:solidFill>
              </a:rPr>
              <a:t>Топологический редактор </a:t>
            </a:r>
            <a:r>
              <a:rPr lang="en-US" altLang="en-US" sz="3600" smtClean="0">
                <a:solidFill>
                  <a:schemeClr val="hlink"/>
                </a:solidFill>
              </a:rPr>
              <a:t>Chip Planner</a:t>
            </a:r>
            <a:r>
              <a:rPr lang="uk-UA" altLang="en-US" sz="3600" smtClean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3891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229600" cy="46037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uk-UA" altLang="en-US" sz="2000" i="1" smtClean="0"/>
              <a:t>(просмотр и редактирование топологии МС)</a:t>
            </a:r>
          </a:p>
        </p:txBody>
      </p:sp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686800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altLang="en-US" smtClean="0"/>
          </a:p>
        </p:txBody>
      </p:sp>
      <p:pic>
        <p:nvPicPr>
          <p:cNvPr id="3993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49275"/>
            <a:ext cx="8686800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476250"/>
            <a:ext cx="8991600" cy="549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4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sz="2800" dirty="0">
                <a:solidFill>
                  <a:srgbClr val="C00000"/>
                </a:solidFill>
              </a:rPr>
              <a:t>Редактор  назначений </a:t>
            </a:r>
            <a:r>
              <a:rPr lang="uk-UA" sz="2800" dirty="0" err="1">
                <a:solidFill>
                  <a:srgbClr val="C00000"/>
                </a:solidFill>
              </a:rPr>
              <a:t>контактов</a:t>
            </a:r>
            <a:r>
              <a:rPr lang="uk-UA" sz="2800" dirty="0">
                <a:solidFill>
                  <a:srgbClr val="C00000"/>
                </a:solidFill>
              </a:rPr>
              <a:t> </a:t>
            </a:r>
            <a:r>
              <a:rPr lang="uk-UA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chemeClr val="hlink"/>
                </a:solidFill>
              </a:rPr>
              <a:t>Pin </a:t>
            </a:r>
            <a:r>
              <a:rPr lang="en-US" sz="2800" dirty="0">
                <a:solidFill>
                  <a:schemeClr val="hlink"/>
                </a:solidFill>
              </a:rPr>
              <a:t>Planner</a:t>
            </a:r>
            <a:endParaRPr lang="uk-UA" sz="2800" dirty="0">
              <a:solidFill>
                <a:schemeClr val="hlink"/>
              </a:solidFill>
            </a:endParaRPr>
          </a:p>
        </p:txBody>
      </p:sp>
      <p:pic>
        <p:nvPicPr>
          <p:cNvPr id="4198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836613"/>
            <a:ext cx="830580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533400" y="4800600"/>
            <a:ext cx="3886200" cy="336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Assignments =&gt; </a:t>
            </a:r>
            <a:r>
              <a:rPr lang="en-US" altLang="en-US" sz="1600">
                <a:solidFill>
                  <a:schemeClr val="hlink"/>
                </a:solidFill>
              </a:rPr>
              <a:t>Pin Planner</a:t>
            </a:r>
            <a:endParaRPr lang="uk-UA" altLang="en-US" sz="16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2800" b="1" smtClean="0">
                <a:solidFill>
                  <a:srgbClr val="C00000"/>
                </a:solidFill>
              </a:rPr>
              <a:t>Отчет о результатах моделирования </a:t>
            </a:r>
            <a:br>
              <a:rPr lang="ru-RU" altLang="en-US" sz="2800" b="1" smtClean="0">
                <a:solidFill>
                  <a:srgbClr val="C00000"/>
                </a:solidFill>
              </a:rPr>
            </a:br>
            <a:r>
              <a:rPr lang="ru-RU" altLang="en-US" sz="2800" b="1" smtClean="0">
                <a:solidFill>
                  <a:srgbClr val="C00000"/>
                </a:solidFill>
              </a:rPr>
              <a:t>(отображение временной диаграммы)</a:t>
            </a:r>
            <a:endParaRPr lang="en-US" altLang="en-US" sz="2800" b="1" smtClean="0">
              <a:solidFill>
                <a:srgbClr val="C00000"/>
              </a:solidFill>
            </a:endParaRP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28775"/>
            <a:ext cx="7129463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65"/>
          <p:cNvSpPr>
            <a:spLocks noChangeArrowheads="1"/>
          </p:cNvSpPr>
          <p:nvPr/>
        </p:nvSpPr>
        <p:spPr bwMode="auto">
          <a:xfrm>
            <a:off x="5802313" y="4724400"/>
            <a:ext cx="2559050" cy="5762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90000"/>
              <a:buFontTx/>
              <a:buNone/>
            </a:pPr>
            <a:endParaRPr kumimoji="1" lang="ru-RU" altLang="en-US" sz="1600">
              <a:latin typeface="Arial" panose="020B0604020202020204" pitchFamily="34" charset="0"/>
              <a:ea typeface="바탕" panose="02030600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45059" name="Прямоугольник 64"/>
          <p:cNvSpPr>
            <a:spLocks noChangeArrowheads="1"/>
          </p:cNvSpPr>
          <p:nvPr/>
        </p:nvSpPr>
        <p:spPr bwMode="auto">
          <a:xfrm>
            <a:off x="323850" y="2924175"/>
            <a:ext cx="4535488" cy="30257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90000"/>
              <a:buFontTx/>
              <a:buNone/>
            </a:pPr>
            <a:endParaRPr kumimoji="1" lang="ru-RU" altLang="en-US" sz="1600">
              <a:latin typeface="Arial" panose="020B0604020202020204" pitchFamily="34" charset="0"/>
              <a:ea typeface="바탕" panose="02030600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45060" name="Прямоугольник 63"/>
          <p:cNvSpPr>
            <a:spLocks noChangeArrowheads="1"/>
          </p:cNvSpPr>
          <p:nvPr/>
        </p:nvSpPr>
        <p:spPr bwMode="auto">
          <a:xfrm>
            <a:off x="755650" y="3357563"/>
            <a:ext cx="4032250" cy="22320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90000"/>
              <a:buFontTx/>
              <a:buNone/>
            </a:pPr>
            <a:endParaRPr kumimoji="1" lang="ru-RU" altLang="en-US" sz="1600">
              <a:latin typeface="Arial" panose="020B0604020202020204" pitchFamily="34" charset="0"/>
              <a:ea typeface="바탕" panose="02030600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63" name="Прямоугольник 62"/>
          <p:cNvSpPr/>
          <p:nvPr/>
        </p:nvSpPr>
        <p:spPr bwMode="auto">
          <a:xfrm>
            <a:off x="468313" y="2600325"/>
            <a:ext cx="1528762" cy="2524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SzPct val="90000"/>
              <a:defRPr/>
            </a:pPr>
            <a:endParaRPr kumimoji="1" lang="uk-UA" sz="1600">
              <a:latin typeface="Arial" charset="0"/>
              <a:ea typeface="바탕" pitchFamily="18" charset="-127"/>
              <a:cs typeface="+mn-cs"/>
              <a:sym typeface="Wingdings" pitchFamily="2" charset="2"/>
            </a:endParaRPr>
          </a:p>
        </p:txBody>
      </p:sp>
      <p:sp>
        <p:nvSpPr>
          <p:cNvPr id="62" name="Прямоугольник 61"/>
          <p:cNvSpPr/>
          <p:nvPr/>
        </p:nvSpPr>
        <p:spPr bwMode="auto">
          <a:xfrm>
            <a:off x="468313" y="2133600"/>
            <a:ext cx="1528762" cy="43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SzPct val="90000"/>
              <a:defRPr/>
            </a:pPr>
            <a:endParaRPr kumimoji="1" lang="uk-UA" sz="1600">
              <a:latin typeface="Arial" charset="0"/>
              <a:ea typeface="바탕" pitchFamily="18" charset="-127"/>
              <a:cs typeface="+mn-cs"/>
              <a:sym typeface="Wingdings" pitchFamily="2" charset="2"/>
            </a:endParaRPr>
          </a:p>
        </p:txBody>
      </p:sp>
      <p:sp>
        <p:nvSpPr>
          <p:cNvPr id="1393666" name="Rectangle 2"/>
          <p:cNvSpPr>
            <a:spLocks noChangeArrowheads="1"/>
          </p:cNvSpPr>
          <p:nvPr/>
        </p:nvSpPr>
        <p:spPr bwMode="auto">
          <a:xfrm>
            <a:off x="3276600" y="115888"/>
            <a:ext cx="57229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880" dir="2685317" algn="ctr" rotWithShape="0">
              <a:schemeClr val="folHlink">
                <a:alpha val="50000"/>
              </a:schemeClr>
            </a:outerShdw>
          </a:effectLst>
        </p:spPr>
        <p:txBody>
          <a:bodyPr tIns="82800" anchor="ctr"/>
          <a:lstStyle/>
          <a:p>
            <a:pPr algn="ctr" eaLnBrk="1" fontAlgn="auto" latinLnBrk="1" hangingPunct="1">
              <a:spcAft>
                <a:spcPts val="0"/>
              </a:spcAft>
              <a:buSzPct val="110000"/>
              <a:defRPr/>
            </a:pPr>
            <a:r>
              <a:rPr lang="ru-RU" altLang="ko-KR" sz="2500" dirty="0">
                <a:solidFill>
                  <a:srgbClr val="C00000"/>
                </a:solidFill>
                <a:latin typeface="Arial Unicode MS" pitchFamily="34" charset="-128"/>
                <a:cs typeface="+mn-cs"/>
              </a:rPr>
              <a:t>Поведенческое описание объектов</a:t>
            </a:r>
            <a:endParaRPr lang="en-US" altLang="ko-KR" sz="2500" dirty="0">
              <a:solidFill>
                <a:srgbClr val="C00000"/>
              </a:solidFill>
              <a:latin typeface="Arial Unicode MS" pitchFamily="34" charset="-128"/>
              <a:cs typeface="+mn-cs"/>
            </a:endParaRPr>
          </a:p>
        </p:txBody>
      </p:sp>
      <p:sp>
        <p:nvSpPr>
          <p:cNvPr id="45064" name="Text Box 3"/>
          <p:cNvSpPr txBox="1">
            <a:spLocks noChangeArrowheads="1"/>
          </p:cNvSpPr>
          <p:nvPr/>
        </p:nvSpPr>
        <p:spPr bwMode="auto">
          <a:xfrm>
            <a:off x="250825" y="1844675"/>
            <a:ext cx="4681538" cy="48974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module half_adder_</a:t>
            </a:r>
            <a:r>
              <a:rPr lang="en-US" altLang="ko-KR" sz="1600">
                <a:latin typeface="Arial" panose="020B0604020202020204" pitchFamily="34" charset="0"/>
                <a:ea typeface="바탕" panose="02030600000101010101" pitchFamily="18" charset="-127"/>
              </a:rPr>
              <a:t>beh1</a:t>
            </a: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 (S, C, A, B);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      output S, C;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      input    A, B;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      wire     S, C;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always @ (A or B)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      begin 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      </a:t>
            </a:r>
            <a:r>
              <a:rPr lang="ru-RU" altLang="ko-KR" sz="1600">
                <a:latin typeface="Arial" panose="020B0604020202020204" pitchFamily="34" charset="0"/>
                <a:ea typeface="굴림" panose="020B0600000101010101" pitchFamily="34" charset="-127"/>
              </a:rPr>
              <a:t>    </a:t>
            </a: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if ((A==0) or (B==1)) and </a:t>
            </a:r>
            <a:r>
              <a:rPr lang="en-US" altLang="ko-KR" sz="1600">
                <a:latin typeface="Arial" panose="020B0604020202020204" pitchFamily="34" charset="0"/>
              </a:rPr>
              <a:t>((A==0) or (B==1))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                     begin </a:t>
            </a:r>
            <a:r>
              <a:rPr lang="ru-RU" altLang="ko-KR" sz="1600">
                <a:latin typeface="Arial" panose="020B0604020202020204" pitchFamily="34" charset="0"/>
              </a:rPr>
              <a:t> </a:t>
            </a:r>
            <a:r>
              <a:rPr lang="en-US" altLang="ko-KR" sz="1600">
                <a:latin typeface="Arial" panose="020B0604020202020204" pitchFamily="34" charset="0"/>
              </a:rPr>
              <a:t>S&lt;=1’b1; </a:t>
            </a:r>
            <a:r>
              <a:rPr lang="ru-RU" altLang="ko-KR" sz="1600">
                <a:latin typeface="Arial" panose="020B0604020202020204" pitchFamily="34" charset="0"/>
              </a:rPr>
              <a:t> </a:t>
            </a:r>
            <a:r>
              <a:rPr lang="en-US" altLang="ko-KR" sz="1600">
                <a:latin typeface="Arial" panose="020B0604020202020204" pitchFamily="34" charset="0"/>
              </a:rPr>
              <a:t>C&lt;=1’b0; </a:t>
            </a:r>
            <a:r>
              <a:rPr lang="ru-RU" altLang="ko-KR" sz="1600">
                <a:latin typeface="Arial" panose="020B0604020202020204" pitchFamily="34" charset="0"/>
              </a:rPr>
              <a:t> </a:t>
            </a:r>
            <a:r>
              <a:rPr lang="en-US" altLang="ko-KR" sz="1600">
                <a:latin typeface="Arial" panose="020B0604020202020204" pitchFamily="34" charset="0"/>
              </a:rPr>
              <a:t>end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      </a:t>
            </a:r>
            <a:r>
              <a:rPr lang="ru-RU" altLang="ko-KR" sz="1600">
                <a:latin typeface="Arial" panose="020B0604020202020204" pitchFamily="34" charset="0"/>
              </a:rPr>
              <a:t>    </a:t>
            </a:r>
            <a:r>
              <a:rPr lang="en-US" altLang="ko-KR" sz="1600">
                <a:latin typeface="Arial" panose="020B0604020202020204" pitchFamily="34" charset="0"/>
              </a:rPr>
              <a:t>else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                     begin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                     </a:t>
            </a:r>
            <a:r>
              <a:rPr lang="ru-RU" altLang="ko-KR" sz="1600">
                <a:latin typeface="Arial" panose="020B0604020202020204" pitchFamily="34" charset="0"/>
                <a:ea typeface="굴림" panose="020B0600000101010101" pitchFamily="34" charset="-127"/>
              </a:rPr>
              <a:t>    </a:t>
            </a: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S&lt;=1’b0;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                     </a:t>
            </a:r>
            <a:r>
              <a:rPr lang="ru-RU" altLang="ko-KR" sz="1600">
                <a:latin typeface="Arial" panose="020B0604020202020204" pitchFamily="34" charset="0"/>
                <a:ea typeface="굴림" panose="020B0600000101010101" pitchFamily="34" charset="-127"/>
              </a:rPr>
              <a:t>    </a:t>
            </a: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if (A==0) and (B==0)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                     </a:t>
            </a:r>
            <a:r>
              <a:rPr lang="ru-RU" altLang="ko-KR" sz="1600">
                <a:latin typeface="Arial" panose="020B0604020202020204" pitchFamily="34" charset="0"/>
                <a:ea typeface="굴림" panose="020B0600000101010101" pitchFamily="34" charset="-127"/>
              </a:rPr>
              <a:t>    </a:t>
            </a: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C&lt;=1’b0; </a:t>
            </a:r>
            <a:endParaRPr lang="ru-RU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ru-RU" altLang="ko-KR" sz="1600">
                <a:latin typeface="Arial" panose="020B0604020202020204" pitchFamily="34" charset="0"/>
                <a:ea typeface="굴림" panose="020B0600000101010101" pitchFamily="34" charset="-127"/>
              </a:rPr>
              <a:t>	         </a:t>
            </a: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else C&lt;=1’b1;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                     end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       end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endParaRPr lang="ru-RU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endmodule</a:t>
            </a:r>
          </a:p>
        </p:txBody>
      </p:sp>
      <p:grpSp>
        <p:nvGrpSpPr>
          <p:cNvPr id="45065" name="Group 225"/>
          <p:cNvGrpSpPr>
            <a:grpSpLocks/>
          </p:cNvGrpSpPr>
          <p:nvPr/>
        </p:nvGrpSpPr>
        <p:grpSpPr bwMode="auto">
          <a:xfrm>
            <a:off x="171450" y="152400"/>
            <a:ext cx="2209800" cy="1189038"/>
            <a:chOff x="84" y="1026"/>
            <a:chExt cx="1644" cy="975"/>
          </a:xfrm>
        </p:grpSpPr>
        <p:sp>
          <p:nvSpPr>
            <p:cNvPr id="45096" name="Line 5"/>
            <p:cNvSpPr>
              <a:spLocks noChangeShapeType="1"/>
            </p:cNvSpPr>
            <p:nvPr/>
          </p:nvSpPr>
          <p:spPr bwMode="auto">
            <a:xfrm flipV="1">
              <a:off x="287" y="1330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7" name="Line 6"/>
            <p:cNvSpPr>
              <a:spLocks noChangeShapeType="1"/>
            </p:cNvSpPr>
            <p:nvPr/>
          </p:nvSpPr>
          <p:spPr bwMode="auto">
            <a:xfrm>
              <a:off x="310" y="167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8" name="Text Box 16"/>
            <p:cNvSpPr txBox="1">
              <a:spLocks noChangeArrowheads="1"/>
            </p:cNvSpPr>
            <p:nvPr/>
          </p:nvSpPr>
          <p:spPr bwMode="auto">
            <a:xfrm>
              <a:off x="85" y="1181"/>
              <a:ext cx="26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l-GR" altLang="en-US" sz="1800">
                  <a:latin typeface="Times New Roman" panose="02020603050405020304" pitchFamily="18" charset="0"/>
                  <a:ea typeface="굴림" panose="020B0600000101010101" pitchFamily="34" charset="-127"/>
                </a:rPr>
                <a:t>A</a:t>
              </a:r>
            </a:p>
          </p:txBody>
        </p:sp>
        <p:sp>
          <p:nvSpPr>
            <p:cNvPr id="45099" name="Text Box 17"/>
            <p:cNvSpPr txBox="1">
              <a:spLocks noChangeArrowheads="1"/>
            </p:cNvSpPr>
            <p:nvPr/>
          </p:nvSpPr>
          <p:spPr bwMode="auto">
            <a:xfrm>
              <a:off x="84" y="1520"/>
              <a:ext cx="252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l-GR" altLang="en-US" sz="1800">
                  <a:latin typeface="Times New Roman" panose="02020603050405020304" pitchFamily="18" charset="0"/>
                  <a:ea typeface="굴림" panose="020B0600000101010101" pitchFamily="34" charset="-127"/>
                </a:rPr>
                <a:t>B</a:t>
              </a:r>
            </a:p>
          </p:txBody>
        </p:sp>
        <p:sp>
          <p:nvSpPr>
            <p:cNvPr id="45100" name="Line 5"/>
            <p:cNvSpPr>
              <a:spLocks noChangeShapeType="1"/>
            </p:cNvSpPr>
            <p:nvPr/>
          </p:nvSpPr>
          <p:spPr bwMode="auto">
            <a:xfrm flipV="1">
              <a:off x="1262" y="1331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1" name="Line 6"/>
            <p:cNvSpPr>
              <a:spLocks noChangeShapeType="1"/>
            </p:cNvSpPr>
            <p:nvPr/>
          </p:nvSpPr>
          <p:spPr bwMode="auto">
            <a:xfrm>
              <a:off x="1285" y="1671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2" name="Text Box 16"/>
            <p:cNvSpPr txBox="1">
              <a:spLocks noChangeArrowheads="1"/>
            </p:cNvSpPr>
            <p:nvPr/>
          </p:nvSpPr>
          <p:spPr bwMode="auto">
            <a:xfrm>
              <a:off x="1490" y="1181"/>
              <a:ext cx="23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ea typeface="굴림" panose="020B0600000101010101" pitchFamily="34" charset="-127"/>
                </a:rPr>
                <a:t>S</a:t>
              </a:r>
              <a:endParaRPr lang="el-GR" altLang="en-US" sz="18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5103" name="Text Box 17"/>
            <p:cNvSpPr txBox="1">
              <a:spLocks noChangeArrowheads="1"/>
            </p:cNvSpPr>
            <p:nvPr/>
          </p:nvSpPr>
          <p:spPr bwMode="auto">
            <a:xfrm>
              <a:off x="1476" y="1520"/>
              <a:ext cx="252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ea typeface="굴림" panose="020B0600000101010101" pitchFamily="34" charset="-127"/>
                </a:rPr>
                <a:t>C</a:t>
              </a:r>
              <a:endParaRPr lang="el-GR" altLang="en-US" sz="18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5104" name="Rectangle 33"/>
            <p:cNvSpPr>
              <a:spLocks noChangeArrowheads="1"/>
            </p:cNvSpPr>
            <p:nvPr/>
          </p:nvSpPr>
          <p:spPr bwMode="auto">
            <a:xfrm>
              <a:off x="510" y="1026"/>
              <a:ext cx="796" cy="975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Half_adder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uk-UA" altLang="en-US" sz="1800"/>
            </a:p>
          </p:txBody>
        </p:sp>
      </p:grpSp>
      <p:graphicFrame>
        <p:nvGraphicFramePr>
          <p:cNvPr id="126174" name="Group 222"/>
          <p:cNvGraphicFramePr>
            <a:graphicFrameLocks noGrp="1"/>
          </p:cNvGraphicFramePr>
          <p:nvPr>
            <p:ph idx="4294967295"/>
          </p:nvPr>
        </p:nvGraphicFramePr>
        <p:xfrm>
          <a:off x="7197725" y="765175"/>
          <a:ext cx="1695450" cy="1828800"/>
        </p:xfrm>
        <a:graphic>
          <a:graphicData uri="http://schemas.openxmlformats.org/drawingml/2006/table">
            <a:tbl>
              <a:tblPr/>
              <a:tblGrid>
                <a:gridCol w="423497"/>
                <a:gridCol w="424961"/>
                <a:gridCol w="423496"/>
                <a:gridCol w="423497"/>
              </a:tblGrid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A</a:t>
                      </a:r>
                      <a:endParaRPr kumimoji="1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B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S</a:t>
                      </a:r>
                      <a:endParaRPr kumimoji="1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C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0</a:t>
                      </a:r>
                      <a:endParaRPr kumimoji="1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0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0</a:t>
                      </a:r>
                      <a:endParaRPr kumimoji="1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0</a:t>
                      </a:r>
                      <a:endParaRPr kumimoji="1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0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1</a:t>
                      </a:r>
                      <a:endParaRPr kumimoji="1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1</a:t>
                      </a:r>
                      <a:endParaRPr kumimoji="1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0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1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0</a:t>
                      </a:r>
                      <a:endParaRPr kumimoji="1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1</a:t>
                      </a:r>
                      <a:endParaRPr kumimoji="1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0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1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1</a:t>
                      </a:r>
                      <a:endParaRPr kumimoji="1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0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1</a:t>
                      </a:r>
                      <a:endParaRPr kumimoji="1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94" name="Text Box 26"/>
          <p:cNvSpPr txBox="1">
            <a:spLocks noChangeArrowheads="1"/>
          </p:cNvSpPr>
          <p:nvPr/>
        </p:nvSpPr>
        <p:spPr bwMode="auto">
          <a:xfrm>
            <a:off x="3492500" y="674688"/>
            <a:ext cx="3671888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ru-RU" altLang="ko-KR" sz="1400">
                <a:latin typeface="Arial Unicode MS" panose="020B0604020202020204" pitchFamily="34" charset="-128"/>
              </a:rPr>
              <a:t>Объект представлен в виде “черного ящика” с входами и выходами</a:t>
            </a:r>
            <a:endParaRPr lang="en-US" altLang="ko-KR" sz="1400">
              <a:latin typeface="Arial Unicode MS" panose="020B0604020202020204" pitchFamily="34" charset="-128"/>
            </a:endParaRP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ru-RU" altLang="ko-KR" sz="1400">
                <a:latin typeface="Arial Unicode MS" panose="020B0604020202020204" pitchFamily="34" charset="-128"/>
              </a:rPr>
              <a:t>Программа</a:t>
            </a:r>
            <a:r>
              <a:rPr lang="uk-UA" altLang="ko-KR" sz="1400">
                <a:latin typeface="Arial Unicode MS" panose="020B0604020202020204" pitchFamily="34" charset="-128"/>
              </a:rPr>
              <a:t> </a:t>
            </a:r>
            <a:r>
              <a:rPr lang="ru-RU" altLang="ko-KR" sz="1400">
                <a:latin typeface="Arial Unicode MS" panose="020B0604020202020204" pitchFamily="34" charset="-128"/>
              </a:rPr>
              <a:t> описывает зависимость выходных сигналов от входных на уровне одного процесса. </a:t>
            </a:r>
          </a:p>
        </p:txBody>
      </p:sp>
      <p:sp>
        <p:nvSpPr>
          <p:cNvPr id="45095" name="Text Box 3"/>
          <p:cNvSpPr txBox="1">
            <a:spLocks noChangeArrowheads="1"/>
          </p:cNvSpPr>
          <p:nvPr/>
        </p:nvSpPr>
        <p:spPr bwMode="auto">
          <a:xfrm>
            <a:off x="5148263" y="3249613"/>
            <a:ext cx="3887787" cy="3419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module half_adder_</a:t>
            </a:r>
            <a:r>
              <a:rPr lang="en-US" altLang="ko-KR" sz="1600">
                <a:latin typeface="Arial" panose="020B0604020202020204" pitchFamily="34" charset="0"/>
                <a:ea typeface="바탕" panose="02030600000101010101" pitchFamily="18" charset="-127"/>
              </a:rPr>
              <a:t>beh2</a:t>
            </a: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 (S, C, A, B);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            output S, C;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            input    A, B;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            wire     S, C;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ru-RU" altLang="ko-KR" sz="1600">
                <a:latin typeface="Arial" panose="020B0604020202020204" pitchFamily="34" charset="0"/>
                <a:ea typeface="굴림" panose="020B0600000101010101" pitchFamily="34" charset="-127"/>
              </a:rPr>
              <a:t>а</a:t>
            </a: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lways</a:t>
            </a:r>
            <a:r>
              <a:rPr lang="ru-RU" altLang="ko-KR" sz="1600">
                <a:latin typeface="Arial" panose="020B0604020202020204" pitchFamily="34" charset="0"/>
                <a:ea typeface="굴림" panose="020B0600000101010101" pitchFamily="34" charset="-127"/>
              </a:rPr>
              <a:t>  </a:t>
            </a: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@ (A or B);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            begin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            S&lt;=A^B;</a:t>
            </a:r>
            <a:r>
              <a:rPr lang="ru-RU" altLang="ko-KR" sz="1600">
                <a:latin typeface="Arial" panose="020B0604020202020204" pitchFamily="34" charset="0"/>
                <a:ea typeface="굴림" panose="020B0600000101010101" pitchFamily="34" charset="-127"/>
              </a:rPr>
              <a:t>     </a:t>
            </a:r>
            <a:r>
              <a:rPr lang="ru-RU" altLang="ko-KR" sz="1600">
                <a:solidFill>
                  <a:srgbClr val="CC66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/ </a:t>
            </a:r>
            <a:r>
              <a:rPr lang="en-US" altLang="ko-KR" sz="1600">
                <a:solidFill>
                  <a:srgbClr val="CC66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S = A </a:t>
            </a:r>
            <a:r>
              <a:rPr lang="uk-UA" altLang="ko-KR" sz="1600">
                <a:solidFill>
                  <a:srgbClr val="CC66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х</a:t>
            </a:r>
            <a:r>
              <a:rPr lang="en-US" altLang="ko-KR" sz="1600">
                <a:solidFill>
                  <a:srgbClr val="CC66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or B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            C&lt;=A&amp;B;      </a:t>
            </a:r>
            <a:r>
              <a:rPr lang="ru-RU" altLang="ko-KR" sz="1600">
                <a:solidFill>
                  <a:srgbClr val="CC66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/ </a:t>
            </a:r>
            <a:r>
              <a:rPr lang="en-US" altLang="ko-KR" sz="1600">
                <a:solidFill>
                  <a:srgbClr val="CC66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S = A and B</a:t>
            </a: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    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            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            end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endmodule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/>
          <p:cNvSpPr/>
          <p:nvPr/>
        </p:nvSpPr>
        <p:spPr bwMode="auto">
          <a:xfrm>
            <a:off x="5292725" y="1989138"/>
            <a:ext cx="2447925" cy="576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SzPct val="90000"/>
              <a:defRPr/>
            </a:pPr>
            <a:endParaRPr kumimoji="1" lang="uk-UA" sz="1600">
              <a:latin typeface="Arial" charset="0"/>
              <a:ea typeface="바탕" pitchFamily="18" charset="-127"/>
              <a:cs typeface="+mn-cs"/>
              <a:sym typeface="Wingdings" pitchFamily="2" charset="2"/>
            </a:endParaRPr>
          </a:p>
        </p:txBody>
      </p:sp>
      <p:sp>
        <p:nvSpPr>
          <p:cNvPr id="139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ko-KR" sz="2800" b="1" dirty="0" smtClean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Структурная модель полусумматора 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4572000" y="1125538"/>
            <a:ext cx="4319588" cy="23034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mic Sans MS" panose="030F0702030302020204" pitchFamily="66" charset="0"/>
                <a:ea typeface="굴림" panose="020B0600000101010101" pitchFamily="34" charset="-127"/>
              </a:rPr>
              <a:t>module half_adder_gate (S, C, A, B);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mic Sans MS" panose="030F0702030302020204" pitchFamily="66" charset="0"/>
                <a:ea typeface="굴림" panose="020B0600000101010101" pitchFamily="34" charset="-127"/>
              </a:rPr>
              <a:t>            output S, C;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mic Sans MS" panose="030F0702030302020204" pitchFamily="66" charset="0"/>
                <a:ea typeface="굴림" panose="020B0600000101010101" pitchFamily="34" charset="-127"/>
              </a:rPr>
              <a:t>            input    A, B;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mic Sans MS" panose="030F0702030302020204" pitchFamily="66" charset="0"/>
                <a:ea typeface="굴림" panose="020B0600000101010101" pitchFamily="34" charset="-127"/>
              </a:rPr>
              <a:t>            and UAND (C, A, B);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mic Sans MS" panose="030F0702030302020204" pitchFamily="66" charset="0"/>
                <a:ea typeface="굴림" panose="020B0600000101010101" pitchFamily="34" charset="-127"/>
              </a:rPr>
              <a:t>            xor UXOR (S, A, B);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mic Sans MS" panose="030F0702030302020204" pitchFamily="66" charset="0"/>
                <a:ea typeface="굴림" panose="020B0600000101010101" pitchFamily="34" charset="-127"/>
              </a:rPr>
              <a:t>endmodule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endParaRPr lang="en-US" altLang="ko-KR" sz="180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  <p:grpSp>
        <p:nvGrpSpPr>
          <p:cNvPr id="46085" name="Group 4"/>
          <p:cNvGrpSpPr>
            <a:grpSpLocks/>
          </p:cNvGrpSpPr>
          <p:nvPr/>
        </p:nvGrpSpPr>
        <p:grpSpPr bwMode="auto">
          <a:xfrm>
            <a:off x="436563" y="1123950"/>
            <a:ext cx="1773237" cy="1525588"/>
            <a:chOff x="794" y="1391"/>
            <a:chExt cx="1210" cy="961"/>
          </a:xfrm>
        </p:grpSpPr>
        <p:sp>
          <p:nvSpPr>
            <p:cNvPr id="46091" name="Line 5"/>
            <p:cNvSpPr>
              <a:spLocks noChangeShapeType="1"/>
            </p:cNvSpPr>
            <p:nvPr/>
          </p:nvSpPr>
          <p:spPr bwMode="auto">
            <a:xfrm>
              <a:off x="80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Line 6"/>
            <p:cNvSpPr>
              <a:spLocks noChangeShapeType="1"/>
            </p:cNvSpPr>
            <p:nvPr/>
          </p:nvSpPr>
          <p:spPr bwMode="auto">
            <a:xfrm>
              <a:off x="80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Line 7"/>
            <p:cNvSpPr>
              <a:spLocks noChangeShapeType="1"/>
            </p:cNvSpPr>
            <p:nvPr/>
          </p:nvSpPr>
          <p:spPr bwMode="auto">
            <a:xfrm>
              <a:off x="1092" y="15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Line 8"/>
            <p:cNvSpPr>
              <a:spLocks noChangeShapeType="1"/>
            </p:cNvSpPr>
            <p:nvPr/>
          </p:nvSpPr>
          <p:spPr bwMode="auto">
            <a:xfrm>
              <a:off x="1092" y="20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AutoShape 9"/>
            <p:cNvSpPr>
              <a:spLocks noChangeArrowheads="1"/>
            </p:cNvSpPr>
            <p:nvPr/>
          </p:nvSpPr>
          <p:spPr bwMode="auto">
            <a:xfrm>
              <a:off x="1236" y="2016"/>
              <a:ext cx="336" cy="3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en-US" sz="1800">
                <a:ea typeface="바탕" panose="02030600000101010101" pitchFamily="18" charset="-127"/>
              </a:endParaRPr>
            </a:p>
          </p:txBody>
        </p:sp>
        <p:sp>
          <p:nvSpPr>
            <p:cNvPr id="46096" name="Line 10"/>
            <p:cNvSpPr>
              <a:spLocks noChangeShapeType="1"/>
            </p:cNvSpPr>
            <p:nvPr/>
          </p:nvSpPr>
          <p:spPr bwMode="auto">
            <a:xfrm>
              <a:off x="996" y="17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Line 11"/>
            <p:cNvSpPr>
              <a:spLocks noChangeShapeType="1"/>
            </p:cNvSpPr>
            <p:nvPr/>
          </p:nvSpPr>
          <p:spPr bwMode="auto">
            <a:xfrm>
              <a:off x="996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2"/>
            <p:cNvSpPr>
              <a:spLocks noChangeArrowheads="1"/>
            </p:cNvSpPr>
            <p:nvPr/>
          </p:nvSpPr>
          <p:spPr bwMode="auto">
            <a:xfrm>
              <a:off x="971" y="176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en-US" sz="1800">
                <a:ea typeface="바탕" panose="02030600000101010101" pitchFamily="18" charset="-127"/>
              </a:endParaRPr>
            </a:p>
          </p:txBody>
        </p:sp>
        <p:sp>
          <p:nvSpPr>
            <p:cNvPr id="46099" name="Oval 13"/>
            <p:cNvSpPr>
              <a:spLocks noChangeArrowheads="1"/>
            </p:cNvSpPr>
            <p:nvPr/>
          </p:nvSpPr>
          <p:spPr bwMode="auto">
            <a:xfrm>
              <a:off x="1076" y="156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en-US" sz="1800">
                <a:ea typeface="바탕" panose="02030600000101010101" pitchFamily="18" charset="-127"/>
              </a:endParaRPr>
            </a:p>
          </p:txBody>
        </p:sp>
        <p:sp>
          <p:nvSpPr>
            <p:cNvPr id="46100" name="Line 14"/>
            <p:cNvSpPr>
              <a:spLocks noChangeShapeType="1"/>
            </p:cNvSpPr>
            <p:nvPr/>
          </p:nvSpPr>
          <p:spPr bwMode="auto">
            <a:xfrm>
              <a:off x="1572" y="16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Line 15"/>
            <p:cNvSpPr>
              <a:spLocks noChangeShapeType="1"/>
            </p:cNvSpPr>
            <p:nvPr/>
          </p:nvSpPr>
          <p:spPr bwMode="auto">
            <a:xfrm>
              <a:off x="1572" y="21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Text Box 16"/>
            <p:cNvSpPr txBox="1">
              <a:spLocks noChangeArrowheads="1"/>
            </p:cNvSpPr>
            <p:nvPr/>
          </p:nvSpPr>
          <p:spPr bwMode="auto">
            <a:xfrm>
              <a:off x="794" y="1391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l-GR" altLang="en-US" sz="1800">
                  <a:latin typeface="Times New Roman" panose="02020603050405020304" pitchFamily="18" charset="0"/>
                  <a:ea typeface="굴림" panose="020B0600000101010101" pitchFamily="34" charset="-127"/>
                </a:rPr>
                <a:t>A</a:t>
              </a:r>
            </a:p>
          </p:txBody>
        </p:sp>
        <p:sp>
          <p:nvSpPr>
            <p:cNvPr id="46103" name="Text Box 17"/>
            <p:cNvSpPr txBox="1">
              <a:spLocks noChangeArrowheads="1"/>
            </p:cNvSpPr>
            <p:nvPr/>
          </p:nvSpPr>
          <p:spPr bwMode="auto">
            <a:xfrm>
              <a:off x="798" y="1727"/>
              <a:ext cx="2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l-GR" altLang="en-US" sz="1800">
                  <a:latin typeface="Times New Roman" panose="02020603050405020304" pitchFamily="18" charset="0"/>
                  <a:ea typeface="굴림" panose="020B0600000101010101" pitchFamily="34" charset="-127"/>
                </a:rPr>
                <a:t>B</a:t>
              </a:r>
            </a:p>
          </p:txBody>
        </p:sp>
        <p:sp>
          <p:nvSpPr>
            <p:cNvPr id="46104" name="Text Box 18"/>
            <p:cNvSpPr txBox="1">
              <a:spLocks noChangeArrowheads="1"/>
            </p:cNvSpPr>
            <p:nvPr/>
          </p:nvSpPr>
          <p:spPr bwMode="auto">
            <a:xfrm>
              <a:off x="1719" y="1487"/>
              <a:ext cx="21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l-GR" altLang="en-US" sz="1800">
                  <a:latin typeface="Times New Roman" panose="02020603050405020304" pitchFamily="18" charset="0"/>
                  <a:ea typeface="굴림" panose="020B0600000101010101" pitchFamily="34" charset="-127"/>
                </a:rPr>
                <a:t>S</a:t>
              </a:r>
            </a:p>
          </p:txBody>
        </p:sp>
        <p:sp>
          <p:nvSpPr>
            <p:cNvPr id="46105" name="Text Box 19"/>
            <p:cNvSpPr txBox="1">
              <a:spLocks noChangeArrowheads="1"/>
            </p:cNvSpPr>
            <p:nvPr/>
          </p:nvSpPr>
          <p:spPr bwMode="auto">
            <a:xfrm>
              <a:off x="1754" y="1928"/>
              <a:ext cx="2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l-GR" altLang="en-US" sz="1800">
                  <a:latin typeface="Times New Roman" panose="02020603050405020304" pitchFamily="18" charset="0"/>
                  <a:ea typeface="굴림" panose="020B0600000101010101" pitchFamily="34" charset="-127"/>
                </a:rPr>
                <a:t>C</a:t>
              </a:r>
            </a:p>
          </p:txBody>
        </p:sp>
        <p:grpSp>
          <p:nvGrpSpPr>
            <p:cNvPr id="46106" name="Group 20"/>
            <p:cNvGrpSpPr>
              <a:grpSpLocks/>
            </p:cNvGrpSpPr>
            <p:nvPr/>
          </p:nvGrpSpPr>
          <p:grpSpPr bwMode="auto">
            <a:xfrm>
              <a:off x="1200" y="1536"/>
              <a:ext cx="336" cy="288"/>
              <a:chOff x="2282" y="3408"/>
              <a:chExt cx="221" cy="192"/>
            </a:xfrm>
          </p:grpSpPr>
          <p:sp>
            <p:nvSpPr>
              <p:cNvPr id="46107" name="Arc 21"/>
              <p:cNvSpPr>
                <a:spLocks/>
              </p:cNvSpPr>
              <p:nvPr/>
            </p:nvSpPr>
            <p:spPr bwMode="auto">
              <a:xfrm>
                <a:off x="2311" y="3409"/>
                <a:ext cx="50" cy="189"/>
              </a:xfrm>
              <a:custGeom>
                <a:avLst/>
                <a:gdLst>
                  <a:gd name="T0" fmla="*/ 0 w 22799"/>
                  <a:gd name="T1" fmla="*/ 0 h 43200"/>
                  <a:gd name="T2" fmla="*/ 0 w 22799"/>
                  <a:gd name="T3" fmla="*/ 0 h 43200"/>
                  <a:gd name="T4" fmla="*/ 0 w 22799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99"/>
                  <a:gd name="T10" fmla="*/ 0 h 43200"/>
                  <a:gd name="T11" fmla="*/ 22799 w 22799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99" h="43200" fill="none" extrusionOk="0">
                    <a:moveTo>
                      <a:pt x="1198" y="0"/>
                    </a:moveTo>
                    <a:cubicBezTo>
                      <a:pt x="13128" y="0"/>
                      <a:pt x="22799" y="9670"/>
                      <a:pt x="22799" y="21600"/>
                    </a:cubicBezTo>
                    <a:cubicBezTo>
                      <a:pt x="22799" y="33529"/>
                      <a:pt x="13128" y="43200"/>
                      <a:pt x="1199" y="43200"/>
                    </a:cubicBezTo>
                    <a:cubicBezTo>
                      <a:pt x="799" y="43200"/>
                      <a:pt x="399" y="43188"/>
                      <a:pt x="0" y="43166"/>
                    </a:cubicBezTo>
                  </a:path>
                  <a:path w="22799" h="43200" stroke="0" extrusionOk="0">
                    <a:moveTo>
                      <a:pt x="1198" y="0"/>
                    </a:moveTo>
                    <a:cubicBezTo>
                      <a:pt x="13128" y="0"/>
                      <a:pt x="22799" y="9670"/>
                      <a:pt x="22799" y="21600"/>
                    </a:cubicBezTo>
                    <a:cubicBezTo>
                      <a:pt x="22799" y="33529"/>
                      <a:pt x="13128" y="43200"/>
                      <a:pt x="1199" y="43200"/>
                    </a:cubicBezTo>
                    <a:cubicBezTo>
                      <a:pt x="799" y="43200"/>
                      <a:pt x="399" y="43188"/>
                      <a:pt x="0" y="43166"/>
                    </a:cubicBezTo>
                    <a:lnTo>
                      <a:pt x="1199" y="21600"/>
                    </a:lnTo>
                    <a:lnTo>
                      <a:pt x="1198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8" name="Arc 22"/>
              <p:cNvSpPr>
                <a:spLocks/>
              </p:cNvSpPr>
              <p:nvPr/>
            </p:nvSpPr>
            <p:spPr bwMode="auto">
              <a:xfrm flipV="1">
                <a:off x="2314" y="3471"/>
                <a:ext cx="189" cy="126"/>
              </a:xfrm>
              <a:custGeom>
                <a:avLst/>
                <a:gdLst>
                  <a:gd name="T0" fmla="*/ 0 w 20955"/>
                  <a:gd name="T1" fmla="*/ 0 h 21600"/>
                  <a:gd name="T2" fmla="*/ 0 w 20955"/>
                  <a:gd name="T3" fmla="*/ 0 h 21600"/>
                  <a:gd name="T4" fmla="*/ 0 w 2095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955"/>
                  <a:gd name="T10" fmla="*/ 0 h 21600"/>
                  <a:gd name="T11" fmla="*/ 20955 w 209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955" h="21600" fill="none" extrusionOk="0">
                    <a:moveTo>
                      <a:pt x="-1" y="0"/>
                    </a:moveTo>
                    <a:cubicBezTo>
                      <a:pt x="9911" y="0"/>
                      <a:pt x="18551" y="6745"/>
                      <a:pt x="20955" y="16360"/>
                    </a:cubicBezTo>
                  </a:path>
                  <a:path w="20955" h="21600" stroke="0" extrusionOk="0">
                    <a:moveTo>
                      <a:pt x="-1" y="0"/>
                    </a:moveTo>
                    <a:cubicBezTo>
                      <a:pt x="9911" y="0"/>
                      <a:pt x="18551" y="6745"/>
                      <a:pt x="20955" y="1636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en-US"/>
              </a:p>
            </p:txBody>
          </p:sp>
          <p:sp>
            <p:nvSpPr>
              <p:cNvPr id="46109" name="Arc 23"/>
              <p:cNvSpPr>
                <a:spLocks/>
              </p:cNvSpPr>
              <p:nvPr/>
            </p:nvSpPr>
            <p:spPr bwMode="auto">
              <a:xfrm>
                <a:off x="2314" y="3408"/>
                <a:ext cx="189" cy="126"/>
              </a:xfrm>
              <a:custGeom>
                <a:avLst/>
                <a:gdLst>
                  <a:gd name="T0" fmla="*/ 0 w 20955"/>
                  <a:gd name="T1" fmla="*/ 0 h 21600"/>
                  <a:gd name="T2" fmla="*/ 0 w 20955"/>
                  <a:gd name="T3" fmla="*/ 0 h 21600"/>
                  <a:gd name="T4" fmla="*/ 0 w 2095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955"/>
                  <a:gd name="T10" fmla="*/ 0 h 21600"/>
                  <a:gd name="T11" fmla="*/ 20955 w 209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955" h="21600" fill="none" extrusionOk="0">
                    <a:moveTo>
                      <a:pt x="-1" y="0"/>
                    </a:moveTo>
                    <a:cubicBezTo>
                      <a:pt x="9911" y="0"/>
                      <a:pt x="18551" y="6745"/>
                      <a:pt x="20955" y="16360"/>
                    </a:cubicBezTo>
                  </a:path>
                  <a:path w="20955" h="21600" stroke="0" extrusionOk="0">
                    <a:moveTo>
                      <a:pt x="-1" y="0"/>
                    </a:moveTo>
                    <a:cubicBezTo>
                      <a:pt x="9911" y="0"/>
                      <a:pt x="18551" y="6745"/>
                      <a:pt x="20955" y="1636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0" name="Arc 24"/>
              <p:cNvSpPr>
                <a:spLocks/>
              </p:cNvSpPr>
              <p:nvPr/>
            </p:nvSpPr>
            <p:spPr bwMode="auto">
              <a:xfrm>
                <a:off x="2282" y="3411"/>
                <a:ext cx="50" cy="189"/>
              </a:xfrm>
              <a:custGeom>
                <a:avLst/>
                <a:gdLst>
                  <a:gd name="T0" fmla="*/ 0 w 22799"/>
                  <a:gd name="T1" fmla="*/ 0 h 43200"/>
                  <a:gd name="T2" fmla="*/ 0 w 22799"/>
                  <a:gd name="T3" fmla="*/ 0 h 43200"/>
                  <a:gd name="T4" fmla="*/ 0 w 22799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99"/>
                  <a:gd name="T10" fmla="*/ 0 h 43200"/>
                  <a:gd name="T11" fmla="*/ 22799 w 22799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99" h="43200" fill="none" extrusionOk="0">
                    <a:moveTo>
                      <a:pt x="1198" y="0"/>
                    </a:moveTo>
                    <a:cubicBezTo>
                      <a:pt x="13128" y="0"/>
                      <a:pt x="22799" y="9670"/>
                      <a:pt x="22799" y="21600"/>
                    </a:cubicBezTo>
                    <a:cubicBezTo>
                      <a:pt x="22799" y="33529"/>
                      <a:pt x="13128" y="43200"/>
                      <a:pt x="1199" y="43200"/>
                    </a:cubicBezTo>
                    <a:cubicBezTo>
                      <a:pt x="799" y="43200"/>
                      <a:pt x="399" y="43188"/>
                      <a:pt x="0" y="43166"/>
                    </a:cubicBezTo>
                  </a:path>
                  <a:path w="22799" h="43200" stroke="0" extrusionOk="0">
                    <a:moveTo>
                      <a:pt x="1198" y="0"/>
                    </a:moveTo>
                    <a:cubicBezTo>
                      <a:pt x="13128" y="0"/>
                      <a:pt x="22799" y="9670"/>
                      <a:pt x="22799" y="21600"/>
                    </a:cubicBezTo>
                    <a:cubicBezTo>
                      <a:pt x="22799" y="33529"/>
                      <a:pt x="13128" y="43200"/>
                      <a:pt x="1199" y="43200"/>
                    </a:cubicBezTo>
                    <a:cubicBezTo>
                      <a:pt x="799" y="43200"/>
                      <a:pt x="399" y="43188"/>
                      <a:pt x="0" y="43166"/>
                    </a:cubicBezTo>
                    <a:lnTo>
                      <a:pt x="1199" y="21600"/>
                    </a:lnTo>
                    <a:lnTo>
                      <a:pt x="1198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6086" name="Rectangle 25"/>
          <p:cNvSpPr>
            <a:spLocks noChangeArrowheads="1"/>
          </p:cNvSpPr>
          <p:nvPr/>
        </p:nvSpPr>
        <p:spPr bwMode="auto">
          <a:xfrm>
            <a:off x="317500" y="1125538"/>
            <a:ext cx="2060575" cy="172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en-US" sz="1800">
              <a:ea typeface="바탕" panose="02030600000101010101" pitchFamily="18" charset="-127"/>
            </a:endParaRPr>
          </a:p>
        </p:txBody>
      </p:sp>
      <p:sp>
        <p:nvSpPr>
          <p:cNvPr id="46087" name="Text Box 26"/>
          <p:cNvSpPr txBox="1">
            <a:spLocks noChangeArrowheads="1"/>
          </p:cNvSpPr>
          <p:nvPr/>
        </p:nvSpPr>
        <p:spPr bwMode="auto">
          <a:xfrm>
            <a:off x="323850" y="4256088"/>
            <a:ext cx="8424863" cy="212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ru-RU" altLang="ko-KR" sz="2400">
                <a:solidFill>
                  <a:srgbClr val="FF6600"/>
                </a:solidFill>
                <a:latin typeface="Arial Unicode MS" panose="020B0604020202020204" pitchFamily="34" charset="-128"/>
              </a:rPr>
              <a:t>Структурное описание</a:t>
            </a:r>
            <a:r>
              <a:rPr lang="ru-RU" altLang="ko-KR" sz="2400">
                <a:latin typeface="Arial Unicode MS" panose="020B0604020202020204" pitchFamily="34" charset="-128"/>
              </a:rPr>
              <a:t> – структура объекта, как композиция компонентов, соединенных между собой и обменивающихся сигналами. 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ru-RU" altLang="ko-KR" sz="2400">
                <a:solidFill>
                  <a:srgbClr val="FF6600"/>
                </a:solidFill>
                <a:latin typeface="Arial Unicode MS" panose="020B0604020202020204" pitchFamily="34" charset="-128"/>
              </a:rPr>
              <a:t>Структурная модель</a:t>
            </a:r>
            <a:r>
              <a:rPr lang="ru-RU" altLang="ko-KR" sz="2400">
                <a:latin typeface="Arial Unicode MS" panose="020B0604020202020204" pitchFamily="34" charset="-128"/>
              </a:rPr>
              <a:t> - использование библиотечных модулей, или создание собственных</a:t>
            </a:r>
          </a:p>
        </p:txBody>
      </p:sp>
      <p:sp>
        <p:nvSpPr>
          <p:cNvPr id="46088" name="Text Box 26"/>
          <p:cNvSpPr txBox="1">
            <a:spLocks noChangeArrowheads="1"/>
          </p:cNvSpPr>
          <p:nvPr/>
        </p:nvSpPr>
        <p:spPr bwMode="auto">
          <a:xfrm>
            <a:off x="2511425" y="2636838"/>
            <a:ext cx="18605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latinLnBrk="1" hangingPunct="1">
              <a:spcBef>
                <a:spcPct val="0"/>
              </a:spcBef>
              <a:buFontTx/>
              <a:buNone/>
            </a:pPr>
            <a:r>
              <a:rPr lang="ru-RU" altLang="ko-KR" sz="1800"/>
              <a:t>использование</a:t>
            </a:r>
          </a:p>
          <a:p>
            <a:pPr algn="r" eaLnBrk="1" latinLnBrk="1" hangingPunct="1">
              <a:spcBef>
                <a:spcPct val="0"/>
              </a:spcBef>
              <a:buFontTx/>
              <a:buNone/>
            </a:pPr>
            <a:r>
              <a:rPr lang="ru-RU" altLang="ko-KR" sz="1800"/>
              <a:t>библиотечных</a:t>
            </a:r>
          </a:p>
          <a:p>
            <a:pPr algn="r" eaLnBrk="1" latinLnBrk="1" hangingPunct="1">
              <a:spcBef>
                <a:spcPct val="0"/>
              </a:spcBef>
              <a:buFontTx/>
              <a:buNone/>
            </a:pPr>
            <a:r>
              <a:rPr lang="ru-RU" altLang="ko-KR" sz="1800">
                <a:ea typeface="바탕" panose="02030600000101010101" pitchFamily="18" charset="-127"/>
              </a:rPr>
              <a:t>м</a:t>
            </a:r>
            <a:r>
              <a:rPr lang="ru-RU" altLang="ko-KR" sz="1800"/>
              <a:t>одулей</a:t>
            </a:r>
            <a:r>
              <a:rPr lang="ru-RU" altLang="ko-KR" sz="1800">
                <a:ea typeface="바탕" panose="02030600000101010101" pitchFamily="18" charset="-127"/>
              </a:rPr>
              <a:t> </a:t>
            </a:r>
            <a:r>
              <a:rPr lang="en-US" altLang="ko-KR" sz="1800">
                <a:ea typeface="바탕" panose="02030600000101010101" pitchFamily="18" charset="-127"/>
              </a:rPr>
              <a:t>and </a:t>
            </a:r>
            <a:r>
              <a:rPr lang="ru-RU" altLang="ko-KR" sz="1800">
                <a:ea typeface="바탕" panose="02030600000101010101" pitchFamily="18" charset="-127"/>
              </a:rPr>
              <a:t>и </a:t>
            </a:r>
            <a:r>
              <a:rPr lang="en-US" altLang="ko-KR" sz="1800">
                <a:ea typeface="바탕" panose="02030600000101010101" pitchFamily="18" charset="-127"/>
              </a:rPr>
              <a:t> xor</a:t>
            </a:r>
            <a:endParaRPr lang="ru-RU" altLang="ko-KR" sz="1800">
              <a:ea typeface="바탕" panose="02030600000101010101" pitchFamily="18" charset="-127"/>
            </a:endParaRPr>
          </a:p>
        </p:txBody>
      </p:sp>
      <p:sp>
        <p:nvSpPr>
          <p:cNvPr id="46089" name="Line 30"/>
          <p:cNvSpPr>
            <a:spLocks noChangeShapeType="1"/>
          </p:cNvSpPr>
          <p:nvPr/>
        </p:nvSpPr>
        <p:spPr bwMode="auto">
          <a:xfrm flipV="1">
            <a:off x="3243263" y="2060575"/>
            <a:ext cx="2025650" cy="6477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Line 31"/>
          <p:cNvSpPr>
            <a:spLocks noChangeShapeType="1"/>
          </p:cNvSpPr>
          <p:nvPr/>
        </p:nvSpPr>
        <p:spPr bwMode="auto">
          <a:xfrm flipV="1">
            <a:off x="3243263" y="2312988"/>
            <a:ext cx="2025650" cy="3952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4188" y="-26988"/>
            <a:ext cx="8696325" cy="712788"/>
          </a:xfrm>
          <a:noFill/>
        </p:spPr>
        <p:txBody>
          <a:bodyPr/>
          <a:lstStyle/>
          <a:p>
            <a:pPr eaLnBrk="1" hangingPunct="1"/>
            <a:r>
              <a:rPr lang="ru-RU" altLang="en-US" sz="3200" b="1" smtClean="0">
                <a:solidFill>
                  <a:srgbClr val="C00000"/>
                </a:solidFill>
              </a:rPr>
              <a:t>Модуль   мультиплексора </a:t>
            </a:r>
            <a:r>
              <a:rPr lang="en-US" altLang="ko-KR" sz="3200" b="1" smtClean="0">
                <a:solidFill>
                  <a:srgbClr val="C00000"/>
                </a:solidFill>
              </a:rPr>
              <a:t>(Behavior model</a:t>
            </a:r>
            <a:r>
              <a:rPr lang="ru-RU" altLang="ko-KR" sz="3200" b="1" smtClean="0">
                <a:solidFill>
                  <a:srgbClr val="C00000"/>
                </a:solidFill>
              </a:rPr>
              <a:t>)</a:t>
            </a:r>
            <a:r>
              <a:rPr lang="en-US" altLang="ko-KR" sz="3200" b="1" smtClean="0">
                <a:solidFill>
                  <a:srgbClr val="C00000"/>
                </a:solidFill>
              </a:rPr>
              <a:t> </a:t>
            </a:r>
            <a:endParaRPr lang="uk-UA" altLang="en-US" sz="3200" b="1" smtClean="0">
              <a:solidFill>
                <a:srgbClr val="C00000"/>
              </a:solidFill>
            </a:endParaRP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317500" y="4113213"/>
          <a:ext cx="3424238" cy="258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2" name="Visio" r:id="rId3" imgW="2659441" imgH="1678735" progId="Visio.Drawing.11">
                  <p:embed/>
                </p:oleObj>
              </mc:Choice>
              <mc:Fallback>
                <p:oleObj name="Visio" r:id="rId3" imgW="2659441" imgH="167873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4113213"/>
                        <a:ext cx="3424238" cy="258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0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17500" y="2887663"/>
            <a:ext cx="3389313" cy="1081087"/>
          </a:xfrm>
          <a:prstGeom prst="rect">
            <a:avLst/>
          </a:prstGeom>
          <a:noFill/>
          <a:ln w="2540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굴림" panose="020B0600000101010101" pitchFamily="34" charset="-127"/>
              </a:rPr>
              <a:t> always @ (sel or a or b or c or d)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굴림" panose="020B0600000101010101" pitchFamily="34" charset="-127"/>
              </a:rPr>
              <a:t>    if (sel == 2’b00) out = a;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굴림" panose="020B0600000101010101" pitchFamily="34" charset="-127"/>
              </a:rPr>
              <a:t>    else if (sel == 2’b01) out = b;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굴림" panose="020B0600000101010101" pitchFamily="34" charset="-127"/>
              </a:rPr>
              <a:t>    else if (sel == 2’b10) out = d;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굴림" panose="020B0600000101010101" pitchFamily="34" charset="-127"/>
              </a:rPr>
              <a:t>    else out = d;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5724525" y="2924175"/>
            <a:ext cx="3101975" cy="1692275"/>
          </a:xfrm>
          <a:prstGeom prst="rect">
            <a:avLst/>
          </a:prstGeom>
          <a:noFill/>
          <a:ln w="2540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굴림" panose="020B0600000101010101" pitchFamily="34" charset="-127"/>
              </a:rPr>
              <a:t> always @ (sel or a or b or c or d)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굴림" panose="020B0600000101010101" pitchFamily="34" charset="-127"/>
              </a:rPr>
              <a:t>    case (sel)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굴림" panose="020B0600000101010101" pitchFamily="34" charset="-127"/>
              </a:rPr>
              <a:t>     2’b00:    out = a;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굴림" panose="020B0600000101010101" pitchFamily="34" charset="-127"/>
              </a:rPr>
              <a:t>     2’b01:    out = b;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굴림" panose="020B0600000101010101" pitchFamily="34" charset="-127"/>
              </a:rPr>
              <a:t>     2’b10:    out = c;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굴림" panose="020B0600000101010101" pitchFamily="34" charset="-127"/>
              </a:rPr>
              <a:t>     default: out = d;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굴림" panose="020B0600000101010101" pitchFamily="34" charset="-127"/>
              </a:rPr>
              <a:t>    endcase</a:t>
            </a:r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6130925" y="4927600"/>
          <a:ext cx="2257425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3" name="Visio" r:id="rId5" imgW="1178113" imgH="634181" progId="Visio.Drawing.11">
                  <p:embed/>
                </p:oleObj>
              </mc:Choice>
              <mc:Fallback>
                <p:oleObj name="Visio" r:id="rId5" imgW="1178113" imgH="634181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25" y="4927600"/>
                        <a:ext cx="2257425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0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82" name="Group 82"/>
          <p:cNvGraphicFramePr>
            <a:graphicFrameLocks noGrp="1"/>
          </p:cNvGraphicFramePr>
          <p:nvPr/>
        </p:nvGraphicFramePr>
        <p:xfrm>
          <a:off x="3194050" y="620713"/>
          <a:ext cx="2027238" cy="2103437"/>
        </p:xfrm>
        <a:graphic>
          <a:graphicData uri="http://schemas.openxmlformats.org/drawingml/2006/table">
            <a:tbl>
              <a:tblPr/>
              <a:tblGrid>
                <a:gridCol w="797409"/>
                <a:gridCol w="765162"/>
                <a:gridCol w="464667"/>
              </a:tblGrid>
              <a:tr h="6401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sel[1]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31" marR="84431"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sel[0]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31" marR="8443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out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31" marR="8443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0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31" marR="84431"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0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31" marR="8443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a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31" marR="8443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0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31" marR="84431"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1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31" marR="8443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b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31" marR="8443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1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31" marR="84431"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0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31" marR="8443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c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31" marR="8443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1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31" marR="84431"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1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31" marR="8443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d</a:t>
                      </a:r>
                      <a:endParaRPr kumimoji="1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31" marR="8443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7133" name="Group 75"/>
          <p:cNvGrpSpPr>
            <a:grpSpLocks/>
          </p:cNvGrpSpPr>
          <p:nvPr/>
        </p:nvGrpSpPr>
        <p:grpSpPr bwMode="auto">
          <a:xfrm>
            <a:off x="180975" y="763588"/>
            <a:ext cx="2781300" cy="1843087"/>
            <a:chOff x="61" y="413"/>
            <a:chExt cx="1898" cy="1161"/>
          </a:xfrm>
        </p:grpSpPr>
        <p:sp>
          <p:nvSpPr>
            <p:cNvPr id="47135" name="Rectangle 11"/>
            <p:cNvSpPr>
              <a:spLocks noChangeArrowheads="1"/>
            </p:cNvSpPr>
            <p:nvPr/>
          </p:nvSpPr>
          <p:spPr bwMode="auto">
            <a:xfrm>
              <a:off x="761" y="436"/>
              <a:ext cx="666" cy="1134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MX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uk-UA" altLang="en-US" sz="1800"/>
            </a:p>
          </p:txBody>
        </p:sp>
        <p:sp>
          <p:nvSpPr>
            <p:cNvPr id="47136" name="Line 5"/>
            <p:cNvSpPr>
              <a:spLocks noChangeShapeType="1"/>
            </p:cNvSpPr>
            <p:nvPr/>
          </p:nvSpPr>
          <p:spPr bwMode="auto">
            <a:xfrm flipV="1">
              <a:off x="530" y="554"/>
              <a:ext cx="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Line 6"/>
            <p:cNvSpPr>
              <a:spLocks noChangeShapeType="1"/>
            </p:cNvSpPr>
            <p:nvPr/>
          </p:nvSpPr>
          <p:spPr bwMode="auto">
            <a:xfrm>
              <a:off x="530" y="737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Text Box 16"/>
            <p:cNvSpPr txBox="1">
              <a:spLocks noChangeArrowheads="1"/>
            </p:cNvSpPr>
            <p:nvPr/>
          </p:nvSpPr>
          <p:spPr bwMode="auto">
            <a:xfrm>
              <a:off x="337" y="413"/>
              <a:ext cx="1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ea typeface="굴림" panose="020B0600000101010101" pitchFamily="34" charset="-127"/>
                </a:rPr>
                <a:t>a</a:t>
              </a:r>
              <a:endParaRPr lang="el-GR" altLang="en-US" sz="1800">
                <a:latin typeface="Times New Roman" panose="02020603050405020304" pitchFamily="18" charset="0"/>
                <a:ea typeface="바탕" panose="02030600000101010101" pitchFamily="18" charset="-127"/>
              </a:endParaRPr>
            </a:p>
          </p:txBody>
        </p:sp>
        <p:sp>
          <p:nvSpPr>
            <p:cNvPr id="47139" name="Text Box 17"/>
            <p:cNvSpPr txBox="1">
              <a:spLocks noChangeArrowheads="1"/>
            </p:cNvSpPr>
            <p:nvPr/>
          </p:nvSpPr>
          <p:spPr bwMode="auto">
            <a:xfrm>
              <a:off x="329" y="598"/>
              <a:ext cx="2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ea typeface="굴림" panose="020B0600000101010101" pitchFamily="34" charset="-127"/>
                </a:rPr>
                <a:t>b</a:t>
              </a:r>
              <a:endParaRPr lang="el-GR" altLang="en-US" sz="18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7140" name="Line 6"/>
            <p:cNvSpPr>
              <a:spLocks noChangeShapeType="1"/>
            </p:cNvSpPr>
            <p:nvPr/>
          </p:nvSpPr>
          <p:spPr bwMode="auto">
            <a:xfrm>
              <a:off x="1446" y="1067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Text Box 17"/>
            <p:cNvSpPr txBox="1">
              <a:spLocks noChangeArrowheads="1"/>
            </p:cNvSpPr>
            <p:nvPr/>
          </p:nvSpPr>
          <p:spPr bwMode="auto">
            <a:xfrm>
              <a:off x="1632" y="934"/>
              <a:ext cx="32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ea typeface="굴림" panose="020B0600000101010101" pitchFamily="34" charset="-127"/>
                </a:rPr>
                <a:t>out</a:t>
              </a:r>
              <a:endParaRPr lang="el-GR" altLang="en-US" sz="18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7142" name="Line 5"/>
            <p:cNvSpPr>
              <a:spLocks noChangeShapeType="1"/>
            </p:cNvSpPr>
            <p:nvPr/>
          </p:nvSpPr>
          <p:spPr bwMode="auto">
            <a:xfrm flipV="1">
              <a:off x="530" y="915"/>
              <a:ext cx="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Line 6"/>
            <p:cNvSpPr>
              <a:spLocks noChangeShapeType="1"/>
            </p:cNvSpPr>
            <p:nvPr/>
          </p:nvSpPr>
          <p:spPr bwMode="auto">
            <a:xfrm>
              <a:off x="530" y="1098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4" name="Text Box 17"/>
            <p:cNvSpPr txBox="1">
              <a:spLocks noChangeArrowheads="1"/>
            </p:cNvSpPr>
            <p:nvPr/>
          </p:nvSpPr>
          <p:spPr bwMode="auto">
            <a:xfrm>
              <a:off x="329" y="961"/>
              <a:ext cx="2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ea typeface="굴림" panose="020B0600000101010101" pitchFamily="34" charset="-127"/>
                </a:rPr>
                <a:t>d</a:t>
              </a:r>
              <a:endParaRPr lang="el-GR" altLang="en-US" sz="18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7145" name="Text Box 17"/>
            <p:cNvSpPr txBox="1">
              <a:spLocks noChangeArrowheads="1"/>
            </p:cNvSpPr>
            <p:nvPr/>
          </p:nvSpPr>
          <p:spPr bwMode="auto">
            <a:xfrm>
              <a:off x="337" y="757"/>
              <a:ext cx="1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ea typeface="굴림" panose="020B0600000101010101" pitchFamily="34" charset="-127"/>
                </a:rPr>
                <a:t>c</a:t>
              </a:r>
              <a:endParaRPr lang="el-GR" altLang="en-US" sz="18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7146" name="Line 5"/>
            <p:cNvSpPr>
              <a:spLocks noChangeShapeType="1"/>
            </p:cNvSpPr>
            <p:nvPr/>
          </p:nvSpPr>
          <p:spPr bwMode="auto">
            <a:xfrm flipV="1">
              <a:off x="530" y="1295"/>
              <a:ext cx="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7" name="Line 6"/>
            <p:cNvSpPr>
              <a:spLocks noChangeShapeType="1"/>
            </p:cNvSpPr>
            <p:nvPr/>
          </p:nvSpPr>
          <p:spPr bwMode="auto">
            <a:xfrm>
              <a:off x="530" y="1479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8" name="Text Box 17"/>
            <p:cNvSpPr txBox="1">
              <a:spLocks noChangeArrowheads="1"/>
            </p:cNvSpPr>
            <p:nvPr/>
          </p:nvSpPr>
          <p:spPr bwMode="auto">
            <a:xfrm>
              <a:off x="61" y="1341"/>
              <a:ext cx="4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ea typeface="굴림" panose="020B0600000101010101" pitchFamily="34" charset="-127"/>
                </a:rPr>
                <a:t>sel[0]</a:t>
              </a:r>
              <a:endParaRPr lang="el-GR" altLang="en-US" sz="18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7149" name="Text Box 17"/>
            <p:cNvSpPr txBox="1">
              <a:spLocks noChangeArrowheads="1"/>
            </p:cNvSpPr>
            <p:nvPr/>
          </p:nvSpPr>
          <p:spPr bwMode="auto">
            <a:xfrm>
              <a:off x="61" y="1138"/>
              <a:ext cx="4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ea typeface="굴림" panose="020B0600000101010101" pitchFamily="34" charset="-127"/>
                </a:rPr>
                <a:t>sel[1]</a:t>
              </a:r>
              <a:endParaRPr lang="el-GR" altLang="en-US" sz="18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</p:grpSp>
      <p:sp>
        <p:nvSpPr>
          <p:cNvPr id="47134" name="Text Box 3"/>
          <p:cNvSpPr txBox="1">
            <a:spLocks noChangeArrowheads="1"/>
          </p:cNvSpPr>
          <p:nvPr/>
        </p:nvSpPr>
        <p:spPr bwMode="auto">
          <a:xfrm>
            <a:off x="5702300" y="1016000"/>
            <a:ext cx="3057525" cy="16208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굴림" panose="020B0600000101010101" pitchFamily="34" charset="-127"/>
              </a:rPr>
              <a:t>module mx_beh (sel, a, b, c, d, out);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굴림" panose="020B0600000101010101" pitchFamily="34" charset="-127"/>
              </a:rPr>
              <a:t>            output out;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굴림" panose="020B0600000101010101" pitchFamily="34" charset="-127"/>
              </a:rPr>
              <a:t>            input    sel, a, b, c, d;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굴림" panose="020B0600000101010101" pitchFamily="34" charset="-127"/>
              </a:rPr>
              <a:t>            wire     a, b, c, d;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굴림" panose="020B0600000101010101" pitchFamily="34" charset="-127"/>
              </a:rPr>
              <a:t>            wire       [1:0]sel;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굴림" panose="020B0600000101010101" pitchFamily="34" charset="-127"/>
              </a:rPr>
              <a:t>            / description</a:t>
            </a:r>
          </a:p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굴림" panose="020B0600000101010101" pitchFamily="34" charset="-127"/>
              </a:rPr>
              <a:t>endmodule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9366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dirty="0" err="1" smtClean="0">
                <a:solidFill>
                  <a:srgbClr val="C00000"/>
                </a:solidFill>
              </a:rPr>
              <a:t>Архитектура</a:t>
            </a:r>
            <a:r>
              <a:rPr lang="uk-UA" dirty="0" smtClean="0">
                <a:solidFill>
                  <a:srgbClr val="C00000"/>
                </a:solidFill>
              </a:rPr>
              <a:t> ПЛУ на ППЗУ</a:t>
            </a:r>
            <a:br>
              <a:rPr lang="uk-UA" dirty="0" smtClean="0">
                <a:solidFill>
                  <a:srgbClr val="C00000"/>
                </a:solidFill>
              </a:rPr>
            </a:br>
            <a:r>
              <a:rPr lang="ru-RU" sz="2200" dirty="0" smtClean="0">
                <a:solidFill>
                  <a:srgbClr val="C00000"/>
                </a:solidFill>
              </a:rPr>
              <a:t>Программируемые постоянные запоминающие устройства</a:t>
            </a:r>
            <a:endParaRPr lang="ru-RU" sz="2200" dirty="0">
              <a:solidFill>
                <a:srgbClr val="C00000"/>
              </a:solidFill>
            </a:endParaRP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05038"/>
            <a:ext cx="3922713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3" y="2133600"/>
            <a:ext cx="4065587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10795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rgbClr val="FFC000"/>
              </a:buClr>
              <a:buSzPct val="110000"/>
              <a:defRPr/>
            </a:pPr>
            <a:r>
              <a:rPr lang="ru-RU" sz="1800" dirty="0" smtClean="0"/>
              <a:t>Изначально созданы для реализации постоянной памяти компьютера - хранения программных инструкций и констант.</a:t>
            </a:r>
          </a:p>
          <a:p>
            <a:pPr eaLnBrk="1" fontAlgn="auto" hangingPunct="1">
              <a:spcAft>
                <a:spcPts val="0"/>
              </a:spcAft>
              <a:buClr>
                <a:srgbClr val="FFC000"/>
              </a:buClr>
              <a:buSzPct val="110000"/>
              <a:defRPr/>
            </a:pPr>
            <a:r>
              <a:rPr lang="ru-RU" sz="1800" dirty="0" smtClean="0"/>
              <a:t>Предложено эффективное применение - использование ППЗУ для реализации любой комбинационной логики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/>
          <p:cNvSpPr>
            <a:spLocks noGrp="1"/>
          </p:cNvSpPr>
          <p:nvPr>
            <p:ph type="title"/>
          </p:nvPr>
        </p:nvSpPr>
        <p:spPr>
          <a:xfrm>
            <a:off x="457200" y="-12700"/>
            <a:ext cx="8229600" cy="777875"/>
          </a:xfrm>
        </p:spPr>
        <p:txBody>
          <a:bodyPr/>
          <a:lstStyle/>
          <a:p>
            <a:pPr eaLnBrk="1" hangingPunct="1"/>
            <a:r>
              <a:rPr lang="ru-RU" altLang="en-US" smtClean="0">
                <a:solidFill>
                  <a:srgbClr val="C00000"/>
                </a:solidFill>
              </a:rPr>
              <a:t>Лабораторная работа №6</a:t>
            </a:r>
            <a:endParaRPr lang="uk-UA" altLang="en-US" smtClean="0">
              <a:solidFill>
                <a:srgbClr val="C00000"/>
              </a:solidFill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1239838"/>
            <a:ext cx="8970962" cy="600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Содержимое 2"/>
          <p:cNvSpPr>
            <a:spLocks noGrp="1"/>
          </p:cNvSpPr>
          <p:nvPr>
            <p:ph idx="1"/>
          </p:nvPr>
        </p:nvSpPr>
        <p:spPr>
          <a:xfrm>
            <a:off x="457200" y="592138"/>
            <a:ext cx="8229600" cy="676275"/>
          </a:xfrm>
        </p:spPr>
        <p:txBody>
          <a:bodyPr/>
          <a:lstStyle/>
          <a:p>
            <a:pPr eaLnBrk="1" hangingPunct="1"/>
            <a:r>
              <a:rPr lang="ru-RU" altLang="en-US" sz="2800" b="1" smtClean="0">
                <a:solidFill>
                  <a:srgbClr val="002060"/>
                </a:solidFill>
              </a:rPr>
              <a:t>Проектирование процессорного ядра на ПЛИС</a:t>
            </a:r>
            <a:endParaRPr lang="uk-UA" altLang="en-US" sz="2800" b="1" smtClean="0">
              <a:solidFill>
                <a:srgbClr val="00206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04701" y="5241974"/>
            <a:ext cx="660360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rPr>
              <a:t>ЖЕЛАЕМ УСПЕХОВ !!!</a:t>
            </a:r>
            <a:endParaRPr lang="uk-UA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092280" y="4941168"/>
            <a:ext cx="1561850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96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+mj-lt"/>
                <a:ea typeface="+mj-ea"/>
                <a:cs typeface="+mj-cs"/>
                <a:sym typeface="Wingdings"/>
              </a:rPr>
              <a:t></a:t>
            </a:r>
            <a:endParaRPr lang="uk-UA" sz="96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635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 smtClean="0">
                <a:solidFill>
                  <a:srgbClr val="C00000"/>
                </a:solidFill>
              </a:rPr>
              <a:t>Преимущества и недостатки решения</a:t>
            </a:r>
            <a:endParaRPr lang="uk-UA" sz="3600" b="1" dirty="0">
              <a:solidFill>
                <a:srgbClr val="C00000"/>
              </a:solidFill>
            </a:endParaRPr>
          </a:p>
        </p:txBody>
      </p:sp>
      <p:sp>
        <p:nvSpPr>
          <p:cNvPr id="11267" name="Содержимое 2"/>
          <p:cNvSpPr txBox="1">
            <a:spLocks/>
          </p:cNvSpPr>
          <p:nvPr/>
        </p:nvSpPr>
        <p:spPr bwMode="auto">
          <a:xfrm>
            <a:off x="395288" y="836613"/>
            <a:ext cx="8280400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FFC000"/>
              </a:buClr>
              <a:buSzPct val="110000"/>
              <a:buFontTx/>
              <a:buNone/>
            </a:pPr>
            <a:r>
              <a:rPr lang="ru-RU" altLang="en-US" sz="1800" b="1">
                <a:solidFill>
                  <a:srgbClr val="C00000"/>
                </a:solidFill>
              </a:rPr>
              <a:t>Преимущества:</a:t>
            </a:r>
          </a:p>
          <a:p>
            <a:pPr eaLnBrk="1" hangingPunct="1">
              <a:buClr>
                <a:srgbClr val="FFC000"/>
              </a:buClr>
              <a:buSzPct val="110000"/>
            </a:pPr>
            <a:r>
              <a:rPr lang="ru-RU" altLang="en-US" sz="1600"/>
              <a:t>Замена множества микросхем одной </a:t>
            </a:r>
            <a:r>
              <a:rPr lang="ru-RU" altLang="en-US" sz="1600">
                <a:solidFill>
                  <a:srgbClr val="0070C0"/>
                </a:solidFill>
              </a:rPr>
              <a:t> -  удешевление устройства</a:t>
            </a:r>
          </a:p>
          <a:p>
            <a:pPr eaLnBrk="1" hangingPunct="1">
              <a:buClr>
                <a:srgbClr val="FFC000"/>
              </a:buClr>
              <a:buSzPct val="110000"/>
              <a:buFontTx/>
              <a:buNone/>
            </a:pPr>
            <a:r>
              <a:rPr lang="ru-RU" altLang="en-US" sz="1600">
                <a:solidFill>
                  <a:srgbClr val="0070C0"/>
                </a:solidFill>
              </a:rPr>
              <a:t>                                                        - уменьшение размеров устройства на печатной плате</a:t>
            </a:r>
          </a:p>
          <a:p>
            <a:pPr eaLnBrk="1" hangingPunct="1">
              <a:buClr>
                <a:srgbClr val="FFC000"/>
              </a:buClr>
              <a:buSzPct val="110000"/>
            </a:pPr>
            <a:r>
              <a:rPr lang="ru-RU" altLang="en-US" sz="1600"/>
              <a:t>Микросхема конфигурируется в зависимости от требований решаемой задачи </a:t>
            </a:r>
          </a:p>
          <a:p>
            <a:pPr eaLnBrk="1" hangingPunct="1">
              <a:buClr>
                <a:srgbClr val="FFC000"/>
              </a:buClr>
              <a:buSzPct val="110000"/>
              <a:buFontTx/>
              <a:buNone/>
            </a:pPr>
            <a:r>
              <a:rPr lang="ru-RU" altLang="en-US" sz="1600">
                <a:solidFill>
                  <a:srgbClr val="0070C0"/>
                </a:solidFill>
              </a:rPr>
              <a:t>                                                                                       - гибкость производства </a:t>
            </a:r>
          </a:p>
          <a:p>
            <a:pPr eaLnBrk="1" hangingPunct="1">
              <a:buClr>
                <a:srgbClr val="FFC000"/>
              </a:buClr>
              <a:buSzPct val="110000"/>
            </a:pPr>
            <a:r>
              <a:rPr lang="ru-RU" altLang="en-US" sz="1600"/>
              <a:t>Уменьшение количества паяных соединений</a:t>
            </a:r>
            <a:r>
              <a:rPr lang="ru-RU" altLang="en-US" sz="1600">
                <a:solidFill>
                  <a:srgbClr val="0070C0"/>
                </a:solidFill>
              </a:rPr>
              <a:t>  – повышение надежности</a:t>
            </a:r>
          </a:p>
          <a:p>
            <a:pPr eaLnBrk="1" hangingPunct="1">
              <a:buClr>
                <a:srgbClr val="FFC000"/>
              </a:buClr>
              <a:buSzPct val="110000"/>
            </a:pPr>
            <a:r>
              <a:rPr lang="ru-RU" altLang="en-US" sz="1600"/>
              <a:t>Внутренние каналы связи более быстродействующие </a:t>
            </a:r>
            <a:r>
              <a:rPr lang="ru-RU" altLang="en-US" sz="1600">
                <a:solidFill>
                  <a:srgbClr val="002060"/>
                </a:solidFill>
              </a:rPr>
              <a:t>– </a:t>
            </a:r>
            <a:r>
              <a:rPr lang="ru-RU" altLang="en-US" sz="1600">
                <a:solidFill>
                  <a:srgbClr val="0070C0"/>
                </a:solidFill>
              </a:rPr>
              <a:t>повышение быстродействия</a:t>
            </a:r>
          </a:p>
          <a:p>
            <a:pPr eaLnBrk="1" hangingPunct="1">
              <a:buClr>
                <a:srgbClr val="FFC000"/>
              </a:buClr>
              <a:buSzPct val="110000"/>
            </a:pPr>
            <a:r>
              <a:rPr lang="ru-RU" altLang="en-US" sz="1600"/>
              <a:t>Возможность перепрограммирования устройства СПЗУ, ЭСПЗУ (исправление ошибок на печатной плате весьма трудоемкий процесс)</a:t>
            </a:r>
          </a:p>
          <a:p>
            <a:pPr eaLnBrk="1" hangingPunct="1">
              <a:buClr>
                <a:srgbClr val="FFC000"/>
              </a:buClr>
              <a:buSzPct val="110000"/>
            </a:pPr>
            <a:endParaRPr lang="ru-RU" altLang="en-US" sz="160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971550" y="4005263"/>
            <a:ext cx="7129463" cy="259238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defRPr/>
            </a:pPr>
            <a:r>
              <a:rPr lang="ru-RU" sz="2200" b="1" dirty="0">
                <a:solidFill>
                  <a:srgbClr val="C00000"/>
                </a:solidFill>
                <a:latin typeface="+mn-lt"/>
                <a:cs typeface="+mn-cs"/>
              </a:rPr>
              <a:t>Недостатки:  </a:t>
            </a:r>
            <a:r>
              <a:rPr lang="ru-RU" dirty="0">
                <a:solidFill>
                  <a:srgbClr val="0070C0"/>
                </a:solidFill>
                <a:latin typeface="+mn-lt"/>
                <a:cs typeface="+mn-cs"/>
              </a:rPr>
              <a:t>-  ограничение гибкости проектирования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defRPr/>
            </a:pPr>
            <a:r>
              <a:rPr lang="ru-RU" dirty="0">
                <a:solidFill>
                  <a:srgbClr val="0070C0"/>
                </a:solidFill>
                <a:latin typeface="+mn-lt"/>
                <a:cs typeface="+mn-cs"/>
              </a:rPr>
              <a:t>                              -  предопределенная конфигурация  не позволяет  выполнить  более сложные устройства на одном кристалле</a:t>
            </a:r>
            <a:endParaRPr lang="ru-RU" sz="2200" b="1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r>
              <a:rPr lang="ru-RU" dirty="0">
                <a:latin typeface="+mn-lt"/>
                <a:cs typeface="+mn-cs"/>
              </a:rPr>
              <a:t>Ограничение на количество выводов , причем количество выводов предопределено на производстве</a:t>
            </a:r>
            <a:endParaRPr lang="ru-RU" dirty="0">
              <a:solidFill>
                <a:srgbClr val="0070C0"/>
              </a:solidFill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r>
              <a:rPr lang="ru-RU" dirty="0">
                <a:latin typeface="+mn-lt"/>
                <a:cs typeface="+mn-cs"/>
              </a:rPr>
              <a:t>Эффективны для функций с большим количеством входных произведений (входной массив предопределен) 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r>
              <a:rPr lang="ru-RU" dirty="0">
                <a:latin typeface="+mn-lt"/>
                <a:cs typeface="+mn-cs"/>
              </a:rPr>
              <a:t>Эффективны для реализации  функций с малым количеством выходных наборов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endParaRPr lang="ru-RU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2969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rgbClr val="C00000"/>
                </a:solidFill>
              </a:rPr>
              <a:t>Архитектура</a:t>
            </a:r>
            <a:r>
              <a:rPr lang="uk-UA" dirty="0" smtClean="0">
                <a:solidFill>
                  <a:srgbClr val="C00000"/>
                </a:solidFill>
              </a:rPr>
              <a:t> ПЛМ</a:t>
            </a:r>
            <a:br>
              <a:rPr lang="uk-UA" dirty="0" smtClean="0">
                <a:solidFill>
                  <a:srgbClr val="C00000"/>
                </a:solidFill>
              </a:rPr>
            </a:br>
            <a:r>
              <a:rPr lang="ru-RU" sz="2200" dirty="0" smtClean="0">
                <a:solidFill>
                  <a:srgbClr val="C00000"/>
                </a:solidFill>
              </a:rPr>
              <a:t>Программируемые логические матрицы (1975 г)</a:t>
            </a:r>
            <a:r>
              <a:rPr lang="en-US" sz="2200" dirty="0" smtClean="0">
                <a:solidFill>
                  <a:srgbClr val="C00000"/>
                </a:solidFill>
              </a:rPr>
              <a:t/>
            </a:r>
            <a:br>
              <a:rPr lang="en-US" sz="2200" dirty="0" smtClean="0">
                <a:solidFill>
                  <a:srgbClr val="C00000"/>
                </a:solidFill>
              </a:rPr>
            </a:br>
            <a:r>
              <a:rPr lang="ru-RU" sz="2000" i="1" dirty="0" smtClean="0"/>
              <a:t> </a:t>
            </a:r>
            <a:r>
              <a:rPr lang="ru-RU" sz="2000" i="1" dirty="0" err="1" smtClean="0">
                <a:solidFill>
                  <a:schemeClr val="accent3">
                    <a:lumMod val="75000"/>
                  </a:schemeClr>
                </a:solidFill>
              </a:rPr>
              <a:t>Programmable</a:t>
            </a:r>
            <a:r>
              <a:rPr lang="ru-RU" sz="2000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sz="2000" i="1" dirty="0" err="1" smtClean="0">
                <a:solidFill>
                  <a:schemeClr val="accent3">
                    <a:lumMod val="75000"/>
                  </a:schemeClr>
                </a:solidFill>
              </a:rPr>
              <a:t>Logic</a:t>
            </a:r>
            <a:r>
              <a:rPr lang="ru-RU" sz="2000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sz="2000" i="1" dirty="0" err="1" smtClean="0">
                <a:solidFill>
                  <a:schemeClr val="accent3">
                    <a:lumMod val="75000"/>
                  </a:schemeClr>
                </a:solidFill>
              </a:rPr>
              <a:t>Array</a:t>
            </a:r>
            <a:r>
              <a:rPr lang="ru-RU" sz="2000" dirty="0" smtClean="0">
                <a:solidFill>
                  <a:schemeClr val="accent3">
                    <a:lumMod val="75000"/>
                  </a:schemeClr>
                </a:solidFill>
              </a:rPr>
              <a:t> – </a:t>
            </a:r>
            <a:r>
              <a:rPr lang="ru-RU" sz="2000" i="1" dirty="0" smtClean="0">
                <a:solidFill>
                  <a:schemeClr val="accent3">
                    <a:lumMod val="75000"/>
                  </a:schemeClr>
                </a:solidFill>
              </a:rPr>
              <a:t>PLA</a:t>
            </a:r>
            <a:endParaRPr lang="ru-RU" sz="2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144463" y="1454150"/>
            <a:ext cx="8964612" cy="1512888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rgbClr val="FFC000"/>
              </a:buClr>
              <a:buSzPct val="110000"/>
              <a:defRPr/>
            </a:pPr>
            <a:r>
              <a:rPr lang="ru-RU" sz="1800" dirty="0" smtClean="0"/>
              <a:t>Решение проблем, связанных с ограничениями ППЗУ</a:t>
            </a:r>
          </a:p>
          <a:p>
            <a:pPr eaLnBrk="1" fontAlgn="auto" hangingPunct="1">
              <a:spcAft>
                <a:spcPts val="0"/>
              </a:spcAft>
              <a:buClr>
                <a:srgbClr val="FFC000"/>
              </a:buClr>
              <a:buSzPct val="110000"/>
              <a:defRPr/>
            </a:pPr>
            <a:r>
              <a:rPr lang="ru-RU" sz="1800" dirty="0" smtClean="0"/>
              <a:t>Программируемый массив функций И и программируемый массив функций ИЛИ</a:t>
            </a:r>
          </a:p>
          <a:p>
            <a:pPr eaLnBrk="1" fontAlgn="auto" hangingPunct="1">
              <a:spcAft>
                <a:spcPts val="0"/>
              </a:spcAft>
              <a:buClr>
                <a:srgbClr val="FFC000"/>
              </a:buClr>
              <a:buSzPct val="110000"/>
              <a:defRPr/>
            </a:pPr>
            <a:r>
              <a:rPr lang="ru-RU" sz="1800" dirty="0" smtClean="0"/>
              <a:t>Задаются параметрами (</a:t>
            </a:r>
            <a:r>
              <a:rPr lang="en-US" sz="1800" dirty="0" smtClean="0">
                <a:solidFill>
                  <a:srgbClr val="0070C0"/>
                </a:solidFill>
              </a:rPr>
              <a:t>m, n, q</a:t>
            </a:r>
            <a:r>
              <a:rPr lang="ru-RU" sz="1800" dirty="0" smtClean="0"/>
              <a:t>)</a:t>
            </a:r>
            <a:r>
              <a:rPr lang="en-US" sz="1800" dirty="0" smtClean="0"/>
              <a:t>: </a:t>
            </a:r>
            <a:endParaRPr lang="ru-RU" sz="1800" dirty="0" smtClean="0"/>
          </a:p>
          <a:p>
            <a:pPr eaLnBrk="1" fontAlgn="auto" hangingPunct="1">
              <a:spcAft>
                <a:spcPts val="0"/>
              </a:spcAft>
              <a:buClr>
                <a:srgbClr val="FFC000"/>
              </a:buClr>
              <a:buSzPct val="110000"/>
              <a:buFont typeface="Arial" panose="020B0604020202020204" pitchFamily="34" charset="0"/>
              <a:buNone/>
              <a:defRPr/>
            </a:pPr>
            <a:r>
              <a:rPr lang="ru-RU" sz="1800" dirty="0" smtClean="0"/>
              <a:t>                                               </a:t>
            </a:r>
            <a:r>
              <a:rPr lang="en-US" sz="1800" dirty="0" smtClean="0">
                <a:solidFill>
                  <a:srgbClr val="0070C0"/>
                </a:solidFill>
              </a:rPr>
              <a:t>m</a:t>
            </a:r>
            <a:r>
              <a:rPr lang="en-US" sz="1800" dirty="0" smtClean="0"/>
              <a:t> – </a:t>
            </a:r>
            <a:r>
              <a:rPr lang="ru-RU" sz="1800" dirty="0" smtClean="0"/>
              <a:t>число входов; </a:t>
            </a:r>
            <a:r>
              <a:rPr lang="en-US" sz="1800" dirty="0" smtClean="0">
                <a:solidFill>
                  <a:srgbClr val="0070C0"/>
                </a:solidFill>
              </a:rPr>
              <a:t>n</a:t>
            </a:r>
            <a:r>
              <a:rPr lang="en-US" sz="1800" dirty="0" smtClean="0"/>
              <a:t> </a:t>
            </a:r>
            <a:r>
              <a:rPr lang="ru-RU" sz="1800" dirty="0" smtClean="0"/>
              <a:t>– число выходов; </a:t>
            </a:r>
            <a:r>
              <a:rPr lang="en-US" sz="1800" dirty="0" smtClean="0">
                <a:solidFill>
                  <a:srgbClr val="0070C0"/>
                </a:solidFill>
              </a:rPr>
              <a:t>q</a:t>
            </a:r>
            <a:r>
              <a:rPr lang="en-US" sz="1800" dirty="0" smtClean="0"/>
              <a:t> </a:t>
            </a:r>
            <a:r>
              <a:rPr lang="ru-RU" sz="1800" dirty="0" smtClean="0"/>
              <a:t>– число промежуточных шин</a:t>
            </a:r>
          </a:p>
          <a:p>
            <a:pPr eaLnBrk="1" fontAlgn="auto" hangingPunct="1">
              <a:spcAft>
                <a:spcPts val="0"/>
              </a:spcAft>
              <a:buClr>
                <a:srgbClr val="FFC000"/>
              </a:buClr>
              <a:buSzPct val="110000"/>
              <a:defRPr/>
            </a:pPr>
            <a:r>
              <a:rPr lang="ru-RU" sz="1800" dirty="0" smtClean="0"/>
              <a:t>Наиболее распространенные типы ПЛМ: </a:t>
            </a:r>
            <a:r>
              <a:rPr lang="ru-RU" sz="1800" dirty="0" smtClean="0">
                <a:solidFill>
                  <a:srgbClr val="0070C0"/>
                </a:solidFill>
              </a:rPr>
              <a:t>ПЛМ (12, 8, 96)</a:t>
            </a:r>
            <a:r>
              <a:rPr lang="ru-RU" sz="1800" dirty="0" smtClean="0"/>
              <a:t>; </a:t>
            </a:r>
            <a:r>
              <a:rPr lang="ru-RU" sz="1800" dirty="0" smtClean="0">
                <a:solidFill>
                  <a:srgbClr val="0070C0"/>
                </a:solidFill>
              </a:rPr>
              <a:t>ПЛМ (16, 8, 48)</a:t>
            </a:r>
            <a:r>
              <a:rPr lang="ru-RU" sz="1800" dirty="0" smtClean="0"/>
              <a:t>; </a:t>
            </a:r>
            <a:r>
              <a:rPr lang="ru-RU" sz="1800" dirty="0" smtClean="0">
                <a:solidFill>
                  <a:srgbClr val="0070C0"/>
                </a:solidFill>
              </a:rPr>
              <a:t>ПЛМ (20, 16, 72)</a:t>
            </a:r>
            <a:r>
              <a:rPr lang="ru-RU" sz="1800" dirty="0" smtClean="0"/>
              <a:t>; </a:t>
            </a:r>
            <a:endParaRPr lang="ru-RU" sz="1800" dirty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3111500"/>
            <a:ext cx="4495800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179388" y="0"/>
            <a:ext cx="8640762" cy="1052513"/>
          </a:xfrm>
        </p:spPr>
        <p:txBody>
          <a:bodyPr/>
          <a:lstStyle/>
          <a:p>
            <a:pPr eaLnBrk="1" hangingPunct="1"/>
            <a:r>
              <a:rPr lang="ru-RU" altLang="en-US" sz="3200" b="1" smtClean="0">
                <a:solidFill>
                  <a:srgbClr val="C00000"/>
                </a:solidFill>
              </a:rPr>
              <a:t>Пример реализации системы переключательных функций на ПЛМ (4,3,7)</a:t>
            </a:r>
            <a:endParaRPr lang="uk-UA" altLang="en-US" sz="3200" b="1" smtClean="0">
              <a:solidFill>
                <a:srgbClr val="C00000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773113" y="1241425"/>
          <a:ext cx="2357437" cy="3914775"/>
        </p:xfrm>
        <a:graphic>
          <a:graphicData uri="http://schemas.openxmlformats.org/drawingml/2006/table">
            <a:tbl>
              <a:tblPr/>
              <a:tblGrid>
                <a:gridCol w="310984"/>
                <a:gridCol w="311588"/>
                <a:gridCol w="310984"/>
                <a:gridCol w="311588"/>
                <a:gridCol w="370765"/>
                <a:gridCol w="370765"/>
                <a:gridCol w="370765"/>
              </a:tblGrid>
              <a:tr h="2688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latin typeface="Calibri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1500" b="1" baseline="-250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uk-UA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b="1">
                          <a:latin typeface="Calibri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1500" b="1" baseline="-250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b="1">
                          <a:latin typeface="Calibri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1500" b="1" baseline="-25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b="1">
                          <a:latin typeface="Calibri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1500" b="1" baseline="-25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1500" b="1" baseline="-250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1500" b="1" baseline="-25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1500" b="1" baseline="-25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39" name="Object 2"/>
          <p:cNvGraphicFramePr>
            <a:graphicFrameLocks noChangeAspect="1"/>
          </p:cNvGraphicFramePr>
          <p:nvPr/>
        </p:nvGraphicFramePr>
        <p:xfrm>
          <a:off x="458788" y="5826125"/>
          <a:ext cx="20224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6" name="Формула" r:id="rId3" imgW="1193800" imgH="228600" progId="Equation.3">
                  <p:embed/>
                </p:oleObj>
              </mc:Choice>
              <mc:Fallback>
                <p:oleObj name="Формула" r:id="rId3" imgW="11938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5826125"/>
                        <a:ext cx="20224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40" name="Object 3"/>
          <p:cNvGraphicFramePr>
            <a:graphicFrameLocks noChangeAspect="1"/>
          </p:cNvGraphicFramePr>
          <p:nvPr/>
        </p:nvGraphicFramePr>
        <p:xfrm>
          <a:off x="458788" y="6345238"/>
          <a:ext cx="51927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7" name="Формула" r:id="rId5" imgW="3060700" imgH="241300" progId="Equation.3">
                  <p:embed/>
                </p:oleObj>
              </mc:Choice>
              <mc:Fallback>
                <p:oleObj name="Формула" r:id="rId5" imgW="30607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6345238"/>
                        <a:ext cx="5192712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44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981075"/>
            <a:ext cx="460692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442" name="Object 1"/>
          <p:cNvGraphicFramePr>
            <a:graphicFrameLocks noChangeAspect="1"/>
          </p:cNvGraphicFramePr>
          <p:nvPr/>
        </p:nvGraphicFramePr>
        <p:xfrm>
          <a:off x="458788" y="5178425"/>
          <a:ext cx="4221162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" name="Формула" r:id="rId8" imgW="2489200" imgH="381000" progId="Equation.3">
                  <p:embed/>
                </p:oleObj>
              </mc:Choice>
              <mc:Fallback>
                <p:oleObj name="Формула" r:id="rId8" imgW="2489200" imgH="381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5178425"/>
                        <a:ext cx="4221162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457200" y="58738"/>
            <a:ext cx="8229600" cy="706437"/>
          </a:xfrm>
        </p:spPr>
        <p:txBody>
          <a:bodyPr/>
          <a:lstStyle/>
          <a:p>
            <a:pPr eaLnBrk="1" hangingPunct="1"/>
            <a:r>
              <a:rPr lang="ru-RU" altLang="en-US" sz="3600" b="1" smtClean="0">
                <a:solidFill>
                  <a:srgbClr val="C00000"/>
                </a:solidFill>
              </a:rPr>
              <a:t>Программируемые массивы логики</a:t>
            </a:r>
            <a:endParaRPr lang="uk-UA" altLang="en-US" sz="3600" b="1" smtClean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0825" y="774700"/>
            <a:ext cx="8642350" cy="20066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i="1" dirty="0" smtClean="0">
                <a:solidFill>
                  <a:srgbClr val="002060"/>
                </a:solidFill>
              </a:rPr>
              <a:t>PAL – Programmable Array Logic </a:t>
            </a:r>
            <a:endParaRPr lang="en-US" b="1" dirty="0" smtClean="0">
              <a:solidFill>
                <a:srgbClr val="00206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b="1" dirty="0" smtClean="0">
                <a:solidFill>
                  <a:srgbClr val="002060"/>
                </a:solidFill>
              </a:rPr>
              <a:t>Программируемый массив логики </a:t>
            </a:r>
            <a:r>
              <a:rPr lang="ru-RU" dirty="0" smtClean="0"/>
              <a:t>(</a:t>
            </a:r>
            <a:r>
              <a:rPr lang="ru-RU" dirty="0" smtClean="0">
                <a:solidFill>
                  <a:srgbClr val="FF0000"/>
                </a:solidFill>
              </a:rPr>
              <a:t>1975 год</a:t>
            </a:r>
            <a:r>
              <a:rPr lang="ru-RU" dirty="0" smtClean="0"/>
              <a:t>)</a:t>
            </a:r>
            <a:endParaRPr lang="ru-RU" b="1" dirty="0" smtClean="0">
              <a:solidFill>
                <a:srgbClr val="002060"/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rgbClr val="FFC000"/>
              </a:buClr>
              <a:defRPr/>
            </a:pPr>
            <a:r>
              <a:rPr lang="ru-RU" dirty="0" smtClean="0"/>
              <a:t>Программируемая матрица ”И” , фиксированная матриц</a:t>
            </a:r>
            <a:r>
              <a:rPr lang="uk-UA" dirty="0" smtClean="0"/>
              <a:t>а</a:t>
            </a:r>
            <a:r>
              <a:rPr lang="ru-RU" dirty="0" smtClean="0"/>
              <a:t> “ИЛИ”</a:t>
            </a:r>
          </a:p>
          <a:p>
            <a:pPr eaLnBrk="1" fontAlgn="auto" hangingPunct="1">
              <a:spcAft>
                <a:spcPts val="0"/>
              </a:spcAft>
              <a:buClr>
                <a:srgbClr val="FFC000"/>
              </a:buClr>
              <a:defRPr/>
            </a:pPr>
            <a:r>
              <a:rPr lang="ru-RU" dirty="0" smtClean="0"/>
              <a:t>Программируемая матрица ”И” , фиксированная матриц</a:t>
            </a:r>
            <a:r>
              <a:rPr lang="uk-UA" dirty="0" smtClean="0"/>
              <a:t>а</a:t>
            </a:r>
            <a:r>
              <a:rPr lang="ru-RU" dirty="0" smtClean="0"/>
              <a:t> “ИЛИ_НЕ”</a:t>
            </a:r>
          </a:p>
          <a:p>
            <a:pPr eaLnBrk="1" fontAlgn="auto" hangingPunct="1">
              <a:spcAft>
                <a:spcPts val="0"/>
              </a:spcAft>
              <a:buClr>
                <a:srgbClr val="FFC000"/>
              </a:buClr>
              <a:defRPr/>
            </a:pPr>
            <a:r>
              <a:rPr lang="ru-RU" dirty="0" smtClean="0"/>
              <a:t>Единственная программируемая матрица </a:t>
            </a:r>
            <a:r>
              <a:rPr lang="en-US" dirty="0" smtClean="0"/>
              <a:t>“</a:t>
            </a:r>
            <a:r>
              <a:rPr lang="ru-RU" dirty="0" smtClean="0"/>
              <a:t>И-НЕ</a:t>
            </a:r>
            <a:r>
              <a:rPr lang="en-US" dirty="0" smtClean="0"/>
              <a:t>”</a:t>
            </a:r>
            <a:r>
              <a:rPr lang="ru-RU" dirty="0" smtClean="0"/>
              <a:t> или “ИЛИ_НЕ”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b="1" i="1" dirty="0" smtClean="0">
                <a:solidFill>
                  <a:srgbClr val="002060"/>
                </a:solidFill>
              </a:rPr>
              <a:t>GAL – </a:t>
            </a:r>
            <a:r>
              <a:rPr lang="ru-RU" b="1" i="1" dirty="0" err="1" smtClean="0">
                <a:solidFill>
                  <a:srgbClr val="002060"/>
                </a:solidFill>
              </a:rPr>
              <a:t>Generic</a:t>
            </a:r>
            <a:r>
              <a:rPr lang="ru-RU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smtClean="0">
                <a:solidFill>
                  <a:srgbClr val="002060"/>
                </a:solidFill>
              </a:rPr>
              <a:t>Array Logic</a:t>
            </a:r>
            <a:endParaRPr lang="ru-RU" b="1" i="1" dirty="0" smtClean="0">
              <a:solidFill>
                <a:srgbClr val="00206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b="1" dirty="0" smtClean="0">
                <a:solidFill>
                  <a:srgbClr val="002060"/>
                </a:solidFill>
              </a:rPr>
              <a:t>Изменяемый массив логики</a:t>
            </a:r>
          </a:p>
          <a:p>
            <a:pPr eaLnBrk="1" fontAlgn="auto" hangingPunct="1">
              <a:spcAft>
                <a:spcPts val="0"/>
              </a:spcAft>
              <a:buClr>
                <a:srgbClr val="FFC000"/>
              </a:buClr>
              <a:defRPr/>
            </a:pPr>
            <a:r>
              <a:rPr lang="ru-RU" dirty="0" smtClean="0"/>
              <a:t>Электрически стираемые разновидности </a:t>
            </a:r>
            <a:r>
              <a:rPr lang="ru-RU" i="1" dirty="0" smtClean="0"/>
              <a:t>PAL </a:t>
            </a:r>
            <a:r>
              <a:rPr lang="ru-RU" dirty="0" smtClean="0"/>
              <a:t>(</a:t>
            </a:r>
            <a:r>
              <a:rPr lang="ru-RU" dirty="0" smtClean="0">
                <a:solidFill>
                  <a:srgbClr val="FF0000"/>
                </a:solidFill>
              </a:rPr>
              <a:t>1983 год</a:t>
            </a:r>
            <a:r>
              <a:rPr lang="ru-RU" dirty="0" smtClean="0"/>
              <a:t>)</a:t>
            </a:r>
            <a:endParaRPr lang="uk-UA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95288" y="4365625"/>
            <a:ext cx="8229600" cy="7048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6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Сложные ПЛУ</a:t>
            </a:r>
            <a:endParaRPr lang="uk-UA" sz="36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341" name="Содержимое 2"/>
          <p:cNvSpPr txBox="1">
            <a:spLocks/>
          </p:cNvSpPr>
          <p:nvPr/>
        </p:nvSpPr>
        <p:spPr bwMode="auto">
          <a:xfrm>
            <a:off x="190500" y="5081588"/>
            <a:ext cx="8640763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b="1" i="1">
                <a:solidFill>
                  <a:srgbClr val="002060"/>
                </a:solidFill>
              </a:rPr>
              <a:t>SPLD  - Simple PLD                 CPLD – Complex PLD</a:t>
            </a:r>
            <a:r>
              <a:rPr lang="ru-RU" altLang="en-US" sz="1400" b="1" i="1">
                <a:solidFill>
                  <a:srgbClr val="002060"/>
                </a:solidFill>
              </a:rPr>
              <a:t> (современные устройства)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uk-UA" altLang="en-US" sz="2200" b="1">
                <a:solidFill>
                  <a:srgbClr val="002060"/>
                </a:solidFill>
              </a:rPr>
              <a:t>Сложн</a:t>
            </a:r>
            <a:r>
              <a:rPr lang="ru-RU" altLang="en-US" sz="2200" b="1">
                <a:solidFill>
                  <a:srgbClr val="002060"/>
                </a:solidFill>
              </a:rPr>
              <a:t>ые  </a:t>
            </a:r>
            <a:r>
              <a:rPr lang="en-US" altLang="en-US" sz="2200" b="1">
                <a:solidFill>
                  <a:srgbClr val="002060"/>
                </a:solidFill>
              </a:rPr>
              <a:t>(</a:t>
            </a:r>
            <a:r>
              <a:rPr lang="uk-UA" altLang="en-US" sz="2200" b="1">
                <a:solidFill>
                  <a:srgbClr val="002060"/>
                </a:solidFill>
              </a:rPr>
              <a:t>прост</a:t>
            </a:r>
            <a:r>
              <a:rPr lang="ru-RU" altLang="en-US" sz="2200" b="1">
                <a:solidFill>
                  <a:srgbClr val="002060"/>
                </a:solidFill>
              </a:rPr>
              <a:t>ые)  программируемые логические устройства </a:t>
            </a:r>
            <a:r>
              <a:rPr lang="ru-RU" altLang="en-US" sz="2200"/>
              <a:t>(</a:t>
            </a:r>
            <a:r>
              <a:rPr lang="ru-RU" altLang="en-US" sz="2200">
                <a:solidFill>
                  <a:srgbClr val="FF0000"/>
                </a:solidFill>
              </a:rPr>
              <a:t>конец 1970-х  </a:t>
            </a:r>
            <a:r>
              <a:rPr lang="en-US" altLang="en-US" sz="2200">
                <a:solidFill>
                  <a:srgbClr val="FF0000"/>
                </a:solidFill>
              </a:rPr>
              <a:t>Altera</a:t>
            </a:r>
            <a:r>
              <a:rPr lang="ru-RU" altLang="en-US" sz="2200"/>
              <a:t>)</a:t>
            </a:r>
            <a:endParaRPr lang="ru-RU" altLang="en-US" sz="2200" b="1">
              <a:solidFill>
                <a:srgbClr val="002060"/>
              </a:solidFill>
            </a:endParaRPr>
          </a:p>
          <a:p>
            <a:pPr eaLnBrk="1" hangingPunct="1">
              <a:buClr>
                <a:srgbClr val="FFC000"/>
              </a:buClr>
            </a:pPr>
            <a:r>
              <a:rPr lang="ru-RU" altLang="en-US" sz="2200"/>
              <a:t>Блоки простых ПЛУ + программируемая коммутационная матрица</a:t>
            </a:r>
            <a:endParaRPr lang="en-US" altLang="en-US" sz="2200"/>
          </a:p>
          <a:p>
            <a:pPr eaLnBrk="1" hangingPunct="1"/>
            <a:endParaRPr lang="uk-UA" altLang="en-US"/>
          </a:p>
        </p:txBody>
      </p:sp>
      <p:sp>
        <p:nvSpPr>
          <p:cNvPr id="6" name="Стрелка вправо 5"/>
          <p:cNvSpPr/>
          <p:nvPr/>
        </p:nvSpPr>
        <p:spPr>
          <a:xfrm>
            <a:off x="2627313" y="5229225"/>
            <a:ext cx="649287" cy="2159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2268538" y="2781300"/>
            <a:ext cx="6840537" cy="15113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200" b="1" i="1" dirty="0">
                <a:solidFill>
                  <a:srgbClr val="002060"/>
                </a:solidFill>
                <a:latin typeface="+mn-lt"/>
                <a:cs typeface="+mn-cs"/>
              </a:rPr>
              <a:t>Основная проблема – ограничение на количество наборов произведений</a:t>
            </a:r>
            <a:endParaRPr lang="en-US" sz="1200" b="1" dirty="0">
              <a:solidFill>
                <a:srgbClr val="002060"/>
              </a:solidFill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sz="1200" dirty="0">
                <a:latin typeface="+mn-lt"/>
                <a:cs typeface="+mn-cs"/>
              </a:rPr>
              <a:t>Увеличивалось количество входов и выходов, </a:t>
            </a:r>
            <a:endParaRPr lang="uk-UA" sz="1200" dirty="0"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sz="1200" dirty="0">
                <a:latin typeface="+mn-lt"/>
                <a:cs typeface="+mn-cs"/>
              </a:rPr>
              <a:t>Реализация возможности инвертировать выходы, </a:t>
            </a:r>
            <a:endParaRPr lang="uk-UA" sz="1200" dirty="0"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sz="1200" dirty="0">
                <a:latin typeface="+mn-lt"/>
                <a:cs typeface="+mn-cs"/>
              </a:rPr>
              <a:t>Реализация выходов с тремя состояниями (можно отключать вообще), </a:t>
            </a:r>
            <a:endParaRPr lang="uk-UA" sz="1200" dirty="0"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sz="1200" dirty="0">
                <a:latin typeface="+mn-lt"/>
                <a:cs typeface="+mn-cs"/>
              </a:rPr>
              <a:t>Организация регистровых выходов (использование регистров-защелок) </a:t>
            </a:r>
            <a:endParaRPr lang="uk-UA" sz="1200" dirty="0"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sz="1200" dirty="0">
                <a:latin typeface="+mn-lt"/>
                <a:cs typeface="+mn-cs"/>
              </a:rPr>
              <a:t>Реализация обратных связей (использование выходов в качестве дополнительных входов)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defRPr/>
            </a:pPr>
            <a:r>
              <a:rPr lang="ru-RU" sz="1200" dirty="0">
                <a:latin typeface="+mn-lt"/>
                <a:cs typeface="+mn-cs"/>
              </a:rPr>
              <a:t>	 что  позволяет строить многокаскадные комбинационные схемы. </a:t>
            </a:r>
            <a:endParaRPr lang="uk-UA" sz="12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635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C00000"/>
                </a:solidFill>
              </a:rPr>
              <a:t>ПЛУ – конца 80 годов</a:t>
            </a:r>
            <a:endParaRPr lang="uk-UA" b="1" dirty="0">
              <a:solidFill>
                <a:srgbClr val="C00000"/>
              </a:solidFill>
            </a:endParaRPr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>
          <a:xfrm>
            <a:off x="323850" y="2708275"/>
            <a:ext cx="4114800" cy="3744913"/>
          </a:xfrm>
        </p:spPr>
        <p:txBody>
          <a:bodyPr/>
          <a:lstStyle/>
          <a:p>
            <a:pPr eaLnBrk="1" hangingPunct="1">
              <a:buClr>
                <a:srgbClr val="FFC000"/>
              </a:buClr>
            </a:pPr>
            <a:r>
              <a:rPr lang="ru-RU" altLang="en-US" sz="2000" smtClean="0"/>
              <a:t>Относятся к микросхемам средней степени интеграции, с небольшим количество вентилей;</a:t>
            </a:r>
          </a:p>
          <a:p>
            <a:pPr eaLnBrk="1" hangingPunct="1">
              <a:buClr>
                <a:srgbClr val="FFC000"/>
              </a:buClr>
            </a:pPr>
            <a:r>
              <a:rPr lang="ru-RU" altLang="en-US" sz="2000" smtClean="0"/>
              <a:t>Имеют невысокое быстродействие;</a:t>
            </a:r>
          </a:p>
          <a:p>
            <a:pPr eaLnBrk="1" hangingPunct="1">
              <a:buClr>
                <a:srgbClr val="FFC000"/>
              </a:buClr>
            </a:pPr>
            <a:r>
              <a:rPr lang="ru-RU" altLang="en-US" sz="2000" smtClean="0"/>
              <a:t>Не нашли широкого практического применения не смотря на активное развитие;</a:t>
            </a:r>
          </a:p>
          <a:p>
            <a:pPr eaLnBrk="1" hangingPunct="1">
              <a:buClr>
                <a:srgbClr val="FFC000"/>
              </a:buClr>
            </a:pPr>
            <a:r>
              <a:rPr lang="ru-RU" altLang="en-US" sz="2000" smtClean="0"/>
              <a:t>На сегодняшний считаются морально устаревшими.</a:t>
            </a:r>
          </a:p>
        </p:txBody>
      </p:sp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4427538" y="2708275"/>
          <a:ext cx="4716462" cy="422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Visio" r:id="rId3" imgW="4201924" imgH="3754877" progId="Visio.Drawing.11">
                  <p:embed/>
                </p:oleObj>
              </mc:Choice>
              <mc:Fallback>
                <p:oleObj name="Visio" r:id="rId3" imgW="4201924" imgH="375487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708275"/>
                        <a:ext cx="4716462" cy="422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Содержимое 2"/>
          <p:cNvSpPr txBox="1">
            <a:spLocks/>
          </p:cNvSpPr>
          <p:nvPr/>
        </p:nvSpPr>
        <p:spPr>
          <a:xfrm>
            <a:off x="323850" y="765175"/>
            <a:ext cx="7777163" cy="20875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sz="2000" dirty="0">
                <a:latin typeface="+mn-lt"/>
                <a:cs typeface="+mn-cs"/>
              </a:rPr>
              <a:t>Наиболее известные разработки и модификации ПЛУ принадлежат фирмам 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defRPr/>
            </a:pPr>
            <a:r>
              <a:rPr lang="ru-RU" sz="2000" dirty="0">
                <a:latin typeface="+mn-lt"/>
                <a:cs typeface="+mn-cs"/>
              </a:rPr>
              <a:t>	INTEL, ALTERA, AMD, LATTICE SEMICONDUCTER;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sz="2000" dirty="0">
                <a:latin typeface="+mn-lt"/>
                <a:cs typeface="+mn-cs"/>
              </a:rPr>
              <a:t>Использовались для реализации устройств для которых не существовало готовых ИС средней степени интеграции;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sz="2000" dirty="0">
                <a:latin typeface="+mn-lt"/>
                <a:cs typeface="+mn-cs"/>
              </a:rPr>
              <a:t>Использовались для реализации относительно простых устройств;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Font typeface="Arial" pitchFamily="34" charset="0"/>
              <a:buChar char="•"/>
              <a:defRPr/>
            </a:pPr>
            <a:endParaRPr lang="ru-RU" sz="20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2771</Words>
  <Application>Microsoft Office PowerPoint</Application>
  <PresentationFormat>Экран (4:3)</PresentationFormat>
  <Paragraphs>688</Paragraphs>
  <Slides>40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40</vt:i4>
      </vt:variant>
    </vt:vector>
  </HeadingPairs>
  <TitlesOfParts>
    <vt:vector size="53" baseType="lpstr">
      <vt:lpstr>Arial</vt:lpstr>
      <vt:lpstr>Calibri</vt:lpstr>
      <vt:lpstr>Times New Roman</vt:lpstr>
      <vt:lpstr>Wingdings</vt:lpstr>
      <vt:lpstr>바탕</vt:lpstr>
      <vt:lpstr>Arial Unicode MS</vt:lpstr>
      <vt:lpstr>맑은 고딕</vt:lpstr>
      <vt:lpstr>굴림</vt:lpstr>
      <vt:lpstr>Comic Sans MS</vt:lpstr>
      <vt:lpstr>Тема Office</vt:lpstr>
      <vt:lpstr>Visio</vt:lpstr>
      <vt:lpstr>Формула</vt:lpstr>
      <vt:lpstr>Microsoft Visio 드로잉</vt:lpstr>
      <vt:lpstr>Проектирование цифровых устройств на ПЛИС</vt:lpstr>
      <vt:lpstr>Транзистори </vt:lpstr>
      <vt:lpstr>Статическое ОЗУ               Микропроцессоры</vt:lpstr>
      <vt:lpstr>Архитектура ПЛУ на ППЗУ Программируемые постоянные запоминающие устройства</vt:lpstr>
      <vt:lpstr>Преимущества и недостатки решения</vt:lpstr>
      <vt:lpstr>Архитектура ПЛМ Программируемые логические матрицы (1975 г)  Programmable Logic Array – PLA</vt:lpstr>
      <vt:lpstr>Пример реализации системы переключательных функций на ПЛМ (4,3,7)</vt:lpstr>
      <vt:lpstr>Программируемые массивы логики</vt:lpstr>
      <vt:lpstr>ПЛУ – конца 80 годов</vt:lpstr>
      <vt:lpstr>Технология программирования ПЛУ</vt:lpstr>
      <vt:lpstr>Ячейка ПЗУ созданная с помощью фотошаблона</vt:lpstr>
      <vt:lpstr>Технологии изготовления ПЛУ</vt:lpstr>
      <vt:lpstr>Презентация PowerPoint</vt:lpstr>
      <vt:lpstr>Презентация PowerPoint</vt:lpstr>
      <vt:lpstr>Технические характеристики микросхем компании INTEL</vt:lpstr>
      <vt:lpstr>Мировые лидеры высокопроизводительных вычислений</vt:lpstr>
      <vt:lpstr>Заказные и полузаказные ИС (ASIC, Аpplication Specific Integrated Circuit, Structured ASIC)</vt:lpstr>
      <vt:lpstr>Программируемые логические интегральные схемы,  ПЛИС (FPGA, Field Prоgrammable Gate Array) </vt:lpstr>
      <vt:lpstr>Сложные программируемые логические устройства CPLD (Сomplex Рrogrammable Logic Device) </vt:lpstr>
      <vt:lpstr>Структура ПЛИС  фирмы Xilinx</vt:lpstr>
      <vt:lpstr>Встроенные функциональные блоки</vt:lpstr>
      <vt:lpstr>Ведущие производители</vt:lpstr>
      <vt:lpstr>Область применения высокопроизводительных вычислительных систем</vt:lpstr>
      <vt:lpstr>Классические способы повышения производительности вычислительных систем</vt:lpstr>
      <vt:lpstr>Использование ПЛИС в области высокопроизводительных вычислений</vt:lpstr>
      <vt:lpstr>Система автоматизации проектирования  Quartus II ALTERA</vt:lpstr>
      <vt:lpstr>СБИС программируемой логики фирмы Altera</vt:lpstr>
      <vt:lpstr>Системы автоматизации проектирования фирмы Altera</vt:lpstr>
      <vt:lpstr>Проект перед компиляцией</vt:lpstr>
      <vt:lpstr>Презентация PowerPoint</vt:lpstr>
      <vt:lpstr>Редактор Technology Map Viever</vt:lpstr>
      <vt:lpstr>Топологический редактор Chip Planner </vt:lpstr>
      <vt:lpstr>Презентация PowerPoint</vt:lpstr>
      <vt:lpstr>Презентация PowerPoint</vt:lpstr>
      <vt:lpstr>Редактор  назначений контактов  Pin Planner</vt:lpstr>
      <vt:lpstr>Отчет о результатах моделирования  (отображение временной диаграммы)</vt:lpstr>
      <vt:lpstr>Презентация PowerPoint</vt:lpstr>
      <vt:lpstr>Структурная модель полусумматора </vt:lpstr>
      <vt:lpstr>Модуль   мультиплексора (Behavior model) </vt:lpstr>
      <vt:lpstr>Лабораторная работа №6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Ирина</dc:creator>
  <cp:lastModifiedBy>admin</cp:lastModifiedBy>
  <cp:revision>198</cp:revision>
  <dcterms:created xsi:type="dcterms:W3CDTF">2010-09-28T16:17:38Z</dcterms:created>
  <dcterms:modified xsi:type="dcterms:W3CDTF">2016-05-19T06:25:31Z</dcterms:modified>
</cp:coreProperties>
</file>