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1" r:id="rId4"/>
    <p:sldId id="273" r:id="rId5"/>
    <p:sldId id="272" r:id="rId6"/>
    <p:sldId id="262" r:id="rId7"/>
    <p:sldId id="258" r:id="rId8"/>
    <p:sldId id="269" r:id="rId9"/>
    <p:sldId id="270" r:id="rId10"/>
    <p:sldId id="259" r:id="rId11"/>
    <p:sldId id="266" r:id="rId12"/>
    <p:sldId id="267" r:id="rId13"/>
    <p:sldId id="260" r:id="rId14"/>
    <p:sldId id="263" r:id="rId15"/>
    <p:sldId id="264" r:id="rId16"/>
    <p:sldId id="261" r:id="rId17"/>
    <p:sldId id="268" r:id="rId18"/>
    <p:sldId id="274" r:id="rId19"/>
    <p:sldId id="275" r:id="rId20"/>
    <p:sldId id="278" r:id="rId21"/>
    <p:sldId id="276" r:id="rId22"/>
    <p:sldId id="277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2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3E351-7435-422C-A7F4-1B12B19BDBC2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4BCC2-4AD9-423E-B7E0-21BD80E019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813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4BCC2-4AD9-423E-B7E0-21BD80E0198B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237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4BCC2-4AD9-423E-B7E0-21BD80E0198B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626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4BCC2-4AD9-423E-B7E0-21BD80E0198B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1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4BCC2-4AD9-423E-B7E0-21BD80E0198B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727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4BCC2-4AD9-423E-B7E0-21BD80E0198B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47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08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940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40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800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06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34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274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957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613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805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455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472A0-108C-45FC-A657-16BD6D6238DD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65F9-595B-41C2-A36D-644B7DD1BD9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22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Введення в </a:t>
            </a:r>
            <a:r>
              <a:rPr lang="en-US" dirty="0" err="1" smtClean="0"/>
              <a:t>ModelSim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Інтерфейс САПР</a:t>
            </a:r>
          </a:p>
          <a:p>
            <a:r>
              <a:rPr lang="uk-UA" dirty="0" smtClean="0"/>
              <a:t>Створення нового проекту</a:t>
            </a:r>
          </a:p>
          <a:p>
            <a:r>
              <a:rPr lang="uk-UA" dirty="0" smtClean="0"/>
              <a:t>Компіляція, симуляція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841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0" y="180576"/>
            <a:ext cx="10052323" cy="59515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96011" y="222093"/>
            <a:ext cx="6765949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View </a:t>
            </a:r>
            <a:r>
              <a:rPr lang="de-DE" dirty="0" smtClean="0">
                <a:solidFill>
                  <a:srgbClr val="C00000"/>
                </a:solidFill>
              </a:rPr>
              <a:t>-&gt; </a:t>
            </a:r>
            <a:r>
              <a:rPr lang="de-DE" b="1" dirty="0" smtClean="0">
                <a:solidFill>
                  <a:srgbClr val="C00000"/>
                </a:solidFill>
              </a:rPr>
              <a:t>Workspace</a:t>
            </a:r>
            <a:r>
              <a:rPr lang="ru-RU" b="1" dirty="0" smtClean="0">
                <a:solidFill>
                  <a:srgbClr val="C00000"/>
                </a:solidFill>
              </a:rPr>
              <a:t> (</a:t>
            </a:r>
            <a:r>
              <a:rPr lang="en-US" b="1" dirty="0" smtClean="0">
                <a:solidFill>
                  <a:srgbClr val="C00000"/>
                </a:solidFill>
              </a:rPr>
              <a:t>Wave)</a:t>
            </a:r>
            <a:endParaRPr lang="uk-UA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017" y="2914736"/>
            <a:ext cx="9388601" cy="37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471" y="214004"/>
            <a:ext cx="5644487" cy="794935"/>
          </a:xfrm>
        </p:spPr>
        <p:txBody>
          <a:bodyPr/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Workspace</a:t>
            </a:r>
            <a:r>
              <a:rPr lang="ru-RU" b="1" dirty="0">
                <a:solidFill>
                  <a:srgbClr val="C00000"/>
                </a:solidFill>
              </a:rPr>
              <a:t> (</a:t>
            </a:r>
            <a:r>
              <a:rPr lang="en-US" b="1" dirty="0">
                <a:solidFill>
                  <a:srgbClr val="C00000"/>
                </a:solidFill>
              </a:rPr>
              <a:t>Wave)</a:t>
            </a:r>
            <a:endParaRPr lang="uk-UA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8" y="3175806"/>
            <a:ext cx="5448300" cy="3181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8" y="1201003"/>
            <a:ext cx="4610100" cy="15906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936493" y="61147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rgbClr val="222222"/>
                </a:solidFill>
              </a:rPr>
              <a:t>Переміщення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 err="1" smtClean="0">
                <a:solidFill>
                  <a:srgbClr val="222222"/>
                </a:solidFill>
              </a:rPr>
              <a:t>сигналів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і</a:t>
            </a:r>
            <a:r>
              <a:rPr lang="ru-RU" sz="2000" dirty="0" err="1" smtClean="0">
                <a:solidFill>
                  <a:srgbClr val="222222"/>
                </a:solidFill>
              </a:rPr>
              <a:t>з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 err="1" smtClean="0">
                <a:solidFill>
                  <a:srgbClr val="222222"/>
                </a:solidFill>
              </a:rPr>
              <a:t>вікна</a:t>
            </a:r>
            <a:r>
              <a:rPr lang="ru-RU" sz="2000" dirty="0" smtClean="0">
                <a:solidFill>
                  <a:srgbClr val="222222"/>
                </a:solidFill>
              </a:rPr>
              <a:t> «</a:t>
            </a:r>
            <a:r>
              <a:rPr lang="de-DE" sz="2000" dirty="0" smtClean="0"/>
              <a:t>Objects</a:t>
            </a:r>
            <a:r>
              <a:rPr lang="uk-UA" sz="2000" dirty="0" smtClean="0"/>
              <a:t>»</a:t>
            </a:r>
            <a:r>
              <a:rPr lang="de-DE" sz="2000" dirty="0" smtClean="0"/>
              <a:t> </a:t>
            </a:r>
            <a:r>
              <a:rPr lang="uk-UA" sz="2000" dirty="0" smtClean="0"/>
              <a:t>у вікно </a:t>
            </a:r>
            <a:r>
              <a:rPr lang="de-DE" sz="2000" dirty="0" smtClean="0"/>
              <a:t> </a:t>
            </a:r>
            <a:r>
              <a:rPr lang="uk-UA" sz="2000" dirty="0" smtClean="0"/>
              <a:t>«</a:t>
            </a:r>
            <a:r>
              <a:rPr lang="de-DE" sz="2000" dirty="0" smtClean="0"/>
              <a:t>Wave</a:t>
            </a:r>
            <a:r>
              <a:rPr lang="uk-UA" sz="2000" dirty="0" smtClean="0"/>
              <a:t>»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/>
              <a:t>Drag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 smtClean="0"/>
              <a:t>drop</a:t>
            </a:r>
            <a:endParaRPr lang="ru-RU" sz="2000" dirty="0" smtClean="0">
              <a:solidFill>
                <a:srgbClr val="222222"/>
              </a:solidFill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000" b="1" dirty="0" smtClean="0"/>
              <a:t>Add </a:t>
            </a:r>
            <a:r>
              <a:rPr lang="en-US" sz="2000" dirty="0" smtClean="0"/>
              <a:t>-&gt; </a:t>
            </a:r>
            <a:r>
              <a:rPr lang="en-US" sz="2000" b="1" dirty="0" smtClean="0"/>
              <a:t>To Wave </a:t>
            </a:r>
            <a:r>
              <a:rPr lang="en-US" sz="2000" dirty="0" smtClean="0"/>
              <a:t>-&gt;  </a:t>
            </a:r>
            <a:r>
              <a:rPr lang="en-US" sz="2000" b="1" i="1" dirty="0" smtClean="0"/>
              <a:t>&lt;type of signals to add&gt;</a:t>
            </a:r>
            <a:endParaRPr lang="ru-RU" sz="2000" b="1" i="1" dirty="0" smtClean="0"/>
          </a:p>
          <a:p>
            <a:pPr marL="1077913">
              <a:tabLst>
                <a:tab pos="723900" algn="l"/>
              </a:tabLst>
            </a:pPr>
            <a:r>
              <a:rPr lang="ru-RU" sz="2000" dirty="0" err="1" smtClean="0">
                <a:solidFill>
                  <a:srgbClr val="222222"/>
                </a:solidFill>
              </a:rPr>
              <a:t>Обрані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 err="1" smtClean="0">
                <a:solidFill>
                  <a:srgbClr val="222222"/>
                </a:solidFill>
              </a:rPr>
              <a:t>сигнали</a:t>
            </a:r>
            <a:r>
              <a:rPr lang="ru-RU" sz="2000" dirty="0">
                <a:solidFill>
                  <a:srgbClr val="222222"/>
                </a:solidFill>
              </a:rPr>
              <a:t/>
            </a:r>
            <a:br>
              <a:rPr lang="ru-RU" sz="2000" dirty="0">
                <a:solidFill>
                  <a:srgbClr val="222222"/>
                </a:solidFill>
              </a:rPr>
            </a:br>
            <a:r>
              <a:rPr lang="ru-RU" sz="2000" dirty="0" err="1" smtClean="0">
                <a:solidFill>
                  <a:srgbClr val="222222"/>
                </a:solidFill>
              </a:rPr>
              <a:t>Сигнали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>
                <a:solidFill>
                  <a:srgbClr val="222222"/>
                </a:solidFill>
              </a:rPr>
              <a:t>в </a:t>
            </a:r>
            <a:r>
              <a:rPr lang="ru-RU" sz="2000" dirty="0" err="1" smtClean="0">
                <a:solidFill>
                  <a:srgbClr val="222222"/>
                </a:solidFill>
              </a:rPr>
              <a:t>обраній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 err="1" smtClean="0">
                <a:solidFill>
                  <a:srgbClr val="222222"/>
                </a:solidFill>
              </a:rPr>
              <a:t>області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 err="1" smtClean="0">
                <a:solidFill>
                  <a:srgbClr val="222222"/>
                </a:solidFill>
              </a:rPr>
              <a:t>робочего</a:t>
            </a:r>
            <a:r>
              <a:rPr lang="ru-RU" sz="2000" dirty="0" smtClean="0">
                <a:solidFill>
                  <a:srgbClr val="222222"/>
                </a:solidFill>
              </a:rPr>
              <a:t> простору проекту (</a:t>
            </a:r>
            <a:r>
              <a:rPr lang="de-DE" sz="2000" dirty="0" err="1" smtClean="0"/>
              <a:t>region</a:t>
            </a:r>
            <a:r>
              <a:rPr lang="uk-UA" sz="2000" dirty="0" smtClean="0"/>
              <a:t>)</a:t>
            </a:r>
            <a:r>
              <a:rPr lang="ru-RU" sz="2000" dirty="0">
                <a:solidFill>
                  <a:srgbClr val="222222"/>
                </a:solidFill>
              </a:rPr>
              <a:t/>
            </a:r>
            <a:br>
              <a:rPr lang="ru-RU" sz="2000" dirty="0">
                <a:solidFill>
                  <a:srgbClr val="222222"/>
                </a:solidFill>
              </a:rPr>
            </a:br>
            <a:r>
              <a:rPr lang="ru-RU" sz="2000" dirty="0" err="1" smtClean="0">
                <a:solidFill>
                  <a:srgbClr val="222222"/>
                </a:solidFill>
              </a:rPr>
              <a:t>Всі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 err="1" smtClean="0">
                <a:solidFill>
                  <a:srgbClr val="222222"/>
                </a:solidFill>
              </a:rPr>
              <a:t>сигнали</a:t>
            </a:r>
            <a:r>
              <a:rPr lang="ru-RU" sz="2000" dirty="0" smtClean="0">
                <a:solidFill>
                  <a:srgbClr val="222222"/>
                </a:solidFill>
              </a:rPr>
              <a:t> проекту (</a:t>
            </a:r>
            <a:r>
              <a:rPr lang="en-US" sz="2000" dirty="0" smtClean="0">
                <a:solidFill>
                  <a:srgbClr val="222222"/>
                </a:solidFill>
              </a:rPr>
              <a:t>All design)</a:t>
            </a:r>
            <a:endParaRPr lang="ru-RU" sz="2000" dirty="0" smtClean="0">
              <a:solidFill>
                <a:srgbClr val="222222"/>
              </a:solidFill>
            </a:endParaRPr>
          </a:p>
          <a:p>
            <a:pPr marL="355600">
              <a:tabLst>
                <a:tab pos="723900" algn="l"/>
              </a:tabLst>
            </a:pPr>
            <a:r>
              <a:rPr lang="ru-RU" sz="2000" dirty="0" smtClean="0">
                <a:solidFill>
                  <a:srgbClr val="222222"/>
                </a:solidFill>
              </a:rPr>
              <a:t>На </a:t>
            </a:r>
            <a:r>
              <a:rPr lang="ru-RU" sz="2000" dirty="0" err="1" smtClean="0">
                <a:solidFill>
                  <a:srgbClr val="222222"/>
                </a:solidFill>
              </a:rPr>
              <a:t>диаграмі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 err="1" smtClean="0">
                <a:solidFill>
                  <a:srgbClr val="222222"/>
                </a:solidFill>
              </a:rPr>
              <a:t>створюються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 err="1" smtClean="0">
                <a:solidFill>
                  <a:srgbClr val="222222"/>
                </a:solidFill>
              </a:rPr>
              <a:t>толькои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 err="1" smtClean="0">
                <a:solidFill>
                  <a:srgbClr val="222222"/>
                </a:solidFill>
              </a:rPr>
              <a:t>вектори</a:t>
            </a:r>
            <a:r>
              <a:rPr lang="ru-RU" sz="2000" dirty="0" smtClean="0">
                <a:solidFill>
                  <a:srgbClr val="222222"/>
                </a:solidFill>
              </a:rPr>
              <a:t> для </a:t>
            </a:r>
            <a:r>
              <a:rPr lang="ru-RU" sz="2000" dirty="0" err="1" smtClean="0">
                <a:solidFill>
                  <a:srgbClr val="222222"/>
                </a:solidFill>
              </a:rPr>
              <a:t>доданих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 err="1" smtClean="0">
                <a:solidFill>
                  <a:srgbClr val="222222"/>
                </a:solidFill>
              </a:rPr>
              <a:t>сигналів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491461" y="149806"/>
            <a:ext cx="5391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 smtClean="0">
                <a:solidFill>
                  <a:srgbClr val="C00000"/>
                </a:solidFill>
              </a:rPr>
              <a:t>Додавання сигналів на часову діаграму </a:t>
            </a:r>
            <a:endParaRPr lang="uk-UA" sz="24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88756" y="3781570"/>
            <a:ext cx="55941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rgbClr val="C00000"/>
                </a:solidFill>
              </a:rPr>
              <a:t>Зберігання формат вікна «</a:t>
            </a:r>
            <a:r>
              <a:rPr lang="en-US" sz="2000" dirty="0" smtClean="0">
                <a:solidFill>
                  <a:srgbClr val="C00000"/>
                </a:solidFill>
              </a:rPr>
              <a:t>Wave</a:t>
            </a:r>
            <a:r>
              <a:rPr lang="uk-UA" sz="2000" dirty="0" smtClean="0">
                <a:solidFill>
                  <a:srgbClr val="C00000"/>
                </a:solidFill>
              </a:rPr>
              <a:t>»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 smtClean="0">
                <a:solidFill>
                  <a:srgbClr val="C00000"/>
                </a:solidFill>
              </a:rPr>
              <a:t>дозволяє легко відтворювати сигнали на наступних сеансах моделювання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88756" y="47972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uk-UA" dirty="0" smtClean="0"/>
              <a:t>Зберігається у вигляді </a:t>
            </a:r>
            <a:r>
              <a:rPr lang="uk-UA" dirty="0" err="1" smtClean="0"/>
              <a:t>макроса</a:t>
            </a:r>
            <a:r>
              <a:rPr lang="uk-UA" dirty="0" smtClean="0"/>
              <a:t> з розширенням </a:t>
            </a:r>
            <a:r>
              <a:rPr lang="en-US" b="1" dirty="0" smtClean="0"/>
              <a:t>*.do</a:t>
            </a:r>
            <a:endParaRPr lang="ru-RU" b="1" dirty="0">
              <a:solidFill>
                <a:srgbClr val="222222"/>
              </a:solidFill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b="1" dirty="0" smtClean="0"/>
              <a:t>File </a:t>
            </a:r>
            <a:r>
              <a:rPr lang="en-US" dirty="0"/>
              <a:t>-&gt; </a:t>
            </a:r>
            <a:r>
              <a:rPr lang="en-US" b="1" dirty="0" smtClean="0"/>
              <a:t>Save Format…  </a:t>
            </a:r>
            <a:r>
              <a:rPr lang="en-US" dirty="0" smtClean="0"/>
              <a:t>(</a:t>
            </a:r>
            <a:r>
              <a:rPr lang="uk-UA" dirty="0" smtClean="0"/>
              <a:t>активне вікно «</a:t>
            </a:r>
            <a:r>
              <a:rPr lang="en-US" dirty="0" smtClean="0"/>
              <a:t>Wave</a:t>
            </a:r>
            <a:r>
              <a:rPr lang="uk-UA" dirty="0" smtClean="0"/>
              <a:t>»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b="1" i="1" dirty="0" smtClean="0"/>
              <a:t>Tools -&gt; Td -&gt; Execute Macro… </a:t>
            </a:r>
            <a:r>
              <a:rPr lang="en-US" dirty="0" smtClean="0"/>
              <a:t>(</a:t>
            </a:r>
            <a:r>
              <a:rPr lang="uk-UA" dirty="0" smtClean="0"/>
              <a:t>запустити макрос)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89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63" y="1871229"/>
            <a:ext cx="4324783" cy="47101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5" y="2595363"/>
            <a:ext cx="4972050" cy="17526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99655" y="1709527"/>
            <a:ext cx="4911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b="1" dirty="0"/>
              <a:t>File </a:t>
            </a:r>
            <a:r>
              <a:rPr lang="en-US" dirty="0"/>
              <a:t>-&gt; </a:t>
            </a:r>
            <a:r>
              <a:rPr lang="en-US" b="1" dirty="0"/>
              <a:t>Save Format…  </a:t>
            </a:r>
            <a:r>
              <a:rPr lang="en-US" dirty="0"/>
              <a:t>(</a:t>
            </a:r>
            <a:r>
              <a:rPr lang="uk-UA" dirty="0"/>
              <a:t>активне вікно «</a:t>
            </a:r>
            <a:r>
              <a:rPr lang="en-US" dirty="0"/>
              <a:t>Wave</a:t>
            </a:r>
            <a:r>
              <a:rPr lang="uk-UA" dirty="0"/>
              <a:t>»</a:t>
            </a:r>
            <a:r>
              <a:rPr lang="en-US" dirty="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09431" y="1394941"/>
            <a:ext cx="339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b="1" i="1" dirty="0"/>
              <a:t>Tools -&gt; Td -&gt; Execute Macro…</a:t>
            </a:r>
            <a:endParaRPr lang="ru-RU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43887" y="443984"/>
            <a:ext cx="3060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dirty="0" smtClean="0">
                <a:solidFill>
                  <a:srgbClr val="C00000"/>
                </a:solidFill>
              </a:rPr>
              <a:t>Запустити </a:t>
            </a:r>
            <a:r>
              <a:rPr lang="uk-UA" sz="2800" dirty="0">
                <a:solidFill>
                  <a:srgbClr val="C00000"/>
                </a:solidFill>
              </a:rPr>
              <a:t>макрос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2912" y="44083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dirty="0" smtClean="0">
                <a:solidFill>
                  <a:srgbClr val="C00000"/>
                </a:solidFill>
              </a:rPr>
              <a:t>Зберегти стимули (вхідні сигнали) для генерації діаграми моделювання</a:t>
            </a:r>
            <a:endParaRPr lang="uk-UA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1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8925" y="187704"/>
            <a:ext cx="7642747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Режимы работы </a:t>
            </a:r>
            <a:r>
              <a:rPr lang="en-US" dirty="0" err="1" smtClean="0">
                <a:solidFill>
                  <a:srgbClr val="C00000"/>
                </a:solidFill>
              </a:rPr>
              <a:t>ModelSim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de-DE" b="1" dirty="0" smtClean="0">
                <a:solidFill>
                  <a:srgbClr val="C00000"/>
                </a:solidFill>
              </a:rPr>
              <a:t>Main </a:t>
            </a:r>
            <a:r>
              <a:rPr lang="de-DE" b="1" dirty="0" err="1">
                <a:solidFill>
                  <a:srgbClr val="C00000"/>
                </a:solidFill>
              </a:rPr>
              <a:t>Window</a:t>
            </a:r>
            <a:r>
              <a:rPr lang="de-DE" b="1" dirty="0">
                <a:solidFill>
                  <a:srgbClr val="C00000"/>
                </a:solidFill>
              </a:rPr>
              <a:t>: </a:t>
            </a:r>
            <a:r>
              <a:rPr lang="de-DE" b="1" dirty="0" err="1">
                <a:solidFill>
                  <a:srgbClr val="C00000"/>
                </a:solidFill>
              </a:rPr>
              <a:t>Transcript</a:t>
            </a:r>
            <a:endParaRPr lang="uk-UA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52" y="1800934"/>
            <a:ext cx="9130223" cy="1720187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15036" y="1690688"/>
            <a:ext cx="5780964" cy="4351338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ModelS</a:t>
            </a:r>
            <a:r>
              <a:rPr lang="en-US" sz="2400" b="1" dirty="0" err="1"/>
              <a:t>i</a:t>
            </a:r>
            <a:r>
              <a:rPr lang="en-US" sz="2400" b="1" dirty="0" err="1" smtClean="0"/>
              <a:t>m</a:t>
            </a:r>
            <a:r>
              <a:rPr lang="en-US" sz="2400" b="1" dirty="0" smtClean="0"/>
              <a:t> &gt;</a:t>
            </a:r>
            <a:r>
              <a:rPr lang="en-US" sz="2400" dirty="0" smtClean="0"/>
              <a:t> </a:t>
            </a:r>
            <a:r>
              <a:rPr lang="uk-UA" sz="2400" dirty="0" smtClean="0"/>
              <a:t>режим редагування:</a:t>
            </a:r>
          </a:p>
          <a:p>
            <a:pPr marL="1077913">
              <a:buFont typeface="Symbol" panose="05050102010706020507" pitchFamily="18" charset="2"/>
              <a:buChar char="-"/>
            </a:pPr>
            <a:r>
              <a:rPr lang="uk-UA" sz="2400" dirty="0" smtClean="0"/>
              <a:t>Перевірка вихідних кодів на граматичні та синтаксичні помилки;</a:t>
            </a:r>
          </a:p>
          <a:p>
            <a:pPr marL="1077913">
              <a:buFont typeface="Symbol" panose="05050102010706020507" pitchFamily="18" charset="2"/>
              <a:buChar char="-"/>
            </a:pPr>
            <a:r>
              <a:rPr lang="uk-UA" sz="2400" dirty="0" smtClean="0"/>
              <a:t>Наявність покажчиків на всі підключених бібліотеки, якщо в коді описані бібліотечні компоненти</a:t>
            </a:r>
          </a:p>
          <a:p>
            <a:pPr marL="1077913">
              <a:buFont typeface="Symbol" panose="05050102010706020507" pitchFamily="18" charset="2"/>
              <a:buChar char="-"/>
            </a:pPr>
            <a:r>
              <a:rPr lang="uk-UA" sz="2400" dirty="0" smtClean="0"/>
              <a:t>Компіляція проекту</a:t>
            </a:r>
            <a:endParaRPr lang="en-US" sz="2400" dirty="0" smtClean="0"/>
          </a:p>
          <a:p>
            <a:r>
              <a:rPr lang="en-US" sz="2400" b="1" dirty="0" smtClean="0"/>
              <a:t>VSIM &gt;  </a:t>
            </a:r>
            <a:r>
              <a:rPr lang="uk-UA" sz="2400" dirty="0" smtClean="0"/>
              <a:t>режим моделювання</a:t>
            </a:r>
          </a:p>
          <a:p>
            <a:endParaRPr lang="uk-UA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752" y="3808788"/>
            <a:ext cx="8157146" cy="25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9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603" y="215000"/>
            <a:ext cx="11641540" cy="740344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Компіляція проекту </a:t>
            </a:r>
            <a:r>
              <a:rPr lang="en-US" b="1" dirty="0" smtClean="0">
                <a:solidFill>
                  <a:srgbClr val="C00000"/>
                </a:solidFill>
              </a:rPr>
              <a:t>Compile Menu -&gt; Compile All</a:t>
            </a:r>
            <a:endParaRPr lang="uk-UA" b="1" dirty="0">
              <a:solidFill>
                <a:srgbClr val="C0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08" y="955344"/>
            <a:ext cx="9376580" cy="59151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798" y="5607936"/>
            <a:ext cx="4137017" cy="14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9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9309"/>
            <a:ext cx="10515600" cy="1325563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rgbClr val="C00000"/>
                </a:solidFill>
              </a:rPr>
              <a:t>Моделювання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Simulation Menu -&gt; Start Simulation</a:t>
            </a:r>
            <a:r>
              <a:rPr lang="uk-UA" b="1" dirty="0" smtClean="0">
                <a:solidFill>
                  <a:srgbClr val="C00000"/>
                </a:solidFill>
              </a:rPr>
              <a:t> </a:t>
            </a:r>
            <a:endParaRPr lang="uk-UA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143" y="1624422"/>
            <a:ext cx="5319713" cy="47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3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600" cy="5631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Main Window </a:t>
            </a:r>
            <a:r>
              <a:rPr lang="uk-UA" b="1" dirty="0" smtClean="0">
                <a:solidFill>
                  <a:srgbClr val="C00000"/>
                </a:solidFill>
              </a:rPr>
              <a:t>в режимі симуляції</a:t>
            </a:r>
            <a:endParaRPr lang="uk-UA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7" y="928256"/>
            <a:ext cx="11292345" cy="63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3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925" y="212726"/>
            <a:ext cx="10515600" cy="92897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Main Window: </a:t>
            </a:r>
            <a:r>
              <a:rPr lang="de-DE" b="1" dirty="0" smtClean="0">
                <a:solidFill>
                  <a:srgbClr val="C00000"/>
                </a:solidFill>
              </a:rPr>
              <a:t>List </a:t>
            </a:r>
            <a:r>
              <a:rPr lang="de-DE" b="1" dirty="0" err="1" smtClean="0">
                <a:solidFill>
                  <a:srgbClr val="C00000"/>
                </a:solidFill>
              </a:rPr>
              <a:t>Window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101"/>
            <a:ext cx="6259725" cy="42165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725" y="2558315"/>
            <a:ext cx="5587518" cy="29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9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solidFill>
                  <a:srgbClr val="C00000"/>
                </a:solidFill>
              </a:rPr>
              <a:t>Етапи проектування в </a:t>
            </a:r>
            <a:r>
              <a:rPr lang="uk-UA" sz="3600" b="1" dirty="0" err="1" smtClean="0">
                <a:solidFill>
                  <a:srgbClr val="C00000"/>
                </a:solidFill>
              </a:rPr>
              <a:t>ModelSim</a:t>
            </a:r>
            <a:r>
              <a:rPr lang="uk-UA" sz="3600" b="1" dirty="0" smtClean="0">
                <a:solidFill>
                  <a:srgbClr val="C00000"/>
                </a:solidFill>
              </a:rPr>
              <a:t> (Project </a:t>
            </a:r>
            <a:r>
              <a:rPr lang="uk-UA" sz="3600" b="1" dirty="0" err="1" smtClean="0">
                <a:solidFill>
                  <a:srgbClr val="C00000"/>
                </a:solidFill>
              </a:rPr>
              <a:t>Flow</a:t>
            </a:r>
            <a:r>
              <a:rPr lang="uk-UA" sz="3600" b="1" dirty="0" smtClean="0">
                <a:solidFill>
                  <a:srgbClr val="C00000"/>
                </a:solidFill>
              </a:rPr>
              <a:t>)</a:t>
            </a:r>
            <a:endParaRPr lang="uk-UA" sz="36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4452" y="1187951"/>
            <a:ext cx="10515600" cy="4351338"/>
          </a:xfrm>
        </p:spPr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1. </a:t>
            </a:r>
            <a:r>
              <a:rPr lang="uk-UA" dirty="0"/>
              <a:t>Створіть проект </a:t>
            </a:r>
            <a:r>
              <a:rPr lang="uk-UA" dirty="0" smtClean="0"/>
              <a:t>(</a:t>
            </a:r>
            <a:r>
              <a:rPr lang="ru-RU" dirty="0" smtClean="0"/>
              <a:t>в </a:t>
            </a:r>
            <a:r>
              <a:rPr lang="ru-RU" dirty="0" err="1" smtClean="0"/>
              <a:t>директорії</a:t>
            </a:r>
            <a:r>
              <a:rPr lang="ru-RU" dirty="0" smtClean="0"/>
              <a:t>/</a:t>
            </a:r>
            <a:r>
              <a:rPr lang="ru-RU" dirty="0" err="1" smtClean="0"/>
              <a:t>бібліотеці</a:t>
            </a:r>
            <a:r>
              <a:rPr lang="en-US" dirty="0" smtClean="0"/>
              <a:t> work</a:t>
            </a:r>
            <a:r>
              <a:rPr lang="ru-RU" dirty="0" smtClean="0"/>
              <a:t> </a:t>
            </a:r>
            <a:r>
              <a:rPr lang="uk-UA" dirty="0" smtClean="0"/>
              <a:t>)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2. Додайте до проекту </a:t>
            </a:r>
            <a:r>
              <a:rPr lang="en-US" dirty="0" smtClean="0"/>
              <a:t> </a:t>
            </a:r>
            <a:r>
              <a:rPr lang="uk-UA" dirty="0" smtClean="0"/>
              <a:t>файли</a:t>
            </a:r>
            <a:r>
              <a:rPr lang="en-US" dirty="0"/>
              <a:t>:</a:t>
            </a:r>
            <a:endParaRPr lang="en-US" dirty="0" smtClean="0"/>
          </a:p>
          <a:p>
            <a:pPr marL="1077913">
              <a:buFont typeface="Symbol" panose="05050102010706020507" pitchFamily="18" charset="2"/>
              <a:buChar char="-"/>
            </a:pPr>
            <a:r>
              <a:rPr lang="uk-UA" dirty="0"/>
              <a:t>проектні </a:t>
            </a:r>
            <a:r>
              <a:rPr lang="en-US" b="1" dirty="0" smtClean="0"/>
              <a:t>design </a:t>
            </a:r>
            <a:r>
              <a:rPr lang="en-US" b="1" dirty="0"/>
              <a:t>files (*v, *</a:t>
            </a:r>
            <a:r>
              <a:rPr lang="en-US" b="1" dirty="0" err="1"/>
              <a:t>vhdl</a:t>
            </a:r>
            <a:r>
              <a:rPr lang="en-US" b="1" dirty="0"/>
              <a:t>) </a:t>
            </a:r>
          </a:p>
          <a:p>
            <a:pPr marL="1077913">
              <a:buFont typeface="Symbol" panose="05050102010706020507" pitchFamily="18" charset="2"/>
              <a:buChar char="-"/>
            </a:pPr>
            <a:r>
              <a:rPr lang="uk-UA" dirty="0"/>
              <a:t>та тестові</a:t>
            </a:r>
            <a:r>
              <a:rPr lang="en-US" dirty="0"/>
              <a:t> </a:t>
            </a:r>
            <a:r>
              <a:rPr lang="de-DE" b="1" dirty="0" err="1"/>
              <a:t>testbench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en-US" b="1" dirty="0"/>
              <a:t> (*.do) </a:t>
            </a:r>
          </a:p>
          <a:p>
            <a:r>
              <a:rPr lang="uk-UA" dirty="0" smtClean="0"/>
              <a:t>3</a:t>
            </a:r>
            <a:r>
              <a:rPr lang="uk-UA" dirty="0"/>
              <a:t>. </a:t>
            </a:r>
            <a:r>
              <a:rPr lang="uk-UA" dirty="0" smtClean="0"/>
              <a:t>Скомпілюйте файли проекту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4. </a:t>
            </a:r>
            <a:r>
              <a:rPr lang="uk-UA" dirty="0" smtClean="0"/>
              <a:t>Запустіть симуляцію проекту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5. </a:t>
            </a:r>
            <a:r>
              <a:rPr lang="uk-UA" dirty="0" smtClean="0"/>
              <a:t>Виконайте дослідження роботи проекту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6356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1842" y="365126"/>
            <a:ext cx="6841958" cy="753812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rgbClr val="C00000"/>
                </a:solidFill>
              </a:rPr>
              <a:t>Створення проекту</a:t>
            </a:r>
            <a:endParaRPr lang="uk-UA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650" y="2272131"/>
            <a:ext cx="7158489" cy="1895724"/>
          </a:xfrm>
        </p:spPr>
        <p:txBody>
          <a:bodyPr>
            <a:normAutofit fontScale="92500"/>
          </a:bodyPr>
          <a:lstStyle/>
          <a:p>
            <a:r>
              <a:rPr lang="en-US" dirty="0"/>
              <a:t>Name project, set location, and name </a:t>
            </a:r>
            <a:r>
              <a:rPr lang="en-US" dirty="0" smtClean="0"/>
              <a:t>default library </a:t>
            </a:r>
            <a:r>
              <a:rPr lang="en-US" dirty="0"/>
              <a:t>(default name is </a:t>
            </a:r>
            <a:r>
              <a:rPr lang="en-US" b="1" dirty="0"/>
              <a:t>work</a:t>
            </a:r>
            <a:r>
              <a:rPr lang="en-US" dirty="0"/>
              <a:t>)</a:t>
            </a:r>
          </a:p>
          <a:p>
            <a:r>
              <a:rPr lang="en-US" dirty="0" smtClean="0"/>
              <a:t>Creates </a:t>
            </a:r>
            <a:r>
              <a:rPr lang="en-US" dirty="0"/>
              <a:t>metadata file </a:t>
            </a:r>
            <a:r>
              <a:rPr lang="en-US" b="1" dirty="0"/>
              <a:t>(.</a:t>
            </a:r>
            <a:r>
              <a:rPr lang="en-US" b="1" dirty="0" err="1" smtClean="0"/>
              <a:t>mpf</a:t>
            </a:r>
            <a:r>
              <a:rPr lang="en-US" b="1" dirty="0" smtClean="0"/>
              <a:t> – </a:t>
            </a:r>
            <a:r>
              <a:rPr lang="en-US" b="1" dirty="0" err="1" smtClean="0"/>
              <a:t>ModelSim</a:t>
            </a:r>
            <a:r>
              <a:rPr lang="en-US" b="1" dirty="0" smtClean="0"/>
              <a:t> </a:t>
            </a:r>
            <a:r>
              <a:rPr lang="en-US" b="1" dirty="0" err="1" smtClean="0"/>
              <a:t>Progect</a:t>
            </a:r>
            <a:r>
              <a:rPr lang="en-US" b="1" dirty="0" smtClean="0"/>
              <a:t> File) </a:t>
            </a:r>
            <a:r>
              <a:rPr lang="en-US" dirty="0"/>
              <a:t>in project location </a:t>
            </a:r>
            <a:r>
              <a:rPr lang="en-US" dirty="0" smtClean="0"/>
              <a:t>to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/>
              <a:t>all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2976695" cy="16876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77" y="2921048"/>
            <a:ext cx="4277769" cy="36435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645" y="1362257"/>
            <a:ext cx="5121201" cy="756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47" y="4109834"/>
            <a:ext cx="3071480" cy="2748166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3898784" y="4373186"/>
            <a:ext cx="3426845" cy="1895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Створити новий файл (в проекті)</a:t>
            </a:r>
          </a:p>
          <a:p>
            <a:r>
              <a:rPr lang="uk-UA" dirty="0" smtClean="0"/>
              <a:t>Додати файл, що існує</a:t>
            </a:r>
          </a:p>
          <a:p>
            <a:r>
              <a:rPr lang="uk-UA" dirty="0" smtClean="0"/>
              <a:t>Створити командний файл для роботи з симулятором</a:t>
            </a:r>
          </a:p>
          <a:p>
            <a:r>
              <a:rPr lang="uk-UA" dirty="0" smtClean="0"/>
              <a:t>Створити власну бібліотеку (</a:t>
            </a:r>
            <a:r>
              <a:rPr lang="en-US" dirty="0" smtClean="0"/>
              <a:t>File-&gt;New-&gt; Library) </a:t>
            </a:r>
          </a:p>
        </p:txBody>
      </p:sp>
    </p:spTree>
    <p:extLst>
      <p:ext uri="{BB962C8B-B14F-4D97-AF65-F5344CB8AC3E}">
        <p14:creationId xmlns:p14="http://schemas.microsoft.com/office/powerpoint/2010/main" val="148721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ModelSim</a:t>
            </a:r>
            <a:r>
              <a:rPr lang="en-US" b="1" dirty="0" smtClean="0">
                <a:solidFill>
                  <a:srgbClr val="C00000"/>
                </a:solidFill>
              </a:rPr>
              <a:t> Welcome Window</a:t>
            </a:r>
            <a:endParaRPr lang="uk-UA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123950"/>
            <a:ext cx="96488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042" y="296886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Створення файл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uk-UA" b="1" dirty="0" smtClean="0">
                <a:solidFill>
                  <a:srgbClr val="C00000"/>
                </a:solidFill>
              </a:rPr>
              <a:t> верхнього рівня </a:t>
            </a:r>
            <a:r>
              <a:rPr lang="uk-UA" b="1" dirty="0" err="1" smtClean="0">
                <a:solidFill>
                  <a:srgbClr val="C00000"/>
                </a:solidFill>
              </a:rPr>
              <a:t>Top</a:t>
            </a:r>
            <a:r>
              <a:rPr lang="uk-UA" b="1" dirty="0" smtClean="0">
                <a:solidFill>
                  <a:srgbClr val="C00000"/>
                </a:solidFill>
              </a:rPr>
              <a:t> </a:t>
            </a:r>
            <a:r>
              <a:rPr lang="uk-UA" b="1" dirty="0" err="1" smtClean="0">
                <a:solidFill>
                  <a:srgbClr val="C00000"/>
                </a:solidFill>
              </a:rPr>
              <a:t>Level</a:t>
            </a:r>
            <a:endParaRPr lang="uk-UA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93" y="1212694"/>
            <a:ext cx="5010243" cy="21970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389" y="1212694"/>
            <a:ext cx="6362574" cy="24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0" y="362410"/>
            <a:ext cx="6461049" cy="899084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rgbClr val="C00000"/>
                </a:solidFill>
              </a:rPr>
              <a:t>Поведінковий опис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напівсуматора</a:t>
            </a:r>
            <a:endParaRPr lang="uk-UA" b="1" dirty="0">
              <a:solidFill>
                <a:srgbClr val="C00000"/>
              </a:solidFill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54175" y="805485"/>
            <a:ext cx="2232025" cy="1727200"/>
            <a:chOff x="217" y="709"/>
            <a:chExt cx="1406" cy="108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07" y="709"/>
              <a:ext cx="1200" cy="960"/>
              <a:chOff x="804" y="1392"/>
              <a:chExt cx="1200" cy="960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80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804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092" y="15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1092" y="20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1236" y="2016"/>
                <a:ext cx="336" cy="336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>
                  <a:ea typeface="바탕" pitchFamily="18" charset="-127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996" y="177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996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971" y="176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ea typeface="바탕" pitchFamily="18" charset="-127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76" y="156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ea typeface="바탕" pitchFamily="18" charset="-127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1572" y="168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157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804" y="1392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kumimoji="0" lang="el-GR" sz="1800">
                    <a:latin typeface="Times New Roman" pitchFamily="18" charset="0"/>
                    <a:ea typeface="굴림" pitchFamily="34" charset="-127"/>
                  </a:rPr>
                  <a:t>A</a:t>
                </a: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808" y="1728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kumimoji="0" lang="el-GR" sz="1800">
                    <a:latin typeface="Times New Roman" pitchFamily="18" charset="0"/>
                    <a:ea typeface="굴림" pitchFamily="34" charset="-127"/>
                  </a:rPr>
                  <a:t>B</a:t>
                </a: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1728" y="148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kumimoji="0" lang="el-GR" sz="1800">
                    <a:latin typeface="Times New Roman" pitchFamily="18" charset="0"/>
                    <a:ea typeface="굴림" pitchFamily="34" charset="-127"/>
                  </a:rPr>
                  <a:t>S</a:t>
                </a: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1764" y="1929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defRPr kumimoji="1" sz="16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  <a:sym typeface="Wingdings" pitchFamily="2" charset="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kumimoji="0" lang="el-GR" sz="1800">
                    <a:latin typeface="Times New Roman" pitchFamily="18" charset="0"/>
                    <a:ea typeface="굴림" pitchFamily="34" charset="-127"/>
                  </a:rPr>
                  <a:t>C</a:t>
                </a:r>
              </a:p>
            </p:txBody>
          </p:sp>
          <p:grpSp>
            <p:nvGrpSpPr>
              <p:cNvPr id="22" name="Group 20"/>
              <p:cNvGrpSpPr>
                <a:grpSpLocks/>
              </p:cNvGrpSpPr>
              <p:nvPr/>
            </p:nvGrpSpPr>
            <p:grpSpPr bwMode="auto">
              <a:xfrm>
                <a:off x="1200" y="1536"/>
                <a:ext cx="336" cy="288"/>
                <a:chOff x="2282" y="3408"/>
                <a:chExt cx="221" cy="192"/>
              </a:xfrm>
            </p:grpSpPr>
            <p:sp>
              <p:nvSpPr>
                <p:cNvPr id="23" name="Arc 21"/>
                <p:cNvSpPr>
                  <a:spLocks/>
                </p:cNvSpPr>
                <p:nvPr/>
              </p:nvSpPr>
              <p:spPr bwMode="auto">
                <a:xfrm>
                  <a:off x="2311" y="3409"/>
                  <a:ext cx="50" cy="189"/>
                </a:xfrm>
                <a:custGeom>
                  <a:avLst/>
                  <a:gdLst>
                    <a:gd name="T0" fmla="*/ 0 w 22799"/>
                    <a:gd name="T1" fmla="*/ 0 h 43200"/>
                    <a:gd name="T2" fmla="*/ 0 w 22799"/>
                    <a:gd name="T3" fmla="*/ 0 h 43200"/>
                    <a:gd name="T4" fmla="*/ 0 w 22799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2799"/>
                    <a:gd name="T10" fmla="*/ 0 h 43200"/>
                    <a:gd name="T11" fmla="*/ 22799 w 22799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99" h="43200" fill="none" extrusionOk="0">
                      <a:moveTo>
                        <a:pt x="1198" y="0"/>
                      </a:moveTo>
                      <a:cubicBezTo>
                        <a:pt x="13128" y="0"/>
                        <a:pt x="22799" y="9670"/>
                        <a:pt x="22799" y="21600"/>
                      </a:cubicBezTo>
                      <a:cubicBezTo>
                        <a:pt x="22799" y="33529"/>
                        <a:pt x="13128" y="43200"/>
                        <a:pt x="1199" y="43200"/>
                      </a:cubicBezTo>
                      <a:cubicBezTo>
                        <a:pt x="799" y="43200"/>
                        <a:pt x="399" y="43188"/>
                        <a:pt x="0" y="43166"/>
                      </a:cubicBezTo>
                    </a:path>
                    <a:path w="22799" h="43200" stroke="0" extrusionOk="0">
                      <a:moveTo>
                        <a:pt x="1198" y="0"/>
                      </a:moveTo>
                      <a:cubicBezTo>
                        <a:pt x="13128" y="0"/>
                        <a:pt x="22799" y="9670"/>
                        <a:pt x="22799" y="21600"/>
                      </a:cubicBezTo>
                      <a:cubicBezTo>
                        <a:pt x="22799" y="33529"/>
                        <a:pt x="13128" y="43200"/>
                        <a:pt x="1199" y="43200"/>
                      </a:cubicBezTo>
                      <a:cubicBezTo>
                        <a:pt x="799" y="43200"/>
                        <a:pt x="399" y="43188"/>
                        <a:pt x="0" y="43166"/>
                      </a:cubicBezTo>
                      <a:lnTo>
                        <a:pt x="1199" y="21600"/>
                      </a:lnTo>
                      <a:lnTo>
                        <a:pt x="1198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4" name="Arc 22"/>
                <p:cNvSpPr>
                  <a:spLocks/>
                </p:cNvSpPr>
                <p:nvPr/>
              </p:nvSpPr>
              <p:spPr bwMode="auto">
                <a:xfrm flipV="1">
                  <a:off x="2314" y="3471"/>
                  <a:ext cx="189" cy="126"/>
                </a:xfrm>
                <a:custGeom>
                  <a:avLst/>
                  <a:gdLst>
                    <a:gd name="T0" fmla="*/ 0 w 20955"/>
                    <a:gd name="T1" fmla="*/ 0 h 21600"/>
                    <a:gd name="T2" fmla="*/ 0 w 20955"/>
                    <a:gd name="T3" fmla="*/ 0 h 21600"/>
                    <a:gd name="T4" fmla="*/ 0 w 2095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0955"/>
                    <a:gd name="T10" fmla="*/ 0 h 21600"/>
                    <a:gd name="T11" fmla="*/ 20955 w 209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955" h="21600" fill="none" extrusionOk="0">
                      <a:moveTo>
                        <a:pt x="-1" y="0"/>
                      </a:moveTo>
                      <a:cubicBezTo>
                        <a:pt x="9911" y="0"/>
                        <a:pt x="18551" y="6745"/>
                        <a:pt x="20955" y="16360"/>
                      </a:cubicBezTo>
                    </a:path>
                    <a:path w="20955" h="21600" stroke="0" extrusionOk="0">
                      <a:moveTo>
                        <a:pt x="-1" y="0"/>
                      </a:moveTo>
                      <a:cubicBezTo>
                        <a:pt x="9911" y="0"/>
                        <a:pt x="18551" y="6745"/>
                        <a:pt x="20955" y="1636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ru-RU"/>
                </a:p>
              </p:txBody>
            </p:sp>
            <p:sp>
              <p:nvSpPr>
                <p:cNvPr id="25" name="Arc 23"/>
                <p:cNvSpPr>
                  <a:spLocks/>
                </p:cNvSpPr>
                <p:nvPr/>
              </p:nvSpPr>
              <p:spPr bwMode="auto">
                <a:xfrm>
                  <a:off x="2314" y="3408"/>
                  <a:ext cx="189" cy="126"/>
                </a:xfrm>
                <a:custGeom>
                  <a:avLst/>
                  <a:gdLst>
                    <a:gd name="T0" fmla="*/ 0 w 20955"/>
                    <a:gd name="T1" fmla="*/ 0 h 21600"/>
                    <a:gd name="T2" fmla="*/ 0 w 20955"/>
                    <a:gd name="T3" fmla="*/ 0 h 21600"/>
                    <a:gd name="T4" fmla="*/ 0 w 2095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0955"/>
                    <a:gd name="T10" fmla="*/ 0 h 21600"/>
                    <a:gd name="T11" fmla="*/ 20955 w 209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955" h="21600" fill="none" extrusionOk="0">
                      <a:moveTo>
                        <a:pt x="-1" y="0"/>
                      </a:moveTo>
                      <a:cubicBezTo>
                        <a:pt x="9911" y="0"/>
                        <a:pt x="18551" y="6745"/>
                        <a:pt x="20955" y="16360"/>
                      </a:cubicBezTo>
                    </a:path>
                    <a:path w="20955" h="21600" stroke="0" extrusionOk="0">
                      <a:moveTo>
                        <a:pt x="-1" y="0"/>
                      </a:moveTo>
                      <a:cubicBezTo>
                        <a:pt x="9911" y="0"/>
                        <a:pt x="18551" y="6745"/>
                        <a:pt x="20955" y="1636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2282" y="3411"/>
                  <a:ext cx="50" cy="189"/>
                </a:xfrm>
                <a:custGeom>
                  <a:avLst/>
                  <a:gdLst>
                    <a:gd name="T0" fmla="*/ 0 w 22799"/>
                    <a:gd name="T1" fmla="*/ 0 h 43200"/>
                    <a:gd name="T2" fmla="*/ 0 w 22799"/>
                    <a:gd name="T3" fmla="*/ 0 h 43200"/>
                    <a:gd name="T4" fmla="*/ 0 w 22799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2799"/>
                    <a:gd name="T10" fmla="*/ 0 h 43200"/>
                    <a:gd name="T11" fmla="*/ 22799 w 22799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99" h="43200" fill="none" extrusionOk="0">
                      <a:moveTo>
                        <a:pt x="1198" y="0"/>
                      </a:moveTo>
                      <a:cubicBezTo>
                        <a:pt x="13128" y="0"/>
                        <a:pt x="22799" y="9670"/>
                        <a:pt x="22799" y="21600"/>
                      </a:cubicBezTo>
                      <a:cubicBezTo>
                        <a:pt x="22799" y="33529"/>
                        <a:pt x="13128" y="43200"/>
                        <a:pt x="1199" y="43200"/>
                      </a:cubicBezTo>
                      <a:cubicBezTo>
                        <a:pt x="799" y="43200"/>
                        <a:pt x="399" y="43188"/>
                        <a:pt x="0" y="43166"/>
                      </a:cubicBezTo>
                    </a:path>
                    <a:path w="22799" h="43200" stroke="0" extrusionOk="0">
                      <a:moveTo>
                        <a:pt x="1198" y="0"/>
                      </a:moveTo>
                      <a:cubicBezTo>
                        <a:pt x="13128" y="0"/>
                        <a:pt x="22799" y="9670"/>
                        <a:pt x="22799" y="21600"/>
                      </a:cubicBezTo>
                      <a:cubicBezTo>
                        <a:pt x="22799" y="33529"/>
                        <a:pt x="13128" y="43200"/>
                        <a:pt x="1199" y="43200"/>
                      </a:cubicBezTo>
                      <a:cubicBezTo>
                        <a:pt x="799" y="43200"/>
                        <a:pt x="399" y="43188"/>
                        <a:pt x="0" y="43166"/>
                      </a:cubicBezTo>
                      <a:lnTo>
                        <a:pt x="1199" y="21600"/>
                      </a:lnTo>
                      <a:lnTo>
                        <a:pt x="1198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217" y="709"/>
              <a:ext cx="1406" cy="1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>
                <a:ea typeface="바탕" pitchFamily="18" charset="-127"/>
              </a:endParaRPr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946484" y="298988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000" dirty="0" smtClean="0"/>
              <a:t>`</a:t>
            </a:r>
            <a:r>
              <a:rPr lang="uk-UA" sz="2000" dirty="0" err="1"/>
              <a:t>timescale</a:t>
            </a:r>
            <a:r>
              <a:rPr lang="uk-UA" sz="2000" dirty="0"/>
              <a:t> 1 </a:t>
            </a:r>
            <a:r>
              <a:rPr lang="uk-UA" sz="2000" dirty="0" err="1"/>
              <a:t>ns</a:t>
            </a:r>
            <a:r>
              <a:rPr lang="uk-UA" sz="2000" dirty="0"/>
              <a:t>/1 </a:t>
            </a:r>
            <a:r>
              <a:rPr lang="uk-UA" sz="2000" dirty="0" err="1"/>
              <a:t>ps</a:t>
            </a:r>
            <a:endParaRPr lang="uk-UA" sz="2000" dirty="0"/>
          </a:p>
          <a:p>
            <a:pPr latinLnBrk="1">
              <a:spcBef>
                <a:spcPct val="0"/>
              </a:spcBef>
            </a:pPr>
            <a:r>
              <a:rPr lang="en-US" altLang="ko-KR" sz="2000" dirty="0" smtClean="0">
                <a:ea typeface="굴림" pitchFamily="34" charset="-127"/>
              </a:rPr>
              <a:t>module </a:t>
            </a:r>
            <a:r>
              <a:rPr lang="en-US" altLang="ko-KR" sz="2000" dirty="0" err="1">
                <a:ea typeface="굴림" pitchFamily="34" charset="-127"/>
              </a:rPr>
              <a:t>half_adder_rtl</a:t>
            </a:r>
            <a:r>
              <a:rPr lang="en-US" altLang="ko-KR" sz="2000" dirty="0">
                <a:ea typeface="굴림" pitchFamily="34" charset="-127"/>
              </a:rPr>
              <a:t> (S, C, A, B);</a:t>
            </a:r>
          </a:p>
          <a:p>
            <a:pPr latinLnBrk="1">
              <a:spcBef>
                <a:spcPct val="0"/>
              </a:spcBef>
            </a:pPr>
            <a:r>
              <a:rPr lang="en-US" altLang="ko-KR" sz="2000" dirty="0">
                <a:ea typeface="굴림" pitchFamily="34" charset="-127"/>
              </a:rPr>
              <a:t>            output S, C;</a:t>
            </a:r>
          </a:p>
          <a:p>
            <a:pPr latinLnBrk="1">
              <a:spcBef>
                <a:spcPct val="0"/>
              </a:spcBef>
            </a:pPr>
            <a:r>
              <a:rPr lang="en-US" altLang="ko-KR" sz="2000" dirty="0">
                <a:ea typeface="굴림" pitchFamily="34" charset="-127"/>
              </a:rPr>
              <a:t>            input    A, B;</a:t>
            </a:r>
          </a:p>
          <a:p>
            <a:pPr latinLnBrk="1">
              <a:spcBef>
                <a:spcPct val="0"/>
              </a:spcBef>
            </a:pPr>
            <a:r>
              <a:rPr lang="en-US" altLang="ko-KR" sz="2000" dirty="0">
                <a:ea typeface="굴림" pitchFamily="34" charset="-127"/>
              </a:rPr>
              <a:t>            wire     S, C;</a:t>
            </a:r>
          </a:p>
          <a:p>
            <a:pPr latinLnBrk="1">
              <a:spcBef>
                <a:spcPct val="0"/>
              </a:spcBef>
            </a:pPr>
            <a:r>
              <a:rPr lang="en-US" altLang="ko-KR" sz="2000" dirty="0">
                <a:ea typeface="굴림" pitchFamily="34" charset="-127"/>
              </a:rPr>
              <a:t>            </a:t>
            </a:r>
            <a:endParaRPr lang="uk-UA" altLang="ko-KR" sz="2000" dirty="0" smtClean="0">
              <a:ea typeface="굴림" pitchFamily="34" charset="-127"/>
            </a:endParaRPr>
          </a:p>
          <a:p>
            <a:pPr marL="360363" latinLnBrk="1">
              <a:spcBef>
                <a:spcPct val="0"/>
              </a:spcBef>
            </a:pPr>
            <a:r>
              <a:rPr lang="en-US" altLang="ko-KR" sz="2000" dirty="0" smtClean="0">
                <a:ea typeface="굴림" pitchFamily="34" charset="-127"/>
              </a:rPr>
              <a:t>assign </a:t>
            </a:r>
            <a:r>
              <a:rPr lang="en-US" altLang="ko-KR" sz="2000" dirty="0">
                <a:ea typeface="굴림" pitchFamily="34" charset="-127"/>
              </a:rPr>
              <a:t>C = A &amp; B;</a:t>
            </a:r>
          </a:p>
          <a:p>
            <a:pPr marL="360363" latinLnBrk="1">
              <a:spcBef>
                <a:spcPct val="0"/>
              </a:spcBef>
            </a:pPr>
            <a:r>
              <a:rPr lang="en-US" altLang="ko-KR" sz="2000" dirty="0" smtClean="0">
                <a:ea typeface="굴림" pitchFamily="34" charset="-127"/>
              </a:rPr>
              <a:t>assign </a:t>
            </a:r>
            <a:r>
              <a:rPr lang="en-US" altLang="ko-KR" sz="2000" dirty="0">
                <a:ea typeface="굴림" pitchFamily="34" charset="-127"/>
              </a:rPr>
              <a:t>S = A ^ B;</a:t>
            </a:r>
          </a:p>
          <a:p>
            <a:pPr latinLnBrk="1">
              <a:spcBef>
                <a:spcPct val="0"/>
              </a:spcBef>
            </a:pPr>
            <a:endParaRPr lang="uk-UA" altLang="ko-KR" sz="2000" dirty="0" smtClean="0">
              <a:ea typeface="굴림" pitchFamily="34" charset="-127"/>
            </a:endParaRPr>
          </a:p>
          <a:p>
            <a:pPr latinLnBrk="1">
              <a:spcBef>
                <a:spcPct val="0"/>
              </a:spcBef>
            </a:pPr>
            <a:r>
              <a:rPr lang="en-US" altLang="ko-KR" sz="2000" dirty="0" err="1" smtClean="0">
                <a:ea typeface="굴림" pitchFamily="34" charset="-127"/>
              </a:rPr>
              <a:t>endmodule</a:t>
            </a:r>
            <a:endParaRPr lang="en-US" altLang="ko-KR" sz="2000" dirty="0">
              <a:ea typeface="굴림" pitchFamily="34" charset="-127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394249" y="18827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Bef>
                <a:spcPct val="0"/>
              </a:spcBef>
              <a:buClr>
                <a:srgbClr val="CC99FF"/>
              </a:buClr>
              <a:buFont typeface="Wingdings" pitchFamily="2" charset="2"/>
              <a:buChar char="v"/>
            </a:pPr>
            <a:r>
              <a:rPr lang="ru-RU" altLang="ko-KR" dirty="0">
                <a:latin typeface="Arial Unicode MS" pitchFamily="34" charset="-128"/>
              </a:rPr>
              <a:t>Поведение архитектуры описывается с помощью </a:t>
            </a:r>
            <a:r>
              <a:rPr lang="ru-RU" altLang="ko-KR" dirty="0">
                <a:solidFill>
                  <a:srgbClr val="FFCC00"/>
                </a:solidFill>
                <a:latin typeface="Arial Unicode MS" pitchFamily="34" charset="-128"/>
              </a:rPr>
              <a:t>операторов непрерывных назначений</a:t>
            </a:r>
            <a:r>
              <a:rPr lang="ru-RU" altLang="ko-KR" dirty="0">
                <a:latin typeface="Arial Unicode MS" pitchFamily="34" charset="-128"/>
              </a:rPr>
              <a:t> (присваиваний), которые представляют собой параллельные процессы.</a:t>
            </a: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5394249" y="2841715"/>
            <a:ext cx="5959551" cy="749461"/>
          </a:xfrm>
          <a:prstGeom prst="rect">
            <a:avLst/>
          </a:prstGeom>
          <a:solidFill>
            <a:srgbClr val="FFD88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108000" lvl="2" algn="ctr"/>
            <a:r>
              <a:rPr lang="ru-RU" dirty="0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Поведенческое описание схемы - ПРОЦЕСС</a:t>
            </a:r>
          </a:p>
          <a:p>
            <a:pPr marL="108000" lvl="2" algn="ctr"/>
            <a:r>
              <a:rPr lang="ru-RU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ssign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- </a:t>
            </a:r>
            <a:r>
              <a:rPr lang="ru-RU" dirty="0" smtClean="0">
                <a:latin typeface="+mn-lt"/>
                <a:cs typeface="Courier New" pitchFamily="49" charset="0"/>
              </a:rPr>
              <a:t>оператор непрерывного присваивания</a:t>
            </a:r>
            <a:endParaRPr kumimoji="1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바탕" pitchFamily="18" charset="-127"/>
              <a:sym typeface="Wingdings" pitchFamily="2" charset="2"/>
            </a:endParaRPr>
          </a:p>
        </p:txBody>
      </p:sp>
      <p:sp>
        <p:nvSpPr>
          <p:cNvPr id="30" name="AutoShape 10"/>
          <p:cNvSpPr>
            <a:spLocks/>
          </p:cNvSpPr>
          <p:nvPr/>
        </p:nvSpPr>
        <p:spPr bwMode="auto">
          <a:xfrm>
            <a:off x="6694236" y="5531735"/>
            <a:ext cx="5084679" cy="972108"/>
          </a:xfrm>
          <a:prstGeom prst="borderCallout2">
            <a:avLst>
              <a:gd name="adj1" fmla="val 54037"/>
              <a:gd name="adj2" fmla="val 162"/>
              <a:gd name="adj3" fmla="val 72602"/>
              <a:gd name="adj4" fmla="val -63540"/>
              <a:gd name="adj5" fmla="val 12840"/>
              <a:gd name="adj6" fmla="val -74518"/>
            </a:avLst>
          </a:prstGeom>
          <a:solidFill>
            <a:srgbClr val="DDDDDD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1500"/>
              </a:lnSpc>
            </a:pPr>
            <a:r>
              <a:rPr lang="ru-RU" altLang="ko-KR" dirty="0">
                <a:solidFill>
                  <a:srgbClr val="660066"/>
                </a:solidFill>
                <a:latin typeface="Arial Unicode MS" pitchFamily="34" charset="-128"/>
              </a:rPr>
              <a:t>Блоки непрерывного присваивания</a:t>
            </a:r>
            <a:r>
              <a:rPr lang="ru-RU" altLang="ko-KR" dirty="0">
                <a:latin typeface="Arial Unicode MS" pitchFamily="34" charset="-128"/>
              </a:rPr>
              <a:t> значений сигналам, которые срабатывают, если изменяется хотя бы один сигнал в правой части выражения</a:t>
            </a:r>
            <a:r>
              <a:rPr lang="en-US" altLang="ko-KR" dirty="0">
                <a:latin typeface="Arial Unicode MS" pitchFamily="34" charset="-128"/>
              </a:rPr>
              <a:t>.</a:t>
            </a:r>
            <a:endParaRPr lang="en-US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068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rgbClr val="C00000"/>
                </a:solidFill>
              </a:rPr>
              <a:t>Стан після компіляції</a:t>
            </a:r>
            <a:endParaRPr lang="uk-UA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51" y="1364258"/>
            <a:ext cx="9684224" cy="53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rgbClr val="C00000"/>
                </a:solidFill>
              </a:rPr>
              <a:t>modelsim.ini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077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Зберігає </a:t>
            </a:r>
            <a:r>
              <a:rPr lang="uk-UA" dirty="0"/>
              <a:t>інформацію </a:t>
            </a:r>
            <a:r>
              <a:rPr lang="uk-UA" dirty="0" smtClean="0"/>
              <a:t>для компілятора для </a:t>
            </a:r>
            <a:r>
              <a:rPr lang="uk-UA" dirty="0"/>
              <a:t>ініціалізації </a:t>
            </a:r>
            <a:r>
              <a:rPr lang="uk-UA" dirty="0" err="1"/>
              <a:t>ModelSim</a:t>
            </a:r>
            <a:endParaRPr lang="uk-UA" dirty="0"/>
          </a:p>
          <a:p>
            <a:r>
              <a:rPr lang="uk-UA" dirty="0"/>
              <a:t>Зберігає настройки інтерфейсу </a:t>
            </a:r>
            <a:r>
              <a:rPr lang="uk-UA" dirty="0" err="1"/>
              <a:t>ModelSim</a:t>
            </a:r>
            <a:endParaRPr lang="uk-UA" dirty="0"/>
          </a:p>
          <a:p>
            <a:pPr marL="895350" indent="-361950">
              <a:buFont typeface="Symbol" panose="05050102010706020507" pitchFamily="18" charset="2"/>
              <a:buChar char="-"/>
            </a:pPr>
            <a:r>
              <a:rPr lang="uk-UA" dirty="0" smtClean="0"/>
              <a:t>Розташування </a:t>
            </a:r>
            <a:r>
              <a:rPr lang="uk-UA" dirty="0" err="1" smtClean="0"/>
              <a:t>біблиотек</a:t>
            </a:r>
            <a:endParaRPr lang="uk-UA" dirty="0"/>
          </a:p>
          <a:p>
            <a:pPr marL="895350" indent="-361950">
              <a:buFont typeface="Symbol" panose="05050102010706020507" pitchFamily="18" charset="2"/>
              <a:buChar char="-"/>
            </a:pPr>
            <a:r>
              <a:rPr lang="uk-UA" dirty="0" smtClean="0"/>
              <a:t>Розташування </a:t>
            </a:r>
            <a:r>
              <a:rPr lang="uk-UA" dirty="0"/>
              <a:t>завантажувального файлу </a:t>
            </a:r>
          </a:p>
          <a:p>
            <a:pPr marL="895350" indent="-361950">
              <a:buFont typeface="Symbol" panose="05050102010706020507" pitchFamily="18" charset="2"/>
              <a:buChar char="-"/>
            </a:pPr>
            <a:r>
              <a:rPr lang="uk-UA" dirty="0" smtClean="0"/>
              <a:t>Інші </a:t>
            </a:r>
            <a:r>
              <a:rPr lang="uk-UA" dirty="0"/>
              <a:t>налаштування по замовчанню для </a:t>
            </a:r>
            <a:r>
              <a:rPr lang="uk-UA" dirty="0" err="1"/>
              <a:t>ModelSim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>
                <a:sym typeface="Symbol" panose="05050102010706020507" pitchFamily="18" charset="2"/>
              </a:rPr>
              <a:t>Дозволяє автоматично налаштувати інтерфейс </a:t>
            </a:r>
          </a:p>
          <a:p>
            <a:r>
              <a:rPr lang="uk-UA" dirty="0" smtClean="0">
                <a:sym typeface="Symbol" panose="05050102010706020507" pitchFamily="18" charset="2"/>
              </a:rPr>
              <a:t>Доступний </a:t>
            </a:r>
            <a:r>
              <a:rPr lang="uk-UA" dirty="0">
                <a:sym typeface="Symbol" panose="05050102010706020507" pitchFamily="18" charset="2"/>
              </a:rPr>
              <a:t>для користувача</a:t>
            </a:r>
          </a:p>
          <a:p>
            <a:r>
              <a:rPr lang="uk-UA" dirty="0">
                <a:sym typeface="Symbol" panose="05050102010706020507" pitchFamily="18" charset="2"/>
              </a:rPr>
              <a:t>С</a:t>
            </a:r>
            <a:r>
              <a:rPr lang="uk-UA" dirty="0" smtClean="0">
                <a:sym typeface="Symbol" panose="05050102010706020507" pitchFamily="18" charset="2"/>
              </a:rPr>
              <a:t>творюваний </a:t>
            </a:r>
            <a:r>
              <a:rPr lang="uk-UA" dirty="0">
                <a:sym typeface="Symbol" panose="05050102010706020507" pitchFamily="18" charset="2"/>
              </a:rPr>
              <a:t>на мові </a:t>
            </a:r>
            <a:r>
              <a:rPr lang="en-US" b="1" dirty="0" err="1" smtClean="0">
                <a:sym typeface="Symbol" panose="05050102010706020507" pitchFamily="18" charset="2"/>
              </a:rPr>
              <a:t>tcl</a:t>
            </a:r>
            <a:endParaRPr lang="uk-UA" dirty="0">
              <a:sym typeface="Symbol" panose="05050102010706020507" pitchFamily="18" charset="2"/>
            </a:endParaRPr>
          </a:p>
          <a:p>
            <a:r>
              <a:rPr lang="en-US" b="1" dirty="0" err="1">
                <a:solidFill>
                  <a:srgbClr val="C00000"/>
                </a:solidFill>
                <a:sym typeface="Symbol" panose="05050102010706020507" pitchFamily="18" charset="2"/>
              </a:rPr>
              <a:t>t</a:t>
            </a:r>
            <a:r>
              <a:rPr lang="en-US" b="1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cl</a:t>
            </a:r>
            <a:r>
              <a:rPr lang="en-US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– Tools Command Languages </a:t>
            </a:r>
            <a:r>
              <a:rPr lang="en-US" b="1" dirty="0">
                <a:sym typeface="Symbol" panose="05050102010706020507" pitchFamily="18" charset="2"/>
              </a:rPr>
              <a:t>– </a:t>
            </a:r>
            <a:r>
              <a:rPr lang="uk-UA" b="1" dirty="0">
                <a:sym typeface="Symbol" panose="05050102010706020507" pitchFamily="18" charset="2"/>
              </a:rPr>
              <a:t>командна мова для створення командних/керуючих файлів</a:t>
            </a:r>
            <a:endParaRPr lang="uk-UA" dirty="0">
              <a:sym typeface="Symbol" panose="05050102010706020507" pitchFamily="18" charset="2"/>
            </a:endParaRPr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732295" y="56450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5F83A4"/>
                </a:solidFill>
                <a:latin typeface="Arial" panose="020B0604020202020204" pitchFamily="34" charset="0"/>
              </a:rPr>
              <a:t>Chapter 14</a:t>
            </a:r>
          </a:p>
          <a:p>
            <a:r>
              <a:rPr lang="de-DE" b="1" dirty="0" err="1">
                <a:solidFill>
                  <a:srgbClr val="5F83A4"/>
                </a:solidFill>
                <a:latin typeface="Arial" panose="020B0604020202020204" pitchFamily="34" charset="0"/>
              </a:rPr>
              <a:t>Tcl</a:t>
            </a:r>
            <a:r>
              <a:rPr lang="de-DE" b="1" dirty="0">
                <a:solidFill>
                  <a:srgbClr val="5F83A4"/>
                </a:solidFill>
                <a:latin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5F83A4"/>
                </a:solidFill>
                <a:latin typeface="Arial" panose="020B0604020202020204" pitchFamily="34" charset="0"/>
              </a:rPr>
              <a:t>and</a:t>
            </a:r>
            <a:r>
              <a:rPr lang="de-DE" b="1" dirty="0">
                <a:solidFill>
                  <a:srgbClr val="5F83A4"/>
                </a:solidFill>
                <a:latin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5F83A4"/>
                </a:solidFill>
                <a:latin typeface="Arial" panose="020B0604020202020204" pitchFamily="34" charset="0"/>
              </a:rPr>
              <a:t>Macros</a:t>
            </a:r>
            <a:r>
              <a:rPr lang="de-DE" b="1" dirty="0">
                <a:solidFill>
                  <a:srgbClr val="5F83A4"/>
                </a:solidFill>
                <a:latin typeface="Arial" panose="020B0604020202020204" pitchFamily="34" charset="0"/>
              </a:rPr>
              <a:t> (DO Files)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557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3161"/>
            <a:ext cx="5771147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Tutorial </a:t>
            </a:r>
            <a:r>
              <a:rPr lang="en-US" b="1" dirty="0" err="1" smtClean="0">
                <a:solidFill>
                  <a:srgbClr val="C00000"/>
                </a:solidFill>
              </a:rPr>
              <a:t>ModelSim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err="1" smtClean="0">
                <a:solidFill>
                  <a:srgbClr val="C00000"/>
                </a:solidFill>
              </a:rPr>
              <a:t>tcl</a:t>
            </a:r>
            <a:r>
              <a:rPr lang="en-US" b="1" dirty="0" smtClean="0">
                <a:solidFill>
                  <a:srgbClr val="C00000"/>
                </a:solidFill>
              </a:rPr>
              <a:t> and </a:t>
            </a:r>
            <a:r>
              <a:rPr lang="en-US" b="1" dirty="0" err="1" smtClean="0">
                <a:solidFill>
                  <a:srgbClr val="C00000"/>
                </a:solidFill>
              </a:rPr>
              <a:t>a.e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  <a:endParaRPr lang="uk-UA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391" y="2867025"/>
            <a:ext cx="4825992" cy="26605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116" y="5430343"/>
            <a:ext cx="6362777" cy="1045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413" y="514350"/>
            <a:ext cx="3629025" cy="2352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681" y="1918724"/>
            <a:ext cx="4048435" cy="25633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547146"/>
            <a:ext cx="4866766" cy="8180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812" y="5514905"/>
            <a:ext cx="4509541" cy="876375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5526353" y="5430343"/>
            <a:ext cx="745038" cy="522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2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DO</a:t>
            </a:r>
            <a:r>
              <a:rPr lang="uk-UA" b="1" dirty="0" smtClean="0">
                <a:solidFill>
                  <a:srgbClr val="C00000"/>
                </a:solidFill>
              </a:rPr>
              <a:t>-файли на мові </a:t>
            </a:r>
            <a:r>
              <a:rPr lang="en-US" b="1" dirty="0" err="1" smtClean="0">
                <a:solidFill>
                  <a:srgbClr val="C00000"/>
                </a:solidFill>
              </a:rPr>
              <a:t>tcl</a:t>
            </a:r>
            <a:endParaRPr lang="uk-UA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0600" y="116205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/>
              <a:t>ModelSim</a:t>
            </a:r>
            <a:r>
              <a:rPr lang="de-DE" dirty="0" smtClean="0"/>
              <a:t> </a:t>
            </a:r>
            <a:r>
              <a:rPr lang="uk-UA" dirty="0" smtClean="0"/>
              <a:t>працює в </a:t>
            </a:r>
            <a:r>
              <a:rPr lang="uk-UA" dirty="0"/>
              <a:t>інтерактивному </a:t>
            </a:r>
            <a:r>
              <a:rPr lang="uk-UA" dirty="0" smtClean="0"/>
              <a:t>режимі – виконання послідовності окремих команд через </a:t>
            </a:r>
          </a:p>
          <a:p>
            <a:pPr marL="1428750" indent="-704850">
              <a:buFont typeface="Symbol" panose="05050102010706020507" pitchFamily="18" charset="2"/>
              <a:buChar char="-"/>
            </a:pPr>
            <a:r>
              <a:rPr lang="uk-UA" dirty="0"/>
              <a:t>м</a:t>
            </a:r>
            <a:r>
              <a:rPr lang="uk-UA" dirty="0" smtClean="0"/>
              <a:t>еню графічного інтерфейсу користувача</a:t>
            </a:r>
          </a:p>
          <a:p>
            <a:pPr marL="1428750" indent="-704850">
              <a:buFont typeface="Symbol" panose="05050102010706020507" pitchFamily="18" charset="2"/>
              <a:buChar char="-"/>
            </a:pPr>
            <a:r>
              <a:rPr lang="uk-UA" dirty="0" smtClean="0"/>
              <a:t>вікно </a:t>
            </a:r>
            <a:r>
              <a:rPr lang="uk-UA" dirty="0"/>
              <a:t>командного </a:t>
            </a:r>
            <a:r>
              <a:rPr lang="uk-UA" dirty="0" smtClean="0"/>
              <a:t>рядка</a:t>
            </a:r>
            <a:r>
              <a:rPr lang="ru-RU" dirty="0" smtClean="0"/>
              <a:t>, </a:t>
            </a:r>
            <a:r>
              <a:rPr lang="ru-RU" dirty="0" err="1" smtClean="0"/>
              <a:t>подаючі</a:t>
            </a:r>
            <a:r>
              <a:rPr lang="ru-RU" dirty="0" smtClean="0"/>
              <a:t> </a:t>
            </a:r>
            <a:r>
              <a:rPr lang="ru-RU" dirty="0" err="1" smtClean="0"/>
              <a:t>команди</a:t>
            </a:r>
            <a:r>
              <a:rPr lang="ru-RU" dirty="0" smtClean="0"/>
              <a:t> на </a:t>
            </a:r>
            <a:r>
              <a:rPr lang="ru-RU" dirty="0" err="1" smtClean="0"/>
              <a:t>мові</a:t>
            </a:r>
            <a:r>
              <a:rPr lang="ru-RU" dirty="0" smtClean="0"/>
              <a:t> </a:t>
            </a:r>
            <a:r>
              <a:rPr lang="en-US" dirty="0" err="1" smtClean="0"/>
              <a:t>tcl</a:t>
            </a:r>
            <a:r>
              <a:rPr lang="ru-RU" dirty="0" smtClean="0"/>
              <a:t> </a:t>
            </a:r>
          </a:p>
          <a:p>
            <a:pPr marL="1428750" indent="-704850">
              <a:buFont typeface="Symbol" panose="05050102010706020507" pitchFamily="18" charset="2"/>
              <a:buChar char="-"/>
            </a:pPr>
            <a:r>
              <a:rPr lang="de-DE" dirty="0"/>
              <a:t>DO</a:t>
            </a:r>
            <a:r>
              <a:rPr lang="uk-UA" dirty="0" smtClean="0"/>
              <a:t>-файли</a:t>
            </a:r>
            <a:r>
              <a:rPr lang="en-US" dirty="0" smtClean="0"/>
              <a:t> </a:t>
            </a:r>
            <a:r>
              <a:rPr lang="ru-RU" dirty="0" smtClean="0"/>
              <a:t>н</a:t>
            </a:r>
            <a:r>
              <a:rPr lang="uk-UA" dirty="0" smtClean="0"/>
              <a:t>а мові </a:t>
            </a:r>
            <a:r>
              <a:rPr lang="en-US" dirty="0" err="1"/>
              <a:t>tcl</a:t>
            </a:r>
            <a:r>
              <a:rPr lang="ru-RU" dirty="0" smtClean="0"/>
              <a:t> </a:t>
            </a:r>
          </a:p>
          <a:p>
            <a:pPr marL="1428750" indent="-704850">
              <a:buFont typeface="Symbol" panose="05050102010706020507" pitchFamily="18" charset="2"/>
              <a:buChar char="-"/>
            </a:pPr>
            <a:endParaRPr lang="ru-RU" dirty="0"/>
          </a:p>
          <a:p>
            <a:r>
              <a:rPr lang="de-DE" dirty="0"/>
              <a:t>DO</a:t>
            </a:r>
            <a:r>
              <a:rPr lang="uk-UA" dirty="0"/>
              <a:t>-файли дозволяють підвищити продуктивність роботи </a:t>
            </a:r>
          </a:p>
          <a:p>
            <a:r>
              <a:rPr lang="de-DE" dirty="0" smtClean="0"/>
              <a:t>DO</a:t>
            </a:r>
            <a:r>
              <a:rPr lang="uk-UA" dirty="0"/>
              <a:t>-файли </a:t>
            </a:r>
            <a:r>
              <a:rPr lang="de-DE" dirty="0"/>
              <a:t>- </a:t>
            </a:r>
            <a:r>
              <a:rPr lang="uk-UA" dirty="0" err="1"/>
              <a:t>скрипти</a:t>
            </a:r>
            <a:r>
              <a:rPr lang="uk-UA" dirty="0"/>
              <a:t>, які дозволяють виконувати багато команд </a:t>
            </a:r>
            <a:r>
              <a:rPr lang="uk-UA" dirty="0" smtClean="0"/>
              <a:t>одночасно, багаторазове повторення </a:t>
            </a:r>
            <a:r>
              <a:rPr lang="uk-UA" dirty="0"/>
              <a:t>послідовності команд</a:t>
            </a:r>
            <a:br>
              <a:rPr lang="uk-UA" dirty="0"/>
            </a:br>
            <a:r>
              <a:rPr lang="uk-UA" dirty="0" smtClean="0"/>
              <a:t>. </a:t>
            </a:r>
          </a:p>
          <a:p>
            <a:r>
              <a:rPr lang="uk-UA" dirty="0" smtClean="0"/>
              <a:t>Прості або повноцінні сценарії</a:t>
            </a: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>В програмі на </a:t>
            </a:r>
            <a:r>
              <a:rPr lang="de-DE" dirty="0" err="1"/>
              <a:t>Tcl</a:t>
            </a:r>
            <a:r>
              <a:rPr lang="de-DE" dirty="0"/>
              <a:t> </a:t>
            </a:r>
            <a:r>
              <a:rPr lang="uk-UA" dirty="0"/>
              <a:t>є</a:t>
            </a:r>
            <a:r>
              <a:rPr lang="uk-UA" dirty="0" smtClean="0"/>
              <a:t> </a:t>
            </a:r>
            <a:r>
              <a:rPr lang="uk-UA" dirty="0"/>
              <a:t>змінні, умовне виконання і т. Д. </a:t>
            </a:r>
            <a:endParaRPr lang="uk-UA" dirty="0" smtClean="0"/>
          </a:p>
          <a:p>
            <a:r>
              <a:rPr lang="de-DE" dirty="0" smtClean="0"/>
              <a:t>DO</a:t>
            </a:r>
            <a:r>
              <a:rPr lang="uk-UA" dirty="0" smtClean="0"/>
              <a:t> файл можна виконати із графічного </a:t>
            </a:r>
            <a:r>
              <a:rPr lang="uk-UA" dirty="0"/>
              <a:t>інтерфейсу або </a:t>
            </a:r>
            <a:r>
              <a:rPr lang="uk-UA" dirty="0" smtClean="0"/>
              <a:t>запустити </a:t>
            </a:r>
            <a:r>
              <a:rPr lang="uk-UA" dirty="0"/>
              <a:t>їх з командного рядка </a:t>
            </a:r>
            <a:r>
              <a:rPr lang="uk-UA" dirty="0" smtClean="0"/>
              <a:t>системи в будь який час</a:t>
            </a:r>
            <a:endParaRPr lang="de-DE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73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019" y="193676"/>
            <a:ext cx="10515600" cy="467388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rgbClr val="C00000"/>
                </a:solidFill>
              </a:rPr>
              <a:t>Інтерфейс користувача середовища </a:t>
            </a:r>
            <a:r>
              <a:rPr lang="en-US" b="1" dirty="0" err="1" smtClean="0">
                <a:solidFill>
                  <a:srgbClr val="C00000"/>
                </a:solidFill>
              </a:rPr>
              <a:t>ModelSim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uk-UA" b="1" dirty="0" smtClean="0">
                <a:solidFill>
                  <a:srgbClr val="C00000"/>
                </a:solidFill>
              </a:rPr>
              <a:t> </a:t>
            </a:r>
            <a:endParaRPr lang="uk-UA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52" y="832514"/>
            <a:ext cx="9133935" cy="56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44" y="225698"/>
            <a:ext cx="11623888" cy="61887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3969" y="110201"/>
            <a:ext cx="7219666" cy="57657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Головне </a:t>
            </a:r>
            <a:r>
              <a:rPr lang="ru-RU" sz="2800" b="1" dirty="0" err="1" smtClean="0">
                <a:solidFill>
                  <a:srgbClr val="C00000"/>
                </a:solidFill>
              </a:rPr>
              <a:t>вікно</a:t>
            </a:r>
            <a:r>
              <a:rPr lang="ru-RU" sz="2800" b="1" dirty="0" smtClean="0">
                <a:solidFill>
                  <a:srgbClr val="C00000"/>
                </a:solidFill>
              </a:rPr>
              <a:t> (</a:t>
            </a:r>
            <a:r>
              <a:rPr lang="en-US" sz="2800" b="1" dirty="0" smtClean="0">
                <a:solidFill>
                  <a:srgbClr val="C00000"/>
                </a:solidFill>
              </a:rPr>
              <a:t>Main Window: </a:t>
            </a:r>
            <a:r>
              <a:rPr lang="de-DE" sz="2800" b="1" dirty="0" smtClean="0">
                <a:solidFill>
                  <a:srgbClr val="C00000"/>
                </a:solidFill>
              </a:rPr>
              <a:t>Workspace</a:t>
            </a:r>
            <a:r>
              <a:rPr lang="ru-RU" sz="2800" b="1" dirty="0" smtClean="0">
                <a:solidFill>
                  <a:srgbClr val="C00000"/>
                </a:solidFill>
              </a:rPr>
              <a:t>)</a:t>
            </a:r>
            <a:endParaRPr lang="uk-UA" sz="2800" b="1" dirty="0">
              <a:solidFill>
                <a:srgbClr val="C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99830" y="1856096"/>
            <a:ext cx="4873805" cy="444258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307" y="1963430"/>
            <a:ext cx="3948112" cy="41873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653239" y="3852727"/>
            <a:ext cx="725147" cy="46624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755395" y="3696280"/>
            <a:ext cx="3533631" cy="7248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>
                <a:solidFill>
                  <a:srgbClr val="0070C0"/>
                </a:solidFill>
              </a:rPr>
              <a:t> </a:t>
            </a:r>
            <a:r>
              <a:rPr lang="uk-UA" dirty="0" smtClean="0">
                <a:solidFill>
                  <a:srgbClr val="0070C0"/>
                </a:solidFill>
              </a:rPr>
              <a:t>       Модулі;</a:t>
            </a:r>
          </a:p>
          <a:p>
            <a:r>
              <a:rPr lang="uk-UA" dirty="0" smtClean="0">
                <a:solidFill>
                  <a:srgbClr val="0070C0"/>
                </a:solidFill>
              </a:rPr>
              <a:t>        Задачі, функції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22281" y="3179086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00339A"/>
                </a:solidFill>
                <a:latin typeface="Arial Bold+FPEF"/>
              </a:rPr>
              <a:t>Sim </a:t>
            </a:r>
            <a:r>
              <a:rPr lang="de-DE" b="1" dirty="0">
                <a:solidFill>
                  <a:srgbClr val="00339A"/>
                </a:solidFill>
                <a:latin typeface="Arial Bold+FPEF"/>
              </a:rPr>
              <a:t>Tab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31185" y="4633424"/>
            <a:ext cx="4247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Выбранный элемент становится текущим</a:t>
            </a:r>
            <a:r>
              <a:rPr lang="ru-RU" sz="1400" dirty="0" smtClean="0">
                <a:solidFill>
                  <a:srgbClr val="C00000"/>
                </a:solidFill>
              </a:rPr>
              <a:t/>
            </a:r>
            <a:br>
              <a:rPr lang="ru-RU" sz="1400" dirty="0" smtClean="0">
                <a:solidFill>
                  <a:srgbClr val="C00000"/>
                </a:solidFill>
              </a:rPr>
            </a:br>
            <a:r>
              <a:rPr lang="ru-RU" sz="1400" dirty="0" smtClean="0">
                <a:solidFill>
                  <a:srgbClr val="C00000"/>
                </a:solidFill>
              </a:rPr>
              <a:t>В </a:t>
            </a:r>
            <a:r>
              <a:rPr lang="ru-RU" sz="1400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окне «</a:t>
            </a:r>
            <a:r>
              <a:rPr lang="en-US" sz="1400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lang="uk-UA" sz="1400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» </a:t>
            </a:r>
            <a:r>
              <a:rPr lang="ru-RU" sz="1400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обновляются активные процессы</a:t>
            </a:r>
            <a:endParaRPr lang="uk-UA" sz="1400" dirty="0">
              <a:solidFill>
                <a:srgbClr val="C00000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49" y="985765"/>
            <a:ext cx="4986348" cy="168232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977" y="2967083"/>
            <a:ext cx="4266974" cy="4178343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511188" y="1856096"/>
            <a:ext cx="4299045" cy="444258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6721" y="2408262"/>
            <a:ext cx="3644459" cy="377500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058769" y="3548418"/>
            <a:ext cx="90113" cy="8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 13"/>
          <p:cNvSpPr/>
          <p:nvPr/>
        </p:nvSpPr>
        <p:spPr>
          <a:xfrm>
            <a:off x="3987031" y="3997805"/>
            <a:ext cx="134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339A"/>
                </a:solidFill>
                <a:latin typeface="Arial Bold+FPEF"/>
              </a:rPr>
              <a:t>Priject</a:t>
            </a:r>
            <a:r>
              <a:rPr lang="de-DE" b="1" dirty="0" smtClean="0">
                <a:solidFill>
                  <a:srgbClr val="00339A"/>
                </a:solidFill>
                <a:latin typeface="Arial Bold+FPEF"/>
              </a:rPr>
              <a:t> </a:t>
            </a:r>
            <a:r>
              <a:rPr lang="de-DE" b="1" dirty="0">
                <a:solidFill>
                  <a:srgbClr val="00339A"/>
                </a:solidFill>
                <a:latin typeface="Arial Bold+FPEF"/>
              </a:rPr>
              <a:t>Tab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2095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Project Tab</a:t>
            </a:r>
            <a:endParaRPr lang="uk-UA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16" y="1500188"/>
            <a:ext cx="8756168" cy="47482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922242" y="4425434"/>
            <a:ext cx="1103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Source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19900" y="2971800"/>
            <a:ext cx="4267200" cy="3276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15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Sym</a:t>
            </a:r>
            <a:r>
              <a:rPr lang="en-US" b="1" dirty="0" smtClean="0">
                <a:solidFill>
                  <a:srgbClr val="C00000"/>
                </a:solidFill>
              </a:rPr>
              <a:t> Tab</a:t>
            </a:r>
            <a:endParaRPr lang="uk-UA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9924417" cy="55626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922242" y="4425434"/>
            <a:ext cx="1103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Source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91008" y="2209800"/>
            <a:ext cx="4848541" cy="396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6283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528</Words>
  <Application>Microsoft Office PowerPoint</Application>
  <PresentationFormat>Широкоэкранный</PresentationFormat>
  <Paragraphs>103</Paragraphs>
  <Slides>22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6" baseType="lpstr">
      <vt:lpstr>Arial Unicode MS</vt:lpstr>
      <vt:lpstr>맑은 고딕</vt:lpstr>
      <vt:lpstr>Arial</vt:lpstr>
      <vt:lpstr>Arial</vt:lpstr>
      <vt:lpstr>Arial Bold+FPEF</vt:lpstr>
      <vt:lpstr>바탕</vt:lpstr>
      <vt:lpstr>Calibri</vt:lpstr>
      <vt:lpstr>Calibri Light</vt:lpstr>
      <vt:lpstr>Courier New</vt:lpstr>
      <vt:lpstr>굴림</vt:lpstr>
      <vt:lpstr>Symbol</vt:lpstr>
      <vt:lpstr>Times New Roman</vt:lpstr>
      <vt:lpstr>Wingdings</vt:lpstr>
      <vt:lpstr>Тема Office</vt:lpstr>
      <vt:lpstr>Введення в ModelSim</vt:lpstr>
      <vt:lpstr>ModelSim Welcome Window</vt:lpstr>
      <vt:lpstr>modelsim.ini</vt:lpstr>
      <vt:lpstr>Tutorial ModelSim tcl and a.e.</vt:lpstr>
      <vt:lpstr>DO-файли на мові tcl</vt:lpstr>
      <vt:lpstr>Інтерфейс користувача середовища ModelSim  </vt:lpstr>
      <vt:lpstr>Головне вікно (Main Window: Workspace)</vt:lpstr>
      <vt:lpstr>Project Tab</vt:lpstr>
      <vt:lpstr>Sym Tab</vt:lpstr>
      <vt:lpstr>View -&gt; Workspace (Wave)</vt:lpstr>
      <vt:lpstr>Workspace (Wave)</vt:lpstr>
      <vt:lpstr>Презентация PowerPoint</vt:lpstr>
      <vt:lpstr>Режимы работы ModelSim Main Window: Transcript</vt:lpstr>
      <vt:lpstr>Компіляція проекту Compile Menu -&gt; Compile All</vt:lpstr>
      <vt:lpstr>Моделювання Simulation Menu -&gt; Start Simulation </vt:lpstr>
      <vt:lpstr>Main Window в режимі симуляції</vt:lpstr>
      <vt:lpstr>Main Window: List Window</vt:lpstr>
      <vt:lpstr>Етапи проектування в ModelSim (Project Flow)</vt:lpstr>
      <vt:lpstr>Створення проекту</vt:lpstr>
      <vt:lpstr>Створення файлe верхнього рівня Top Level</vt:lpstr>
      <vt:lpstr>Поведінковий опис напівсуматора</vt:lpstr>
      <vt:lpstr>Стан після компіляції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Iryna Klymenko</dc:creator>
  <cp:lastModifiedBy>Iryna Klymenko</cp:lastModifiedBy>
  <cp:revision>34</cp:revision>
  <dcterms:created xsi:type="dcterms:W3CDTF">2018-11-12T12:33:32Z</dcterms:created>
  <dcterms:modified xsi:type="dcterms:W3CDTF">2018-11-19T17:56:22Z</dcterms:modified>
</cp:coreProperties>
</file>