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61" r:id="rId3"/>
    <p:sldId id="269" r:id="rId4"/>
    <p:sldId id="270" r:id="rId5"/>
    <p:sldId id="271"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40" y="84"/>
      </p:cViewPr>
      <p:guideLst>
        <p:guide pos="3840"/>
        <p:guide orient="horz" pos="2160"/>
      </p:guideLst>
    </p:cSldViewPr>
  </p:slideViewPr>
  <p:notesTextViewPr>
    <p:cViewPr>
      <p:scale>
        <a:sx n="1" d="1"/>
        <a:sy n="1" d="1"/>
      </p:scale>
      <p:origin x="0" y="0"/>
    </p:cViewPr>
  </p:notesTextViewPr>
  <p:notesViewPr>
    <p:cSldViewPr snapToGrid="0">
      <p:cViewPr varScale="1">
        <p:scale>
          <a:sx n="57" d="100"/>
          <a:sy n="57" d="100"/>
        </p:scale>
        <p:origin x="123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ru-RU" smtClean="0"/>
              <a:t>21.11.2015</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ru-RU" smtClean="0"/>
              <a:t>21.11.2015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384A29A4-78C8-47AB-BA06-22CB45938951}" type="datetime1">
              <a:rPr lang="ru-RU" smtClean="0"/>
              <a:t>21.11.2015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a:lstStyle/>
          <a:p>
            <a:r>
              <a:rPr lang="ru-RU" smtClean="0"/>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E1ED4ACF-2D82-46F2-A8E9-23963AA34E86}" type="datetime1">
              <a:rPr lang="ru-RU" smtClean="0"/>
              <a:t>21.11.2015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AE374B5B-21A0-4192-BF4C-38187F1A68D8}" type="datetime1">
              <a:rPr lang="ru-RU" smtClean="0"/>
              <a:t>21.11.2015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ru-RU" smtClean="0"/>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Объект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Дата 4"/>
          <p:cNvSpPr>
            <a:spLocks noGrp="1"/>
          </p:cNvSpPr>
          <p:nvPr>
            <p:ph type="dt" sz="half" idx="10"/>
          </p:nvPr>
        </p:nvSpPr>
        <p:spPr/>
        <p:txBody>
          <a:bodyPr/>
          <a:lstStyle/>
          <a:p>
            <a:fld id="{33B5CF7C-B333-48E1-A4A6-83A3C8B73AC0}" type="datetime1">
              <a:rPr lang="ru-RU" smtClean="0"/>
              <a:t>21.11.2015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7" name="Дата 6"/>
          <p:cNvSpPr>
            <a:spLocks noGrp="1"/>
          </p:cNvSpPr>
          <p:nvPr>
            <p:ph type="dt" sz="half" idx="10"/>
          </p:nvPr>
        </p:nvSpPr>
        <p:spPr/>
        <p:txBody>
          <a:bodyPr/>
          <a:lstStyle/>
          <a:p>
            <a:fld id="{AE320762-5CBF-4210-AB54-376B091119F8}" type="datetime1">
              <a:rPr lang="ru-RU" smtClean="0"/>
              <a:t>21.11.2015</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Дата 2"/>
          <p:cNvSpPr>
            <a:spLocks noGrp="1"/>
          </p:cNvSpPr>
          <p:nvPr>
            <p:ph type="dt" sz="half" idx="10"/>
          </p:nvPr>
        </p:nvSpPr>
        <p:spPr/>
        <p:txBody>
          <a:bodyPr/>
          <a:lstStyle/>
          <a:p>
            <a:fld id="{7F0DB371-BF5F-4058-A212-1A908E4D2674}" type="datetime1">
              <a:rPr lang="ru-RU" smtClean="0"/>
              <a:t>21.11.2015</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Дата 211"/>
          <p:cNvSpPr>
            <a:spLocks noGrp="1"/>
          </p:cNvSpPr>
          <p:nvPr>
            <p:ph type="dt" sz="half" idx="10"/>
          </p:nvPr>
        </p:nvSpPr>
        <p:spPr/>
        <p:txBody>
          <a:bodyPr/>
          <a:lstStyle/>
          <a:p>
            <a:fld id="{60A4083B-90AA-48CF-BAD5-00AA24D7F288}" type="datetime1">
              <a:rPr lang="ru-RU" smtClean="0"/>
              <a:t>21.11.2015</a:t>
            </a:fld>
            <a:endParaRPr lang="ru-RU" dirty="0"/>
          </a:p>
        </p:txBody>
      </p:sp>
      <p:sp>
        <p:nvSpPr>
          <p:cNvPr id="213" name="Нижний колонтитул 212"/>
          <p:cNvSpPr>
            <a:spLocks noGrp="1"/>
          </p:cNvSpPr>
          <p:nvPr>
            <p:ph type="ftr" sz="quarter" idx="11"/>
          </p:nvPr>
        </p:nvSpPr>
        <p:spPr/>
        <p:txBody>
          <a:bodyPr/>
          <a:lstStyle/>
          <a:p>
            <a:endParaRPr lang="ru-RU" dirty="0"/>
          </a:p>
        </p:txBody>
      </p:sp>
      <p:sp>
        <p:nvSpPr>
          <p:cNvPr id="214" name="Номер слайда 213"/>
          <p:cNvSpPr>
            <a:spLocks noGrp="1"/>
          </p:cNvSpPr>
          <p:nvPr>
            <p:ph type="sldNum" sz="quarter" idx="12"/>
          </p:nvPr>
        </p:nvSpPr>
        <p:spPr/>
        <p:txBody>
          <a:bodyPr/>
          <a:lstStyle/>
          <a:p>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ru-RU" smtClean="0"/>
              <a:t>Образец заголовка</a:t>
            </a:r>
            <a:endParaRPr lang="ru-RU" dirty="0"/>
          </a:p>
        </p:txBody>
      </p:sp>
      <p:sp>
        <p:nvSpPr>
          <p:cNvPr id="3" name="Объект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Дата 4"/>
          <p:cNvSpPr>
            <a:spLocks noGrp="1"/>
          </p:cNvSpPr>
          <p:nvPr>
            <p:ph type="dt" sz="half" idx="10"/>
          </p:nvPr>
        </p:nvSpPr>
        <p:spPr/>
        <p:txBody>
          <a:bodyPr/>
          <a:lstStyle/>
          <a:p>
            <a:fld id="{F5BAF629-ECA2-4CF3-B790-9D9BDED98269}" type="datetime1">
              <a:rPr lang="ru-RU" smtClean="0"/>
              <a:t>21.11.2015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8" name="Номер слайда 7"/>
          <p:cNvSpPr>
            <a:spLocks noGrp="1"/>
          </p:cNvSpPr>
          <p:nvPr>
            <p:ph type="sldNum" sz="quarter" idx="12"/>
          </p:nvPr>
        </p:nvSpPr>
        <p:spPr/>
        <p:txBody>
          <a:bodyPr/>
          <a:lstStyle/>
          <a:p>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Рисунок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ru-RU" smtClean="0"/>
              <a:t>Образец заголовка</a:t>
            </a:r>
            <a:endParaRPr lang="ru-RU" dirty="0"/>
          </a:p>
        </p:txBody>
      </p:sp>
      <p:sp>
        <p:nvSpPr>
          <p:cNvPr id="4" name="Текст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0"/>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ru-RU" smtClean="0"/>
              <a:t>21.11.2015</a:t>
            </a:fld>
            <a:endParaRPr lang="ru-RU" dirty="0"/>
          </a:p>
        </p:txBody>
      </p: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ru-RU" smtClean="0"/>
              <a:pPr/>
              <a:t>‹#›</a:t>
            </a:fld>
            <a:endParaRPr lang="ru-RU" dirty="0"/>
          </a:p>
        </p:txBody>
      </p:sp>
      <p:cxnSp>
        <p:nvCxnSpPr>
          <p:cNvPr id="148" name="Прямая соединительная линия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l" defTabSz="914400">
              <a:lnSpc>
                <a:spcPct val="76000"/>
              </a:lnSpc>
              <a:spcBef>
                <a:spcPts val="0"/>
              </a:spcBef>
              <a:buNone/>
            </a:pPr>
            <a:r>
              <a:rPr lang="uk-UA" dirty="0" smtClean="0">
                <a:solidFill>
                  <a:srgbClr val="2D2E2D"/>
                </a:solidFill>
                <a:latin typeface="Arial"/>
              </a:rPr>
              <a:t>Загальна характеристика німецької класичної філософії</a:t>
            </a:r>
            <a:endParaRPr lang="ru-RU" sz="8000" b="1" i="0" baseline="0" dirty="0">
              <a:solidFill>
                <a:srgbClr val="2D2E2D"/>
              </a:solidFill>
              <a:latin typeface="Arial"/>
              <a:ea typeface="+mj-ea"/>
              <a:cs typeface="+mj-cs"/>
            </a:endParaRPr>
          </a:p>
        </p:txBody>
      </p:sp>
      <p:sp>
        <p:nvSpPr>
          <p:cNvPr id="4" name="Подзаголовок 3"/>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uk-UA" dirty="0" smtClean="0"/>
              <a:t>Ідеалізм в німецькій філософії</a:t>
            </a:r>
            <a:endParaRPr lang="uk-UA" dirty="0"/>
          </a:p>
        </p:txBody>
      </p:sp>
      <p:sp>
        <p:nvSpPr>
          <p:cNvPr id="6" name="Объект 5"/>
          <p:cNvSpPr>
            <a:spLocks noGrp="1"/>
          </p:cNvSpPr>
          <p:nvPr>
            <p:ph idx="1"/>
          </p:nvPr>
        </p:nvSpPr>
        <p:spPr/>
        <p:txBody>
          <a:bodyPr/>
          <a:lstStyle/>
          <a:p>
            <a:pPr marL="0" indent="0">
              <a:buNone/>
            </a:pPr>
            <a:r>
              <a:rPr lang="ru-RU" dirty="0" err="1"/>
              <a:t>Зворотним</a:t>
            </a:r>
            <a:r>
              <a:rPr lang="ru-RU" dirty="0"/>
              <a:t> боком </a:t>
            </a:r>
            <a:r>
              <a:rPr lang="ru-RU" dirty="0" err="1" smtClean="0"/>
              <a:t>вище</a:t>
            </a:r>
            <a:r>
              <a:rPr lang="ru-RU" dirty="0" smtClean="0"/>
              <a:t> </a:t>
            </a:r>
            <a:r>
              <a:rPr lang="ru-RU" dirty="0" err="1" smtClean="0"/>
              <a:t>згаданих</a:t>
            </a:r>
            <a:r>
              <a:rPr lang="ru-RU" dirty="0" smtClean="0"/>
              <a:t> </a:t>
            </a:r>
            <a:r>
              <a:rPr lang="ru-RU" dirty="0" err="1" smtClean="0"/>
              <a:t>важливих</a:t>
            </a:r>
            <a:r>
              <a:rPr lang="ru-RU" dirty="0" smtClean="0"/>
              <a:t> </a:t>
            </a:r>
            <a:r>
              <a:rPr lang="ru-RU" dirty="0" err="1" smtClean="0"/>
              <a:t>моментів</a:t>
            </a:r>
            <a:r>
              <a:rPr lang="ru-RU" dirty="0" smtClean="0"/>
              <a:t> </a:t>
            </a:r>
            <a:r>
              <a:rPr lang="ru-RU" dirty="0" err="1" smtClean="0"/>
              <a:t>німецької</a:t>
            </a:r>
            <a:r>
              <a:rPr lang="ru-RU" dirty="0" smtClean="0"/>
              <a:t> </a:t>
            </a:r>
            <a:r>
              <a:rPr lang="ru-RU" dirty="0" err="1" smtClean="0"/>
              <a:t>філософії</a:t>
            </a:r>
            <a:r>
              <a:rPr lang="ru-RU" dirty="0" smtClean="0"/>
              <a:t> є </a:t>
            </a:r>
            <a:r>
              <a:rPr lang="ru-RU" dirty="0" err="1"/>
              <a:t>світоглядне</a:t>
            </a:r>
            <a:r>
              <a:rPr lang="ru-RU" dirty="0"/>
              <a:t> </a:t>
            </a:r>
            <a:r>
              <a:rPr lang="ru-RU" dirty="0" err="1"/>
              <a:t>твердження</a:t>
            </a:r>
            <a:r>
              <a:rPr lang="ru-RU" dirty="0"/>
              <a:t> </a:t>
            </a:r>
            <a:r>
              <a:rPr lang="ru-RU" dirty="0" err="1"/>
              <a:t>більшості</a:t>
            </a:r>
            <a:r>
              <a:rPr lang="ru-RU" dirty="0"/>
              <a:t> </a:t>
            </a:r>
            <a:r>
              <a:rPr lang="ru-RU" dirty="0" err="1"/>
              <a:t>філософів</a:t>
            </a:r>
            <a:r>
              <a:rPr lang="ru-RU" dirty="0"/>
              <a:t> в </a:t>
            </a:r>
            <a:r>
              <a:rPr lang="ru-RU" dirty="0" err="1"/>
              <a:t>ідеалізмі</a:t>
            </a:r>
            <a:r>
              <a:rPr lang="ru-RU" dirty="0"/>
              <a:t>. </a:t>
            </a:r>
            <a:r>
              <a:rPr lang="ru-RU" dirty="0" err="1"/>
              <a:t>Ця</a:t>
            </a:r>
            <a:r>
              <a:rPr lang="ru-RU" dirty="0"/>
              <a:t> </a:t>
            </a:r>
            <a:r>
              <a:rPr lang="ru-RU" dirty="0" err="1"/>
              <a:t>тенденція</a:t>
            </a:r>
            <a:r>
              <a:rPr lang="ru-RU" dirty="0"/>
              <a:t>, </a:t>
            </a:r>
            <a:r>
              <a:rPr lang="ru-RU" dirty="0" err="1"/>
              <a:t>зв'язана</a:t>
            </a:r>
            <a:r>
              <a:rPr lang="ru-RU" dirty="0"/>
              <a:t> з </a:t>
            </a:r>
            <a:r>
              <a:rPr lang="ru-RU" dirty="0" err="1"/>
              <a:t>певними</a:t>
            </a:r>
            <a:r>
              <a:rPr lang="ru-RU" dirty="0"/>
              <a:t> </a:t>
            </a:r>
            <a:r>
              <a:rPr lang="ru-RU" dirty="0" err="1"/>
              <a:t>обставинами</a:t>
            </a:r>
            <a:r>
              <a:rPr lang="ru-RU" dirty="0"/>
              <a:t>, </a:t>
            </a:r>
            <a:r>
              <a:rPr lang="ru-RU" dirty="0" err="1"/>
              <a:t>що</a:t>
            </a:r>
            <a:r>
              <a:rPr lang="ru-RU" dirty="0"/>
              <a:t> лежать у </a:t>
            </a:r>
            <a:r>
              <a:rPr lang="ru-RU" dirty="0" err="1"/>
              <a:t>концепції</a:t>
            </a:r>
            <a:r>
              <a:rPr lang="ru-RU" dirty="0"/>
              <a:t> </a:t>
            </a:r>
            <a:r>
              <a:rPr lang="ru-RU" dirty="0" err="1"/>
              <a:t>ідеалізму</a:t>
            </a:r>
            <a:r>
              <a:rPr lang="ru-RU" dirty="0"/>
              <a:t>, де не </a:t>
            </a:r>
            <a:r>
              <a:rPr lang="ru-RU" dirty="0" err="1"/>
              <a:t>потрібно</a:t>
            </a:r>
            <a:r>
              <a:rPr lang="ru-RU" dirty="0"/>
              <a:t> строго </a:t>
            </a:r>
            <a:r>
              <a:rPr lang="ru-RU" dirty="0" err="1"/>
              <a:t>наукового</a:t>
            </a:r>
            <a:r>
              <a:rPr lang="ru-RU" dirty="0"/>
              <a:t> </a:t>
            </a:r>
            <a:r>
              <a:rPr lang="ru-RU" dirty="0" err="1"/>
              <a:t>пояснення</a:t>
            </a:r>
            <a:r>
              <a:rPr lang="ru-RU" dirty="0"/>
              <a:t> при </a:t>
            </a:r>
            <a:r>
              <a:rPr lang="ru-RU" dirty="0" err="1"/>
              <a:t>формулюванні</a:t>
            </a:r>
            <a:r>
              <a:rPr lang="ru-RU" dirty="0"/>
              <a:t> </a:t>
            </a:r>
            <a:r>
              <a:rPr lang="ru-RU" dirty="0" err="1"/>
              <a:t>нових</a:t>
            </a:r>
            <a:r>
              <a:rPr lang="ru-RU" dirty="0"/>
              <a:t> </a:t>
            </a:r>
            <a:r>
              <a:rPr lang="ru-RU" dirty="0" err="1"/>
              <a:t>відкриттів</a:t>
            </a:r>
            <a:r>
              <a:rPr lang="ru-RU" dirty="0"/>
              <a:t>, </a:t>
            </a:r>
            <a:r>
              <a:rPr lang="ru-RU" dirty="0" err="1"/>
              <a:t>ідей</a:t>
            </a:r>
            <a:r>
              <a:rPr lang="ru-RU" dirty="0"/>
              <a:t>, </a:t>
            </a:r>
            <a:r>
              <a:rPr lang="ru-RU" dirty="0" err="1"/>
              <a:t>теорій</a:t>
            </a:r>
            <a:r>
              <a:rPr lang="ru-RU" dirty="0"/>
              <a:t>. </a:t>
            </a:r>
            <a:r>
              <a:rPr lang="ru-RU" dirty="0" err="1"/>
              <a:t>Матеріалістична</a:t>
            </a:r>
            <a:r>
              <a:rPr lang="ru-RU" dirty="0"/>
              <a:t> </a:t>
            </a:r>
            <a:r>
              <a:rPr lang="ru-RU" dirty="0" err="1"/>
              <a:t>позиція</a:t>
            </a:r>
            <a:r>
              <a:rPr lang="ru-RU" dirty="0"/>
              <a:t> </a:t>
            </a:r>
            <a:r>
              <a:rPr lang="ru-RU" dirty="0" err="1"/>
              <a:t>висуває</a:t>
            </a:r>
            <a:r>
              <a:rPr lang="ru-RU" dirty="0"/>
              <a:t> </a:t>
            </a:r>
            <a:r>
              <a:rPr lang="ru-RU" dirty="0" err="1"/>
              <a:t>великі</a:t>
            </a:r>
            <a:r>
              <a:rPr lang="ru-RU" dirty="0"/>
              <a:t> </a:t>
            </a:r>
            <a:r>
              <a:rPr lang="ru-RU" dirty="0" err="1"/>
              <a:t>вимоги</a:t>
            </a:r>
            <a:r>
              <a:rPr lang="ru-RU" dirty="0"/>
              <a:t> до </a:t>
            </a:r>
            <a:r>
              <a:rPr lang="ru-RU" dirty="0" err="1"/>
              <a:t>точності</a:t>
            </a:r>
            <a:r>
              <a:rPr lang="ru-RU" dirty="0"/>
              <a:t> </a:t>
            </a:r>
            <a:r>
              <a:rPr lang="ru-RU" dirty="0" err="1"/>
              <a:t>викладу</a:t>
            </a:r>
            <a:r>
              <a:rPr lang="ru-RU" dirty="0"/>
              <a:t>, до </a:t>
            </a:r>
            <a:r>
              <a:rPr lang="ru-RU" dirty="0" err="1"/>
              <a:t>строгості</a:t>
            </a:r>
            <a:r>
              <a:rPr lang="ru-RU" dirty="0"/>
              <a:t> </a:t>
            </a:r>
            <a:r>
              <a:rPr lang="ru-RU" dirty="0" err="1"/>
              <a:t>формулювань</a:t>
            </a:r>
            <a:r>
              <a:rPr lang="ru-RU" dirty="0"/>
              <a:t>, </a:t>
            </a:r>
            <a:r>
              <a:rPr lang="ru-RU" dirty="0" err="1"/>
              <a:t>що</a:t>
            </a:r>
            <a:r>
              <a:rPr lang="ru-RU" dirty="0"/>
              <a:t> </a:t>
            </a:r>
            <a:r>
              <a:rPr lang="ru-RU" dirty="0" err="1"/>
              <a:t>припускає</a:t>
            </a:r>
            <a:r>
              <a:rPr lang="ru-RU" dirty="0"/>
              <a:t> </a:t>
            </a:r>
            <a:r>
              <a:rPr lang="ru-RU" dirty="0" err="1"/>
              <a:t>визначений</a:t>
            </a:r>
            <a:r>
              <a:rPr lang="ru-RU" dirty="0"/>
              <a:t> </a:t>
            </a:r>
            <a:r>
              <a:rPr lang="ru-RU" dirty="0" err="1"/>
              <a:t>часовий</a:t>
            </a:r>
            <a:r>
              <a:rPr lang="ru-RU" dirty="0"/>
              <a:t> </a:t>
            </a:r>
            <a:r>
              <a:rPr lang="ru-RU" dirty="0" err="1"/>
              <a:t>період</a:t>
            </a:r>
            <a:r>
              <a:rPr lang="ru-RU" dirty="0"/>
              <a:t>. </a:t>
            </a:r>
            <a:r>
              <a:rPr lang="ru-RU" dirty="0" err="1"/>
              <a:t>Ідеалізм</a:t>
            </a:r>
            <a:r>
              <a:rPr lang="ru-RU" dirty="0"/>
              <a:t> </a:t>
            </a:r>
            <a:r>
              <a:rPr lang="ru-RU" dirty="0" err="1"/>
              <a:t>німецької</a:t>
            </a:r>
            <a:r>
              <a:rPr lang="ru-RU" dirty="0"/>
              <a:t> </a:t>
            </a:r>
            <a:r>
              <a:rPr lang="ru-RU" dirty="0" err="1"/>
              <a:t>класичної</a:t>
            </a:r>
            <a:r>
              <a:rPr lang="ru-RU" dirty="0"/>
              <a:t> </a:t>
            </a:r>
            <a:r>
              <a:rPr lang="ru-RU" dirty="0" err="1"/>
              <a:t>філософії</a:t>
            </a:r>
            <a:r>
              <a:rPr lang="ru-RU" dirty="0"/>
              <a:t> </a:t>
            </a:r>
            <a:r>
              <a:rPr lang="ru-RU" dirty="0" err="1"/>
              <a:t>зв'язаний</a:t>
            </a:r>
            <a:r>
              <a:rPr lang="ru-RU" dirty="0"/>
              <a:t> з </a:t>
            </a:r>
            <a:r>
              <a:rPr lang="ru-RU" dirty="0" err="1"/>
              <a:t>доведенням</a:t>
            </a:r>
            <a:r>
              <a:rPr lang="ru-RU" dirty="0"/>
              <a:t> </a:t>
            </a:r>
            <a:r>
              <a:rPr lang="ru-RU" dirty="0" err="1"/>
              <a:t>концепції</a:t>
            </a:r>
            <a:r>
              <a:rPr lang="ru-RU" dirty="0"/>
              <a:t> до </a:t>
            </a:r>
            <a:r>
              <a:rPr lang="ru-RU" dirty="0" err="1"/>
              <a:t>абсурдних</a:t>
            </a:r>
            <a:r>
              <a:rPr lang="ru-RU" dirty="0"/>
              <a:t> </a:t>
            </a:r>
            <a:r>
              <a:rPr lang="ru-RU" dirty="0" err="1"/>
              <a:t>результатів</a:t>
            </a:r>
            <a:r>
              <a:rPr lang="ru-RU" dirty="0"/>
              <a:t> </a:t>
            </a:r>
            <a:r>
              <a:rPr lang="ru-RU" dirty="0" err="1"/>
              <a:t>усупереч</a:t>
            </a:r>
            <a:r>
              <a:rPr lang="ru-RU" dirty="0"/>
              <a:t> </a:t>
            </a:r>
            <a:r>
              <a:rPr lang="ru-RU" dirty="0" err="1"/>
              <a:t>чи</a:t>
            </a:r>
            <a:r>
              <a:rPr lang="ru-RU" dirty="0"/>
              <a:t> </a:t>
            </a:r>
            <a:r>
              <a:rPr lang="ru-RU" dirty="0" err="1"/>
              <a:t>досвіду</a:t>
            </a:r>
            <a:r>
              <a:rPr lang="ru-RU" dirty="0"/>
              <a:t> </a:t>
            </a:r>
            <a:r>
              <a:rPr lang="ru-RU" dirty="0" err="1"/>
              <a:t>емпіричним</a:t>
            </a:r>
            <a:r>
              <a:rPr lang="ru-RU" dirty="0"/>
              <a:t> </a:t>
            </a:r>
            <a:r>
              <a:rPr lang="ru-RU" dirty="0" err="1"/>
              <a:t>доказам</a:t>
            </a:r>
            <a:r>
              <a:rPr lang="ru-RU" dirty="0"/>
              <a:t>. Свою роль у </a:t>
            </a:r>
            <a:r>
              <a:rPr lang="ru-RU" dirty="0" err="1"/>
              <a:t>цьому</a:t>
            </a:r>
            <a:r>
              <a:rPr lang="ru-RU" dirty="0"/>
              <a:t> </a:t>
            </a:r>
            <a:r>
              <a:rPr lang="ru-RU" dirty="0" err="1"/>
              <a:t>зіграла</a:t>
            </a:r>
            <a:r>
              <a:rPr lang="ru-RU" dirty="0"/>
              <a:t> </a:t>
            </a:r>
            <a:r>
              <a:rPr lang="ru-RU" dirty="0" err="1"/>
              <a:t>економічна</a:t>
            </a:r>
            <a:r>
              <a:rPr lang="ru-RU" dirty="0"/>
              <a:t> і </a:t>
            </a:r>
            <a:r>
              <a:rPr lang="ru-RU" dirty="0" err="1"/>
              <a:t>політична</a:t>
            </a:r>
            <a:r>
              <a:rPr lang="ru-RU" dirty="0"/>
              <a:t> </a:t>
            </a:r>
            <a:r>
              <a:rPr lang="ru-RU" dirty="0" err="1"/>
              <a:t>слабість</a:t>
            </a:r>
            <a:r>
              <a:rPr lang="ru-RU" dirty="0"/>
              <a:t> </a:t>
            </a:r>
            <a:r>
              <a:rPr lang="ru-RU" dirty="0" err="1"/>
              <a:t>німецької</a:t>
            </a:r>
            <a:r>
              <a:rPr lang="ru-RU" dirty="0"/>
              <a:t> </a:t>
            </a:r>
            <a:r>
              <a:rPr lang="ru-RU" dirty="0" err="1"/>
              <a:t>буржуазії</a:t>
            </a:r>
            <a:r>
              <a:rPr lang="ru-RU" dirty="0"/>
              <a:t> </a:t>
            </a:r>
            <a:r>
              <a:rPr lang="ru-RU" dirty="0" err="1"/>
              <a:t>політична</a:t>
            </a:r>
            <a:r>
              <a:rPr lang="ru-RU" dirty="0"/>
              <a:t> </a:t>
            </a:r>
            <a:r>
              <a:rPr lang="ru-RU" dirty="0" err="1"/>
              <a:t>слабість</a:t>
            </a:r>
            <a:r>
              <a:rPr lang="ru-RU" dirty="0"/>
              <a:t> </a:t>
            </a:r>
            <a:r>
              <a:rPr lang="ru-RU" dirty="0" err="1"/>
              <a:t>німецької</a:t>
            </a:r>
            <a:r>
              <a:rPr lang="ru-RU" dirty="0"/>
              <a:t> </a:t>
            </a:r>
            <a:r>
              <a:rPr lang="ru-RU" dirty="0" err="1"/>
              <a:t>буржуазії</a:t>
            </a:r>
            <a:r>
              <a:rPr lang="ru-RU" dirty="0"/>
              <a:t>.</a:t>
            </a:r>
            <a:endParaRPr lang="uk-UA" dirty="0"/>
          </a:p>
        </p:txBody>
      </p:sp>
    </p:spTree>
    <p:extLst>
      <p:ext uri="{BB962C8B-B14F-4D97-AF65-F5344CB8AC3E}">
        <p14:creationId xmlns:p14="http://schemas.microsoft.com/office/powerpoint/2010/main" val="1257815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Соціальний план німецької філософії</a:t>
            </a:r>
            <a:endParaRPr lang="uk-UA" dirty="0"/>
          </a:p>
        </p:txBody>
      </p:sp>
      <p:sp>
        <p:nvSpPr>
          <p:cNvPr id="3" name="Объект 2"/>
          <p:cNvSpPr>
            <a:spLocks noGrp="1"/>
          </p:cNvSpPr>
          <p:nvPr>
            <p:ph idx="1"/>
          </p:nvPr>
        </p:nvSpPr>
        <p:spPr/>
        <p:txBody>
          <a:bodyPr>
            <a:normAutofit/>
          </a:bodyPr>
          <a:lstStyle/>
          <a:p>
            <a:pPr marL="0" indent="0">
              <a:buNone/>
            </a:pPr>
            <a:r>
              <a:rPr lang="ru-RU" sz="2400" dirty="0"/>
              <a:t>У </a:t>
            </a:r>
            <a:r>
              <a:rPr lang="ru-RU" sz="2400" dirty="0" err="1"/>
              <a:t>соціальному</a:t>
            </a:r>
            <a:r>
              <a:rPr lang="ru-RU" sz="2400" dirty="0"/>
              <a:t> </a:t>
            </a:r>
            <a:r>
              <a:rPr lang="ru-RU" sz="2400" dirty="0" err="1"/>
              <a:t>плані</a:t>
            </a:r>
            <a:r>
              <a:rPr lang="ru-RU" sz="2400" dirty="0"/>
              <a:t> </a:t>
            </a:r>
            <a:r>
              <a:rPr lang="ru-RU" sz="2400" dirty="0" err="1"/>
              <a:t>німецька</a:t>
            </a:r>
            <a:r>
              <a:rPr lang="ru-RU" sz="2400" dirty="0"/>
              <a:t> </a:t>
            </a:r>
            <a:r>
              <a:rPr lang="ru-RU" sz="2400" dirty="0" err="1"/>
              <a:t>філософія</a:t>
            </a:r>
            <a:r>
              <a:rPr lang="ru-RU" sz="2400" dirty="0"/>
              <a:t> - </a:t>
            </a:r>
            <a:r>
              <a:rPr lang="ru-RU" sz="2400" dirty="0" err="1"/>
              <a:t>свідчення</a:t>
            </a:r>
            <a:r>
              <a:rPr lang="ru-RU" sz="2400" dirty="0"/>
              <a:t> </a:t>
            </a:r>
            <a:r>
              <a:rPr lang="ru-RU" sz="2400" dirty="0" err="1"/>
              <a:t>ідейного</a:t>
            </a:r>
            <a:r>
              <a:rPr lang="ru-RU" sz="2400" dirty="0"/>
              <a:t> </a:t>
            </a:r>
            <a:r>
              <a:rPr lang="ru-RU" sz="2400" dirty="0" err="1"/>
              <a:t>пробудження</a:t>
            </a:r>
            <a:r>
              <a:rPr lang="ru-RU" sz="2400" dirty="0"/>
              <a:t> "</a:t>
            </a:r>
            <a:r>
              <a:rPr lang="ru-RU" sz="2400" dirty="0" err="1"/>
              <a:t>третього</a:t>
            </a:r>
            <a:r>
              <a:rPr lang="ru-RU" sz="2400" dirty="0"/>
              <a:t> </a:t>
            </a:r>
            <a:r>
              <a:rPr lang="ru-RU" sz="2400" dirty="0" smtClean="0"/>
              <a:t>стану" </a:t>
            </a:r>
            <a:r>
              <a:rPr lang="ru-RU" sz="2400" dirty="0" err="1" smtClean="0"/>
              <a:t>Німеччини</a:t>
            </a:r>
            <a:r>
              <a:rPr lang="ru-RU" sz="2400" dirty="0" smtClean="0"/>
              <a:t>. </a:t>
            </a:r>
            <a:r>
              <a:rPr lang="ru-RU" sz="2400" dirty="0" err="1"/>
              <a:t>Економічна</a:t>
            </a:r>
            <a:r>
              <a:rPr lang="ru-RU" sz="2400" dirty="0"/>
              <a:t> </a:t>
            </a:r>
            <a:r>
              <a:rPr lang="ru-RU" sz="2400" dirty="0" err="1"/>
              <a:t>незрілість</a:t>
            </a:r>
            <a:r>
              <a:rPr lang="ru-RU" sz="2400" dirty="0"/>
              <a:t> і </a:t>
            </a:r>
            <a:r>
              <a:rPr lang="ru-RU" sz="2400" dirty="0" err="1"/>
              <a:t>політична</a:t>
            </a:r>
            <a:r>
              <a:rPr lang="ru-RU" sz="2400" dirty="0"/>
              <a:t> </a:t>
            </a:r>
            <a:r>
              <a:rPr lang="ru-RU" sz="2400" dirty="0" err="1"/>
              <a:t>слабість</a:t>
            </a:r>
            <a:r>
              <a:rPr lang="ru-RU" sz="2400" dirty="0"/>
              <a:t> </a:t>
            </a:r>
            <a:r>
              <a:rPr lang="ru-RU" sz="2400" dirty="0" err="1"/>
              <a:t>німецької</a:t>
            </a:r>
            <a:r>
              <a:rPr lang="ru-RU" sz="2400" dirty="0"/>
              <a:t> </a:t>
            </a:r>
            <a:r>
              <a:rPr lang="ru-RU" sz="2400" dirty="0" err="1"/>
              <a:t>буржуазії</a:t>
            </a:r>
            <a:r>
              <a:rPr lang="ru-RU" sz="2400" dirty="0"/>
              <a:t>, </a:t>
            </a:r>
            <a:r>
              <a:rPr lang="ru-RU" sz="2400" dirty="0" err="1"/>
              <a:t>територіальна</a:t>
            </a:r>
            <a:r>
              <a:rPr lang="ru-RU" sz="2400" dirty="0"/>
              <a:t> </a:t>
            </a:r>
            <a:r>
              <a:rPr lang="ru-RU" sz="2400" dirty="0" err="1"/>
              <a:t>роздробленість</a:t>
            </a:r>
            <a:r>
              <a:rPr lang="ru-RU" sz="2400" dirty="0"/>
              <a:t> </a:t>
            </a:r>
            <a:r>
              <a:rPr lang="ru-RU" sz="2400" dirty="0" err="1"/>
              <a:t>Німеччини</a:t>
            </a:r>
            <a:r>
              <a:rPr lang="ru-RU" sz="2400" dirty="0"/>
              <a:t> </a:t>
            </a:r>
            <a:r>
              <a:rPr lang="ru-RU" sz="2400" dirty="0" err="1"/>
              <a:t>наклали</a:t>
            </a:r>
            <a:r>
              <a:rPr lang="ru-RU" sz="2400" dirty="0"/>
              <a:t> на </a:t>
            </a:r>
            <a:r>
              <a:rPr lang="ru-RU" sz="2400" dirty="0" err="1"/>
              <a:t>неї</a:t>
            </a:r>
            <a:r>
              <a:rPr lang="ru-RU" sz="2400" dirty="0"/>
              <a:t> </a:t>
            </a:r>
            <a:r>
              <a:rPr lang="ru-RU" sz="2400" dirty="0" err="1"/>
              <a:t>свій</a:t>
            </a:r>
            <a:r>
              <a:rPr lang="ru-RU" sz="2400" dirty="0"/>
              <a:t> </a:t>
            </a:r>
            <a:r>
              <a:rPr lang="ru-RU" sz="2400" dirty="0" err="1"/>
              <a:t>відбиток</a:t>
            </a:r>
            <a:r>
              <a:rPr lang="ru-RU" sz="2400" dirty="0"/>
              <a:t>. У той же час </a:t>
            </a:r>
            <a:r>
              <a:rPr lang="ru-RU" sz="2400" dirty="0" err="1"/>
              <a:t>німецька</a:t>
            </a:r>
            <a:r>
              <a:rPr lang="ru-RU" sz="2400" dirty="0"/>
              <a:t> </a:t>
            </a:r>
            <a:r>
              <a:rPr lang="ru-RU" sz="2400" dirty="0" err="1"/>
              <a:t>філософія</a:t>
            </a:r>
            <a:r>
              <a:rPr lang="ru-RU" sz="2400" dirty="0"/>
              <a:t> </a:t>
            </a:r>
            <a:r>
              <a:rPr lang="ru-RU" sz="2400" dirty="0" err="1"/>
              <a:t>використовувала</a:t>
            </a:r>
            <a:r>
              <a:rPr lang="ru-RU" sz="2400" dirty="0"/>
              <a:t> </a:t>
            </a:r>
            <a:r>
              <a:rPr lang="ru-RU" sz="2400" dirty="0" err="1"/>
              <a:t>результати</a:t>
            </a:r>
            <a:r>
              <a:rPr lang="ru-RU" sz="2400" dirty="0"/>
              <a:t> </a:t>
            </a:r>
            <a:r>
              <a:rPr lang="ru-RU" sz="2400" dirty="0" err="1"/>
              <a:t>розвитку</a:t>
            </a:r>
            <a:r>
              <a:rPr lang="ru-RU" sz="2400" dirty="0"/>
              <a:t> </a:t>
            </a:r>
            <a:r>
              <a:rPr lang="ru-RU" sz="2400" dirty="0" err="1"/>
              <a:t>філософської</a:t>
            </a:r>
            <a:r>
              <a:rPr lang="ru-RU" sz="2400" dirty="0"/>
              <a:t> думки </a:t>
            </a:r>
            <a:r>
              <a:rPr lang="ru-RU" sz="2400" dirty="0" err="1" smtClean="0"/>
              <a:t>Італії</a:t>
            </a:r>
            <a:r>
              <a:rPr lang="ru-RU" sz="2400" dirty="0" smtClean="0"/>
              <a:t>, </a:t>
            </a:r>
            <a:r>
              <a:rPr lang="ru-RU" sz="2400" dirty="0" err="1" smtClean="0"/>
              <a:t>Франції</a:t>
            </a:r>
            <a:r>
              <a:rPr lang="ru-RU" sz="2400" dirty="0" smtClean="0"/>
              <a:t>, </a:t>
            </a:r>
            <a:r>
              <a:rPr lang="ru-RU" sz="2400" dirty="0" err="1"/>
              <a:t>Англії</a:t>
            </a:r>
            <a:r>
              <a:rPr lang="ru-RU" sz="2400" dirty="0"/>
              <a:t> і </a:t>
            </a:r>
            <a:r>
              <a:rPr lang="ru-RU" sz="2400" dirty="0" err="1"/>
              <a:t>Голландії</a:t>
            </a:r>
            <a:r>
              <a:rPr lang="ru-RU" sz="2400" dirty="0"/>
              <a:t>. </a:t>
            </a:r>
            <a:endParaRPr lang="uk-UA" sz="2400" dirty="0"/>
          </a:p>
        </p:txBody>
      </p:sp>
    </p:spTree>
    <p:extLst>
      <p:ext uri="{BB962C8B-B14F-4D97-AF65-F5344CB8AC3E}">
        <p14:creationId xmlns:p14="http://schemas.microsoft.com/office/powerpoint/2010/main" val="2173421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Німецька філософія у розрізі всесвітньої філософії</a:t>
            </a:r>
            <a:endParaRPr lang="uk-UA" dirty="0"/>
          </a:p>
        </p:txBody>
      </p:sp>
      <p:sp>
        <p:nvSpPr>
          <p:cNvPr id="3" name="Объект 2"/>
          <p:cNvSpPr>
            <a:spLocks noGrp="1"/>
          </p:cNvSpPr>
          <p:nvPr>
            <p:ph idx="1"/>
          </p:nvPr>
        </p:nvSpPr>
        <p:spPr/>
        <p:txBody>
          <a:bodyPr>
            <a:normAutofit/>
          </a:bodyPr>
          <a:lstStyle/>
          <a:p>
            <a:pPr marL="0" indent="0">
              <a:buNone/>
            </a:pPr>
            <a:r>
              <a:rPr lang="ru-RU" sz="2400" dirty="0" err="1"/>
              <a:t>Значення</a:t>
            </a:r>
            <a:r>
              <a:rPr lang="ru-RU" sz="2400" dirty="0"/>
              <a:t> </a:t>
            </a:r>
            <a:r>
              <a:rPr lang="ru-RU" sz="2400" dirty="0" err="1"/>
              <a:t>німецької</a:t>
            </a:r>
            <a:r>
              <a:rPr lang="ru-RU" sz="2400" dirty="0"/>
              <a:t> </a:t>
            </a:r>
            <a:r>
              <a:rPr lang="ru-RU" sz="2400" dirty="0" err="1"/>
              <a:t>класичної</a:t>
            </a:r>
            <a:r>
              <a:rPr lang="ru-RU" sz="2400" dirty="0"/>
              <a:t> </a:t>
            </a:r>
            <a:r>
              <a:rPr lang="ru-RU" sz="2400" dirty="0" err="1"/>
              <a:t>філософії</a:t>
            </a:r>
            <a:r>
              <a:rPr lang="ru-RU" sz="2400" dirty="0"/>
              <a:t> </a:t>
            </a:r>
            <a:r>
              <a:rPr lang="ru-RU" sz="2400" dirty="0" err="1"/>
              <a:t>було</a:t>
            </a:r>
            <a:r>
              <a:rPr lang="ru-RU" sz="2400" dirty="0"/>
              <a:t> </a:t>
            </a:r>
            <a:r>
              <a:rPr lang="ru-RU" sz="2400" dirty="0" err="1"/>
              <a:t>почасти</a:t>
            </a:r>
            <a:r>
              <a:rPr lang="ru-RU" sz="2400" dirty="0"/>
              <a:t> </a:t>
            </a:r>
            <a:r>
              <a:rPr lang="ru-RU" sz="2400" dirty="0" err="1"/>
              <a:t>знецінене</a:t>
            </a:r>
            <a:r>
              <a:rPr lang="ru-RU" sz="2400" dirty="0"/>
              <a:t> </a:t>
            </a:r>
            <a:r>
              <a:rPr lang="ru-RU" sz="2400" dirty="0" err="1"/>
              <a:t>ідеалістичною</a:t>
            </a:r>
            <a:r>
              <a:rPr lang="ru-RU" sz="2400" dirty="0"/>
              <a:t> формою, </a:t>
            </a:r>
            <a:r>
              <a:rPr lang="ru-RU" sz="2400" dirty="0" err="1"/>
              <a:t>що</a:t>
            </a:r>
            <a:r>
              <a:rPr lang="ru-RU" sz="2400" dirty="0"/>
              <a:t> </a:t>
            </a:r>
            <a:r>
              <a:rPr lang="ru-RU" sz="2400" dirty="0" err="1"/>
              <a:t>згодом</a:t>
            </a:r>
            <a:r>
              <a:rPr lang="ru-RU" sz="2400" dirty="0"/>
              <a:t> стала для </a:t>
            </a:r>
            <a:r>
              <a:rPr lang="ru-RU" sz="2400" dirty="0" err="1"/>
              <a:t>неї</a:t>
            </a:r>
            <a:r>
              <a:rPr lang="ru-RU" sz="2400" dirty="0"/>
              <a:t> фатальною. Разом </a:t>
            </a:r>
            <a:r>
              <a:rPr lang="ru-RU" sz="2400" dirty="0" err="1"/>
              <a:t>із</a:t>
            </a:r>
            <a:r>
              <a:rPr lang="ru-RU" sz="2400" dirty="0"/>
              <a:t> </a:t>
            </a:r>
            <a:r>
              <a:rPr lang="ru-RU" sz="2400" dirty="0" err="1"/>
              <a:t>тим</a:t>
            </a:r>
            <a:r>
              <a:rPr lang="ru-RU" sz="2400" dirty="0"/>
              <a:t> вона </a:t>
            </a:r>
            <a:r>
              <a:rPr lang="ru-RU" sz="2400" dirty="0" err="1"/>
              <a:t>дуже</a:t>
            </a:r>
            <a:r>
              <a:rPr lang="ru-RU" sz="2400" dirty="0"/>
              <a:t> </a:t>
            </a:r>
            <a:r>
              <a:rPr lang="ru-RU" sz="2400" dirty="0" err="1"/>
              <a:t>важлива</a:t>
            </a:r>
            <a:r>
              <a:rPr lang="ru-RU" sz="2400" dirty="0"/>
              <a:t> у </a:t>
            </a:r>
            <a:r>
              <a:rPr lang="ru-RU" sz="2400" dirty="0" err="1"/>
              <a:t>розрізі</a:t>
            </a:r>
            <a:r>
              <a:rPr lang="ru-RU" sz="2400" dirty="0"/>
              <a:t> </a:t>
            </a:r>
            <a:r>
              <a:rPr lang="ru-RU" sz="2400" dirty="0" err="1"/>
              <a:t>всесвітньої</a:t>
            </a:r>
            <a:r>
              <a:rPr lang="ru-RU" sz="2400" dirty="0"/>
              <a:t> </a:t>
            </a:r>
            <a:r>
              <a:rPr lang="ru-RU" sz="2400" dirty="0" err="1"/>
              <a:t>філософії</a:t>
            </a:r>
            <a:r>
              <a:rPr lang="ru-RU" sz="2400" dirty="0"/>
              <a:t> - </a:t>
            </a:r>
            <a:r>
              <a:rPr lang="ru-RU" sz="2400" dirty="0" err="1"/>
              <a:t>незважаючи</a:t>
            </a:r>
            <a:r>
              <a:rPr lang="ru-RU" sz="2400" dirty="0"/>
              <a:t> на </a:t>
            </a:r>
            <a:r>
              <a:rPr lang="ru-RU" sz="2400" dirty="0" err="1"/>
              <a:t>свій</a:t>
            </a:r>
            <a:r>
              <a:rPr lang="ru-RU" sz="2400" dirty="0"/>
              <a:t> </a:t>
            </a:r>
            <a:r>
              <a:rPr lang="ru-RU" sz="2400" dirty="0" err="1"/>
              <a:t>неконкретний</a:t>
            </a:r>
            <a:r>
              <a:rPr lang="ru-RU" sz="2400" dirty="0"/>
              <a:t>, </a:t>
            </a:r>
            <a:r>
              <a:rPr lang="ru-RU" sz="2400" dirty="0" err="1"/>
              <a:t>містифікуючий</a:t>
            </a:r>
            <a:r>
              <a:rPr lang="ru-RU" sz="2400" dirty="0"/>
              <a:t> характер, </a:t>
            </a:r>
            <a:r>
              <a:rPr lang="ru-RU" sz="2400" dirty="0" err="1"/>
              <a:t>що</a:t>
            </a:r>
            <a:r>
              <a:rPr lang="ru-RU" sz="2400" dirty="0"/>
              <a:t> </a:t>
            </a:r>
            <a:r>
              <a:rPr lang="ru-RU" sz="2400" dirty="0" err="1"/>
              <a:t>виключав</a:t>
            </a:r>
            <a:r>
              <a:rPr lang="ru-RU" sz="2400" dirty="0"/>
              <a:t> строгий </a:t>
            </a:r>
            <a:r>
              <a:rPr lang="ru-RU" sz="2400" dirty="0" err="1"/>
              <a:t>причинний</a:t>
            </a:r>
            <a:r>
              <a:rPr lang="ru-RU" sz="2400" dirty="0"/>
              <a:t> </a:t>
            </a:r>
            <a:r>
              <a:rPr lang="ru-RU" sz="2400" dirty="0" err="1"/>
              <a:t>аналіз</a:t>
            </a:r>
            <a:r>
              <a:rPr lang="ru-RU" sz="2400" dirty="0"/>
              <a:t> </a:t>
            </a:r>
            <a:r>
              <a:rPr lang="ru-RU" sz="2400" dirty="0" err="1"/>
              <a:t>досліджуваних</a:t>
            </a:r>
            <a:r>
              <a:rPr lang="ru-RU" sz="2400" dirty="0"/>
              <a:t> </a:t>
            </a:r>
            <a:r>
              <a:rPr lang="ru-RU" sz="2400" dirty="0" err="1"/>
              <a:t>феноменів</a:t>
            </a:r>
            <a:r>
              <a:rPr lang="ru-RU" sz="2400" dirty="0"/>
              <a:t>, тому </a:t>
            </a:r>
            <a:r>
              <a:rPr lang="ru-RU" sz="2400" dirty="0" err="1"/>
              <a:t>що</a:t>
            </a:r>
            <a:r>
              <a:rPr lang="ru-RU" sz="2400" dirty="0"/>
              <a:t> </a:t>
            </a:r>
            <a:r>
              <a:rPr lang="ru-RU" sz="2400" dirty="0" err="1"/>
              <a:t>відображення</a:t>
            </a:r>
            <a:r>
              <a:rPr lang="ru-RU" sz="2400" dirty="0"/>
              <a:t> </a:t>
            </a:r>
            <a:r>
              <a:rPr lang="ru-RU" sz="2400" dirty="0" err="1"/>
              <a:t>нових</a:t>
            </a:r>
            <a:r>
              <a:rPr lang="ru-RU" sz="2400" dirty="0"/>
              <a:t> </a:t>
            </a:r>
            <a:r>
              <a:rPr lang="ru-RU" sz="2400" dirty="0" err="1"/>
              <a:t>наукових</a:t>
            </a:r>
            <a:r>
              <a:rPr lang="ru-RU" sz="2400" dirty="0"/>
              <a:t> </a:t>
            </a:r>
            <a:r>
              <a:rPr lang="ru-RU" sz="2400" dirty="0" err="1"/>
              <a:t>пізнань</a:t>
            </a:r>
            <a:r>
              <a:rPr lang="ru-RU" sz="2400" dirty="0"/>
              <a:t> і </a:t>
            </a:r>
            <a:r>
              <a:rPr lang="ru-RU" sz="2400" dirty="0" err="1"/>
              <a:t>вплив</a:t>
            </a:r>
            <a:r>
              <a:rPr lang="ru-RU" sz="2400" dirty="0"/>
              <a:t> </a:t>
            </a:r>
            <a:r>
              <a:rPr lang="ru-RU" sz="2400" dirty="0" err="1"/>
              <a:t>суспільного</a:t>
            </a:r>
            <a:r>
              <a:rPr lang="ru-RU" sz="2400" dirty="0"/>
              <a:t> </a:t>
            </a:r>
            <a:r>
              <a:rPr lang="ru-RU" sz="2400" dirty="0" err="1"/>
              <a:t>розвитку</a:t>
            </a:r>
            <a:r>
              <a:rPr lang="ru-RU" sz="2400" dirty="0"/>
              <a:t> </a:t>
            </a:r>
            <a:r>
              <a:rPr lang="ru-RU" sz="2400" dirty="0" err="1"/>
              <a:t>відбувалися</a:t>
            </a:r>
            <a:r>
              <a:rPr lang="ru-RU" sz="2400" dirty="0"/>
              <a:t> так </a:t>
            </a:r>
            <a:r>
              <a:rPr lang="ru-RU" sz="2400" dirty="0" err="1"/>
              <a:t>вчасно</a:t>
            </a:r>
            <a:r>
              <a:rPr lang="ru-RU" sz="2400" dirty="0"/>
              <a:t>, </a:t>
            </a:r>
            <a:r>
              <a:rPr lang="ru-RU" sz="2400" dirty="0" err="1"/>
              <a:t>що</a:t>
            </a:r>
            <a:r>
              <a:rPr lang="ru-RU" sz="2400" dirty="0"/>
              <a:t> вона </a:t>
            </a:r>
            <a:r>
              <a:rPr lang="ru-RU" sz="2400" dirty="0" err="1"/>
              <a:t>іноді</a:t>
            </a:r>
            <a:r>
              <a:rPr lang="ru-RU" sz="2400" dirty="0"/>
              <a:t> не в </a:t>
            </a:r>
            <a:r>
              <a:rPr lang="ru-RU" sz="2400" dirty="0" err="1"/>
              <a:t>змозі</a:t>
            </a:r>
            <a:r>
              <a:rPr lang="ru-RU" sz="2400" dirty="0"/>
              <a:t> </a:t>
            </a:r>
            <a:r>
              <a:rPr lang="ru-RU" sz="2400" dirty="0" err="1"/>
              <a:t>була</a:t>
            </a:r>
            <a:r>
              <a:rPr lang="ru-RU" sz="2400" dirty="0"/>
              <a:t> </a:t>
            </a:r>
            <a:r>
              <a:rPr lang="ru-RU" sz="2400" dirty="0" err="1"/>
              <a:t>миттєво</a:t>
            </a:r>
            <a:r>
              <a:rPr lang="ru-RU" sz="2400" dirty="0"/>
              <a:t> </a:t>
            </a:r>
            <a:r>
              <a:rPr lang="ru-RU" sz="2400" dirty="0" err="1"/>
              <a:t>реагувати</a:t>
            </a:r>
            <a:r>
              <a:rPr lang="ru-RU" sz="2400" dirty="0"/>
              <a:t> на </a:t>
            </a:r>
            <a:r>
              <a:rPr lang="ru-RU" sz="2400" dirty="0" err="1"/>
              <a:t>нові</a:t>
            </a:r>
            <a:r>
              <a:rPr lang="ru-RU" sz="2400" dirty="0"/>
              <a:t> </a:t>
            </a:r>
            <a:r>
              <a:rPr lang="ru-RU" sz="2400" dirty="0" err="1"/>
              <a:t>стимули</a:t>
            </a:r>
            <a:r>
              <a:rPr lang="ru-RU" sz="2400" dirty="0"/>
              <a:t>.</a:t>
            </a:r>
            <a:endParaRPr lang="uk-UA" sz="2400" dirty="0"/>
          </a:p>
        </p:txBody>
      </p:sp>
    </p:spTree>
    <p:extLst>
      <p:ext uri="{BB962C8B-B14F-4D97-AF65-F5344CB8AC3E}">
        <p14:creationId xmlns:p14="http://schemas.microsoft.com/office/powerpoint/2010/main" val="2528808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Введення терміну</a:t>
            </a:r>
            <a:endParaRPr lang="uk-UA"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000" y="-1"/>
            <a:ext cx="4546600" cy="6401613"/>
          </a:xfrm>
        </p:spPr>
      </p:pic>
      <p:sp>
        <p:nvSpPr>
          <p:cNvPr id="4" name="Текст 3"/>
          <p:cNvSpPr>
            <a:spLocks noGrp="1"/>
          </p:cNvSpPr>
          <p:nvPr>
            <p:ph type="body" sz="half" idx="2"/>
          </p:nvPr>
        </p:nvSpPr>
        <p:spPr/>
        <p:txBody>
          <a:bodyPr>
            <a:noAutofit/>
          </a:bodyPr>
          <a:lstStyle/>
          <a:p>
            <a:r>
              <a:rPr lang="uk-UA" sz="1800" dirty="0" smtClean="0"/>
              <a:t>Термін "класична німецька філософія" був введений Ф. Енгельсом. Сам Енгельс спеціально не роз'яснює, що він має на увазі під "німецькою класичною філософією". Але під класикою зазвичай мається на увазі вища міра чого-небудь, деяка завершена форма. І після класики, як правило, йде зниження рівня.</a:t>
            </a:r>
            <a:endParaRPr lang="uk-UA" sz="1800" dirty="0"/>
          </a:p>
        </p:txBody>
      </p:sp>
      <p:sp>
        <p:nvSpPr>
          <p:cNvPr id="6" name="Прямоугольник 5"/>
          <p:cNvSpPr/>
          <p:nvPr/>
        </p:nvSpPr>
        <p:spPr>
          <a:xfrm>
            <a:off x="5965544" y="6438680"/>
            <a:ext cx="1375056" cy="369332"/>
          </a:xfrm>
          <a:prstGeom prst="rect">
            <a:avLst/>
          </a:prstGeom>
        </p:spPr>
        <p:txBody>
          <a:bodyPr wrap="none">
            <a:spAutoFit/>
          </a:bodyPr>
          <a:lstStyle/>
          <a:p>
            <a:r>
              <a:rPr lang="ru-RU" i="1" dirty="0"/>
              <a:t>Ф. </a:t>
            </a:r>
            <a:r>
              <a:rPr lang="ru-RU" i="1" dirty="0" err="1"/>
              <a:t>Енгельс</a:t>
            </a:r>
            <a:endParaRPr lang="uk-UA" i="1"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idx="1"/>
          </p:nvPr>
        </p:nvPicPr>
        <p:blipFill>
          <a:blip r:embed="rId2">
            <a:extLst>
              <a:ext uri="{28A0092B-C50C-407E-A947-70E740481C1C}">
                <a14:useLocalDpi xmlns:a14="http://schemas.microsoft.com/office/drawing/2010/main" val="0"/>
              </a:ext>
            </a:extLst>
          </a:blip>
          <a:srcRect t="13906" b="13906"/>
          <a:stretch>
            <a:fillRect/>
          </a:stretch>
        </p:blipFill>
        <p:spPr/>
      </p:pic>
      <p:sp>
        <p:nvSpPr>
          <p:cNvPr id="4" name="Заголовок 3"/>
          <p:cNvSpPr>
            <a:spLocks noGrp="1"/>
          </p:cNvSpPr>
          <p:nvPr>
            <p:ph type="title"/>
          </p:nvPr>
        </p:nvSpPr>
        <p:spPr/>
        <p:txBody>
          <a:bodyPr/>
          <a:lstStyle/>
          <a:p>
            <a:r>
              <a:rPr lang="uk-UA" dirty="0" smtClean="0"/>
              <a:t>Передумови виникнення</a:t>
            </a:r>
            <a:endParaRPr lang="uk-UA" dirty="0"/>
          </a:p>
        </p:txBody>
      </p:sp>
      <p:sp>
        <p:nvSpPr>
          <p:cNvPr id="6" name="Текст 5"/>
          <p:cNvSpPr>
            <a:spLocks noGrp="1"/>
          </p:cNvSpPr>
          <p:nvPr>
            <p:ph type="body" sz="half" idx="2"/>
          </p:nvPr>
        </p:nvSpPr>
        <p:spPr>
          <a:xfrm>
            <a:off x="7909560" y="2999232"/>
            <a:ext cx="3657600" cy="3693668"/>
          </a:xfrm>
        </p:spPr>
        <p:txBody>
          <a:bodyPr>
            <a:noAutofit/>
          </a:bodyPr>
          <a:lstStyle/>
          <a:p>
            <a:r>
              <a:rPr lang="ru-RU" sz="1800" dirty="0" err="1"/>
              <a:t>Наприкінці</a:t>
            </a:r>
            <a:r>
              <a:rPr lang="ru-RU" sz="1800" dirty="0"/>
              <a:t> </a:t>
            </a:r>
            <a:r>
              <a:rPr lang="en-US" sz="1800" dirty="0"/>
              <a:t>XVIII </a:t>
            </a:r>
            <a:r>
              <a:rPr lang="ru-RU" sz="1800" dirty="0"/>
              <a:t>і початку </a:t>
            </a:r>
            <a:r>
              <a:rPr lang="en-US" sz="1800" dirty="0"/>
              <a:t>XIX </a:t>
            </a:r>
            <a:r>
              <a:rPr lang="ru-RU" sz="1800" dirty="0"/>
              <a:t>в. </a:t>
            </a:r>
            <a:r>
              <a:rPr lang="ru-RU" sz="1800" dirty="0" err="1"/>
              <a:t>Німеччина</a:t>
            </a:r>
            <a:r>
              <a:rPr lang="ru-RU" sz="1800" dirty="0"/>
              <a:t>, </a:t>
            </a:r>
            <a:r>
              <a:rPr lang="ru-RU" sz="1800" dirty="0" err="1"/>
              <a:t>переборюючи</a:t>
            </a:r>
            <a:r>
              <a:rPr lang="ru-RU" sz="1800" dirty="0"/>
              <a:t> </a:t>
            </a:r>
            <a:r>
              <a:rPr lang="ru-RU" sz="1800" dirty="0" err="1"/>
              <a:t>економічну</a:t>
            </a:r>
            <a:r>
              <a:rPr lang="ru-RU" sz="1800" dirty="0"/>
              <a:t> і </a:t>
            </a:r>
            <a:r>
              <a:rPr lang="ru-RU" sz="1800" dirty="0" err="1"/>
              <a:t>політичну</a:t>
            </a:r>
            <a:r>
              <a:rPr lang="ru-RU" sz="1800" dirty="0"/>
              <a:t> </a:t>
            </a:r>
            <a:r>
              <a:rPr lang="ru-RU" sz="1800" dirty="0" err="1"/>
              <a:t>відсталість</a:t>
            </a:r>
            <a:r>
              <a:rPr lang="ru-RU" sz="1800" dirty="0"/>
              <a:t>, </a:t>
            </a:r>
            <a:r>
              <a:rPr lang="ru-RU" sz="1800" dirty="0" err="1"/>
              <a:t>наближалася</a:t>
            </a:r>
            <a:r>
              <a:rPr lang="ru-RU" sz="1800" dirty="0"/>
              <a:t> до </a:t>
            </a:r>
            <a:r>
              <a:rPr lang="ru-RU" sz="1800" dirty="0" err="1"/>
              <a:t>буржуазної</a:t>
            </a:r>
            <a:r>
              <a:rPr lang="ru-RU" sz="1800" dirty="0"/>
              <a:t> </a:t>
            </a:r>
            <a:r>
              <a:rPr lang="ru-RU" sz="1800" dirty="0" err="1"/>
              <a:t>революції</a:t>
            </a:r>
            <a:r>
              <a:rPr lang="ru-RU" sz="1800" dirty="0"/>
              <a:t>, і «</a:t>
            </a:r>
            <a:r>
              <a:rPr lang="ru-RU" sz="1800" dirty="0" err="1"/>
              <a:t>подібно</a:t>
            </a:r>
            <a:r>
              <a:rPr lang="ru-RU" sz="1800" dirty="0"/>
              <a:t> тому як у </a:t>
            </a:r>
            <a:r>
              <a:rPr lang="ru-RU" sz="1800" dirty="0" err="1"/>
              <a:t>Франції</a:t>
            </a:r>
            <a:r>
              <a:rPr lang="ru-RU" sz="1800" dirty="0"/>
              <a:t> в </a:t>
            </a:r>
            <a:r>
              <a:rPr lang="en-US" sz="1800" dirty="0"/>
              <a:t>XVIII </a:t>
            </a:r>
            <a:r>
              <a:rPr lang="ru-RU" sz="1800" dirty="0" err="1"/>
              <a:t>столітті</a:t>
            </a:r>
            <a:r>
              <a:rPr lang="ru-RU" sz="1800" dirty="0"/>
              <a:t>, у </a:t>
            </a:r>
            <a:r>
              <a:rPr lang="ru-RU" sz="1800" dirty="0" err="1"/>
              <a:t>Німеччині</a:t>
            </a:r>
            <a:r>
              <a:rPr lang="ru-RU" sz="1800" dirty="0"/>
              <a:t> в </a:t>
            </a:r>
            <a:r>
              <a:rPr lang="en-US" sz="1800" dirty="0"/>
              <a:t>XIX </a:t>
            </a:r>
            <a:r>
              <a:rPr lang="ru-RU" sz="1800" dirty="0" err="1"/>
              <a:t>столітті</a:t>
            </a:r>
            <a:r>
              <a:rPr lang="ru-RU" sz="1800" dirty="0"/>
              <a:t> </a:t>
            </a:r>
            <a:r>
              <a:rPr lang="ru-RU" sz="1800" dirty="0" err="1"/>
              <a:t>філософська</a:t>
            </a:r>
            <a:r>
              <a:rPr lang="ru-RU" sz="1800" dirty="0"/>
              <a:t> </a:t>
            </a:r>
            <a:r>
              <a:rPr lang="ru-RU" sz="1800" dirty="0" err="1"/>
              <a:t>революція</a:t>
            </a:r>
            <a:r>
              <a:rPr lang="ru-RU" sz="1800" dirty="0"/>
              <a:t> передувала </a:t>
            </a:r>
            <a:r>
              <a:rPr lang="ru-RU" sz="1800" dirty="0" err="1"/>
              <a:t>політичному</a:t>
            </a:r>
            <a:r>
              <a:rPr lang="ru-RU" sz="1800" dirty="0"/>
              <a:t> перевороту» - так говорили у </a:t>
            </a:r>
            <a:r>
              <a:rPr lang="ru-RU" sz="1800" dirty="0" err="1"/>
              <a:t>своїх</a:t>
            </a:r>
            <a:r>
              <a:rPr lang="ru-RU" sz="1800" dirty="0"/>
              <a:t> </a:t>
            </a:r>
            <a:r>
              <a:rPr lang="ru-RU" sz="1800" dirty="0" err="1"/>
              <a:t>працях</a:t>
            </a:r>
            <a:r>
              <a:rPr lang="ru-RU" sz="1800" dirty="0"/>
              <a:t> </a:t>
            </a:r>
            <a:r>
              <a:rPr lang="ru-RU" sz="1800" dirty="0" err="1"/>
              <a:t>К.Маркс</a:t>
            </a:r>
            <a:r>
              <a:rPr lang="ru-RU" sz="1800" dirty="0"/>
              <a:t> і Ф. </a:t>
            </a:r>
            <a:r>
              <a:rPr lang="ru-RU" sz="1800" dirty="0" err="1"/>
              <a:t>Енгельс</a:t>
            </a:r>
            <a:r>
              <a:rPr lang="ru-RU" sz="1800" dirty="0"/>
              <a:t>. Маркс </a:t>
            </a:r>
            <a:r>
              <a:rPr lang="ru-RU" sz="1800" dirty="0" err="1"/>
              <a:t>розглядав</a:t>
            </a:r>
            <a:r>
              <a:rPr lang="ru-RU" sz="1800" dirty="0"/>
              <a:t> </a:t>
            </a:r>
            <a:r>
              <a:rPr lang="ru-RU" sz="1800" dirty="0" err="1"/>
              <a:t>німецьку</a:t>
            </a:r>
            <a:r>
              <a:rPr lang="ru-RU" sz="1800" dirty="0"/>
              <a:t> </a:t>
            </a:r>
            <a:r>
              <a:rPr lang="ru-RU" sz="1800" dirty="0" err="1"/>
              <a:t>класичну</a:t>
            </a:r>
            <a:r>
              <a:rPr lang="ru-RU" sz="1800" dirty="0"/>
              <a:t> </a:t>
            </a:r>
            <a:r>
              <a:rPr lang="ru-RU" sz="1800" dirty="0" err="1"/>
              <a:t>філософію</a:t>
            </a:r>
            <a:r>
              <a:rPr lang="ru-RU" sz="1800" dirty="0"/>
              <a:t> як </a:t>
            </a:r>
            <a:r>
              <a:rPr lang="ru-RU" sz="1800" dirty="0" err="1"/>
              <a:t>німецьку</a:t>
            </a:r>
            <a:r>
              <a:rPr lang="ru-RU" sz="1800" dirty="0"/>
              <a:t> </a:t>
            </a:r>
            <a:r>
              <a:rPr lang="ru-RU" sz="1800" dirty="0" err="1"/>
              <a:t>теорію</a:t>
            </a:r>
            <a:r>
              <a:rPr lang="ru-RU" sz="1800" dirty="0"/>
              <a:t> </a:t>
            </a:r>
            <a:r>
              <a:rPr lang="ru-RU" sz="1800" dirty="0" err="1"/>
              <a:t>французької</a:t>
            </a:r>
            <a:r>
              <a:rPr lang="ru-RU" sz="1800" dirty="0"/>
              <a:t> </a:t>
            </a:r>
            <a:r>
              <a:rPr lang="ru-RU" sz="1800" dirty="0" err="1"/>
              <a:t>революції</a:t>
            </a:r>
            <a:r>
              <a:rPr lang="ru-RU" sz="1800" dirty="0"/>
              <a:t>.</a:t>
            </a:r>
          </a:p>
          <a:p>
            <a:endParaRPr lang="uk-UA" sz="1800" dirty="0"/>
          </a:p>
        </p:txBody>
      </p:sp>
      <p:sp>
        <p:nvSpPr>
          <p:cNvPr id="8" name="Прямоугольник 7"/>
          <p:cNvSpPr/>
          <p:nvPr/>
        </p:nvSpPr>
        <p:spPr>
          <a:xfrm>
            <a:off x="6210300" y="6418143"/>
            <a:ext cx="6096000" cy="369332"/>
          </a:xfrm>
          <a:prstGeom prst="rect">
            <a:avLst/>
          </a:prstGeom>
        </p:spPr>
        <p:txBody>
          <a:bodyPr>
            <a:spAutoFit/>
          </a:bodyPr>
          <a:lstStyle/>
          <a:p>
            <a:r>
              <a:rPr lang="uk-UA" i="1" dirty="0" smtClean="0">
                <a:solidFill>
                  <a:schemeClr val="bg1"/>
                </a:solidFill>
                <a:latin typeface="Arial" panose="020B0604020202020204" pitchFamily="34" charset="0"/>
              </a:rPr>
              <a:t>К. Маркс</a:t>
            </a:r>
            <a:endParaRPr lang="uk-UA" i="1" dirty="0">
              <a:solidFill>
                <a:schemeClr val="bg1"/>
              </a:solidFill>
            </a:endParaRPr>
          </a:p>
        </p:txBody>
      </p:sp>
    </p:spTree>
    <p:extLst>
      <p:ext uri="{BB962C8B-B14F-4D97-AF65-F5344CB8AC3E}">
        <p14:creationId xmlns:p14="http://schemas.microsoft.com/office/powerpoint/2010/main" val="1241778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uk-UA" dirty="0" smtClean="0"/>
              <a:t>Роль суспільних наук у формуванні німецької філософії</a:t>
            </a:r>
            <a:endParaRPr lang="uk-UA" dirty="0"/>
          </a:p>
        </p:txBody>
      </p:sp>
      <p:sp>
        <p:nvSpPr>
          <p:cNvPr id="7" name="Объект 6"/>
          <p:cNvSpPr>
            <a:spLocks noGrp="1"/>
          </p:cNvSpPr>
          <p:nvPr>
            <p:ph idx="1"/>
          </p:nvPr>
        </p:nvSpPr>
        <p:spPr/>
        <p:txBody>
          <a:bodyPr>
            <a:normAutofit/>
          </a:bodyPr>
          <a:lstStyle/>
          <a:p>
            <a:pPr marL="0" indent="0">
              <a:buNone/>
            </a:pPr>
            <a:r>
              <a:rPr lang="uk-UA" sz="2400" dirty="0" smtClean="0"/>
              <a:t>Важливу роль у формуванні німецької філософії зіграли досягнення природознавства і суспільних наук: стали розвиватися фізика й хімія, просунулося уперед вивчення органічної природи. Відкриття в області математики, що дозволили зрозуміти процеси в їх точному кількісному вираженні, навчання </a:t>
            </a:r>
            <a:r>
              <a:rPr lang="uk-UA" sz="2400" dirty="0" err="1" smtClean="0"/>
              <a:t>Ламарка</a:t>
            </a:r>
            <a:r>
              <a:rPr lang="uk-UA" sz="2400" dirty="0" smtClean="0"/>
              <a:t> про обумовленість розвитку організму навколишнім середовищем, астрономічні, геологічні, ембріологічні теорії, а також теорії розвитку людського суспільства – усе це з усією гостротою і неминучістю висувало на перший план ідею розвитку як теорію й метод пізнання дійсності.</a:t>
            </a:r>
            <a:endParaRPr lang="uk-UA" sz="2400" dirty="0"/>
          </a:p>
        </p:txBody>
      </p:sp>
    </p:spTree>
    <p:extLst>
      <p:ext uri="{BB962C8B-B14F-4D97-AF65-F5344CB8AC3E}">
        <p14:creationId xmlns:p14="http://schemas.microsoft.com/office/powerpoint/2010/main" val="4015190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Період класичної філософії</a:t>
            </a:r>
            <a:endParaRPr lang="uk-UA" dirty="0"/>
          </a:p>
        </p:txBody>
      </p:sp>
      <p:sp>
        <p:nvSpPr>
          <p:cNvPr id="3" name="Объект 2"/>
          <p:cNvSpPr>
            <a:spLocks noGrp="1"/>
          </p:cNvSpPr>
          <p:nvPr>
            <p:ph idx="1"/>
          </p:nvPr>
        </p:nvSpPr>
        <p:spPr/>
        <p:txBody>
          <a:bodyPr>
            <a:normAutofit/>
          </a:bodyPr>
          <a:lstStyle/>
          <a:p>
            <a:pPr marL="0" indent="0">
              <a:buNone/>
            </a:pPr>
            <a:r>
              <a:rPr lang="ru-RU" sz="2400" dirty="0" err="1"/>
              <a:t>Німецька</a:t>
            </a:r>
            <a:r>
              <a:rPr lang="ru-RU" sz="2400" dirty="0"/>
              <a:t> </a:t>
            </a:r>
            <a:r>
              <a:rPr lang="ru-RU" sz="2400" dirty="0" err="1"/>
              <a:t>класична</a:t>
            </a:r>
            <a:r>
              <a:rPr lang="ru-RU" sz="2400" dirty="0"/>
              <a:t> </a:t>
            </a:r>
            <a:r>
              <a:rPr lang="ru-RU" sz="2400" dirty="0" err="1"/>
              <a:t>філософія</a:t>
            </a:r>
            <a:r>
              <a:rPr lang="ru-RU" sz="2400" dirty="0"/>
              <a:t> </a:t>
            </a:r>
            <a:r>
              <a:rPr lang="ru-RU" sz="2400" dirty="0" err="1"/>
              <a:t>охоплює</a:t>
            </a:r>
            <a:r>
              <a:rPr lang="ru-RU" sz="2400" dirty="0"/>
              <a:t> </a:t>
            </a:r>
            <a:r>
              <a:rPr lang="ru-RU" sz="2400" dirty="0" err="1"/>
              <a:t>порівняно</a:t>
            </a:r>
            <a:r>
              <a:rPr lang="ru-RU" sz="2400" dirty="0"/>
              <a:t> короткий </a:t>
            </a:r>
            <a:r>
              <a:rPr lang="ru-RU" sz="2400" dirty="0" err="1"/>
              <a:t>період</a:t>
            </a:r>
            <a:r>
              <a:rPr lang="ru-RU" sz="2400" dirty="0"/>
              <a:t>, </a:t>
            </a:r>
            <a:r>
              <a:rPr lang="ru-RU" sz="2400" dirty="0" err="1"/>
              <a:t>що</a:t>
            </a:r>
            <a:r>
              <a:rPr lang="ru-RU" sz="2400" dirty="0"/>
              <a:t> </a:t>
            </a:r>
            <a:r>
              <a:rPr lang="ru-RU" sz="2400" dirty="0" err="1"/>
              <a:t>обмежений</a:t>
            </a:r>
            <a:r>
              <a:rPr lang="ru-RU" sz="2400" dirty="0"/>
              <a:t> 80-ми роками </a:t>
            </a:r>
            <a:r>
              <a:rPr lang="en-US" sz="2400" dirty="0"/>
              <a:t>XVIII -XVIII </a:t>
            </a:r>
            <a:r>
              <a:rPr lang="ru-RU" sz="2400" dirty="0" err="1"/>
              <a:t>сторіччя</a:t>
            </a:r>
            <a:r>
              <a:rPr lang="ru-RU" sz="2400" dirty="0"/>
              <a:t> , з одного боку, і 1831 роком - роком </a:t>
            </a:r>
            <a:r>
              <a:rPr lang="ru-RU" sz="2400" dirty="0" err="1"/>
              <a:t>смерті</a:t>
            </a:r>
            <a:r>
              <a:rPr lang="ru-RU" sz="2400" dirty="0"/>
              <a:t> Гегеля - з </a:t>
            </a:r>
            <a:r>
              <a:rPr lang="ru-RU" sz="2400" dirty="0" err="1"/>
              <a:t>іншої</a:t>
            </a:r>
            <a:r>
              <a:rPr lang="ru-RU" sz="2400" dirty="0"/>
              <a:t>. </a:t>
            </a:r>
            <a:r>
              <a:rPr lang="ru-RU" sz="2400" dirty="0" err="1"/>
              <a:t>Проте</a:t>
            </a:r>
            <a:r>
              <a:rPr lang="ru-RU" sz="2400" dirty="0"/>
              <a:t>, по </a:t>
            </a:r>
            <a:r>
              <a:rPr lang="ru-RU" sz="2400" dirty="0" err="1"/>
              <a:t>цілому</a:t>
            </a:r>
            <a:r>
              <a:rPr lang="ru-RU" sz="2400" dirty="0"/>
              <a:t> </a:t>
            </a:r>
            <a:r>
              <a:rPr lang="ru-RU" sz="2400" dirty="0" err="1"/>
              <a:t>ряді</a:t>
            </a:r>
            <a:r>
              <a:rPr lang="ru-RU" sz="2400" dirty="0"/>
              <a:t> </a:t>
            </a:r>
            <a:r>
              <a:rPr lang="ru-RU" sz="2400" dirty="0" err="1"/>
              <a:t>моментів</a:t>
            </a:r>
            <a:r>
              <a:rPr lang="ru-RU" sz="2400" dirty="0"/>
              <a:t> вона </a:t>
            </a:r>
            <a:r>
              <a:rPr lang="ru-RU" sz="2400" dirty="0" err="1"/>
              <a:t>являє</a:t>
            </a:r>
            <a:r>
              <a:rPr lang="ru-RU" sz="2400" dirty="0"/>
              <a:t> собою вершину </a:t>
            </a:r>
            <a:r>
              <a:rPr lang="ru-RU" sz="2400" dirty="0" err="1"/>
              <a:t>філософського</a:t>
            </a:r>
            <a:r>
              <a:rPr lang="ru-RU" sz="2400" dirty="0"/>
              <a:t> </a:t>
            </a:r>
            <a:r>
              <a:rPr lang="ru-RU" sz="2400" dirty="0" err="1"/>
              <a:t>розвитку</a:t>
            </a:r>
            <a:r>
              <a:rPr lang="ru-RU" sz="2400" dirty="0"/>
              <a:t>, </a:t>
            </a:r>
            <a:r>
              <a:rPr lang="ru-RU" sz="2400" dirty="0" err="1"/>
              <a:t>що</a:t>
            </a:r>
            <a:r>
              <a:rPr lang="ru-RU" sz="2400" dirty="0"/>
              <a:t> у той час могла бути </a:t>
            </a:r>
            <a:r>
              <a:rPr lang="ru-RU" sz="2400" dirty="0" err="1"/>
              <a:t>досягнута</a:t>
            </a:r>
            <a:r>
              <a:rPr lang="ru-RU" sz="2400" dirty="0"/>
              <a:t>, а </a:t>
            </a:r>
            <a:r>
              <a:rPr lang="ru-RU" sz="2400" dirty="0" err="1"/>
              <a:t>тим</a:t>
            </a:r>
            <a:r>
              <a:rPr lang="ru-RU" sz="2400" dirty="0"/>
              <a:t> самим і вершину </a:t>
            </a:r>
            <a:r>
              <a:rPr lang="ru-RU" sz="2400" dirty="0" err="1"/>
              <a:t>домарксистської</a:t>
            </a:r>
            <a:r>
              <a:rPr lang="ru-RU" sz="2400" dirty="0"/>
              <a:t> </a:t>
            </a:r>
            <a:r>
              <a:rPr lang="ru-RU" sz="2400" dirty="0" err="1"/>
              <a:t>філософії</a:t>
            </a:r>
            <a:r>
              <a:rPr lang="ru-RU" sz="2400" dirty="0"/>
              <a:t> </a:t>
            </a:r>
            <a:r>
              <a:rPr lang="ru-RU" sz="2400" dirty="0" err="1"/>
              <a:t>взагалі</a:t>
            </a:r>
            <a:r>
              <a:rPr lang="ru-RU" sz="2400" dirty="0"/>
              <a:t>.</a:t>
            </a:r>
            <a:endParaRPr lang="uk-UA" sz="2400" dirty="0"/>
          </a:p>
        </p:txBody>
      </p:sp>
    </p:spTree>
    <p:extLst>
      <p:ext uri="{BB962C8B-B14F-4D97-AF65-F5344CB8AC3E}">
        <p14:creationId xmlns:p14="http://schemas.microsoft.com/office/powerpoint/2010/main" val="3438682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Важливі моменти німецької філософії</a:t>
            </a:r>
            <a:endParaRPr lang="uk-UA" dirty="0"/>
          </a:p>
        </p:txBody>
      </p:sp>
      <p:sp>
        <p:nvSpPr>
          <p:cNvPr id="4" name="Текст 3"/>
          <p:cNvSpPr>
            <a:spLocks noGrp="1"/>
          </p:cNvSpPr>
          <p:nvPr>
            <p:ph type="body" sz="half" idx="2"/>
          </p:nvPr>
        </p:nvSpPr>
        <p:spPr/>
        <p:txBody>
          <a:bodyPr>
            <a:noAutofit/>
          </a:bodyPr>
          <a:lstStyle/>
          <a:p>
            <a:r>
              <a:rPr lang="ru-RU" sz="2000" dirty="0" err="1"/>
              <a:t>Філософія</a:t>
            </a:r>
            <a:r>
              <a:rPr lang="ru-RU" sz="2000" dirty="0"/>
              <a:t> Канта </a:t>
            </a:r>
            <a:r>
              <a:rPr lang="ru-RU" sz="2000" dirty="0" err="1"/>
              <a:t>довершує</a:t>
            </a:r>
            <a:r>
              <a:rPr lang="ru-RU" sz="2000" dirty="0"/>
              <a:t> </a:t>
            </a:r>
            <a:r>
              <a:rPr lang="ru-RU" sz="2000" dirty="0" err="1"/>
              <a:t>ноетичну</a:t>
            </a:r>
            <a:r>
              <a:rPr lang="ru-RU" sz="2000" dirty="0"/>
              <a:t> (поема, </a:t>
            </a:r>
            <a:r>
              <a:rPr lang="ru-RU" sz="2000" dirty="0" err="1"/>
              <a:t>ноезіс</a:t>
            </a:r>
            <a:r>
              <a:rPr lang="ru-RU" sz="2000" dirty="0"/>
              <a:t> - Пер.) </a:t>
            </a:r>
            <a:r>
              <a:rPr lang="ru-RU" sz="2000" dirty="0" err="1"/>
              <a:t>філософію</a:t>
            </a:r>
            <a:r>
              <a:rPr lang="ru-RU" sz="2000" dirty="0"/>
              <a:t>. У </a:t>
            </a:r>
            <a:r>
              <a:rPr lang="ru-RU" sz="2000" dirty="0" err="1"/>
              <a:t>філософії</a:t>
            </a:r>
            <a:r>
              <a:rPr lang="ru-RU" sz="2000" dirty="0"/>
              <a:t> Канта </a:t>
            </a:r>
            <a:r>
              <a:rPr lang="ru-RU" sz="2000" dirty="0" err="1"/>
              <a:t>знайшло</a:t>
            </a:r>
            <a:r>
              <a:rPr lang="ru-RU" sz="2000" dirty="0"/>
              <a:t> </a:t>
            </a:r>
            <a:r>
              <a:rPr lang="ru-RU" sz="2000" dirty="0" err="1"/>
              <a:t>своє</a:t>
            </a:r>
            <a:r>
              <a:rPr lang="ru-RU" sz="2000" dirty="0"/>
              <a:t> </a:t>
            </a:r>
            <a:r>
              <a:rPr lang="ru-RU" sz="2000" dirty="0" err="1"/>
              <a:t>вираження</a:t>
            </a:r>
            <a:r>
              <a:rPr lang="ru-RU" sz="2000" dirty="0"/>
              <a:t> </a:t>
            </a:r>
            <a:r>
              <a:rPr lang="ru-RU" sz="2000" dirty="0" err="1"/>
              <a:t>теоретичне</a:t>
            </a:r>
            <a:r>
              <a:rPr lang="ru-RU" sz="2000" dirty="0"/>
              <a:t> </a:t>
            </a:r>
            <a:r>
              <a:rPr lang="ru-RU" sz="2000" dirty="0" err="1"/>
              <a:t>відображення</a:t>
            </a:r>
            <a:r>
              <a:rPr lang="ru-RU" sz="2000" dirty="0"/>
              <a:t> </a:t>
            </a:r>
            <a:r>
              <a:rPr lang="ru-RU" sz="2000" dirty="0" err="1"/>
              <a:t>рефлексії</a:t>
            </a:r>
            <a:r>
              <a:rPr lang="ru-RU" sz="2000" dirty="0"/>
              <a:t> </a:t>
            </a:r>
            <a:r>
              <a:rPr lang="ru-RU" sz="2000" dirty="0" err="1"/>
              <a:t>людської</a:t>
            </a:r>
            <a:r>
              <a:rPr lang="ru-RU" sz="2000" dirty="0"/>
              <a:t> </a:t>
            </a:r>
            <a:r>
              <a:rPr lang="ru-RU" sz="2000" dirty="0" err="1"/>
              <a:t>волі</a:t>
            </a:r>
            <a:r>
              <a:rPr lang="ru-RU" sz="2000" dirty="0"/>
              <a:t> і </a:t>
            </a:r>
            <a:r>
              <a:rPr lang="ru-RU" sz="2000" dirty="0" err="1"/>
              <a:t>рівності</a:t>
            </a:r>
            <a:r>
              <a:rPr lang="ru-RU" sz="2000" dirty="0"/>
              <a:t> в </a:t>
            </a:r>
            <a:r>
              <a:rPr lang="ru-RU" sz="2000" dirty="0" err="1"/>
              <a:t>період</a:t>
            </a:r>
            <a:r>
              <a:rPr lang="ru-RU" sz="2000" dirty="0"/>
              <a:t> до </a:t>
            </a:r>
            <a:r>
              <a:rPr lang="ru-RU" sz="2000" dirty="0" err="1"/>
              <a:t>французької</a:t>
            </a:r>
            <a:r>
              <a:rPr lang="ru-RU" sz="2000" dirty="0"/>
              <a:t> </a:t>
            </a:r>
            <a:r>
              <a:rPr lang="ru-RU" sz="2000" dirty="0" err="1"/>
              <a:t>революції</a:t>
            </a:r>
            <a:r>
              <a:rPr lang="ru-RU" sz="2000" dirty="0" smtClean="0"/>
              <a:t>.</a:t>
            </a:r>
            <a:endParaRPr lang="ru-RU" sz="2000"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853" y="-141888"/>
            <a:ext cx="5039953" cy="6273800"/>
          </a:xfrm>
        </p:spPr>
      </p:pic>
      <p:sp>
        <p:nvSpPr>
          <p:cNvPr id="7" name="Прямоугольник 6"/>
          <p:cNvSpPr/>
          <p:nvPr/>
        </p:nvSpPr>
        <p:spPr>
          <a:xfrm>
            <a:off x="6278297" y="6279634"/>
            <a:ext cx="1061509" cy="369332"/>
          </a:xfrm>
          <a:prstGeom prst="rect">
            <a:avLst/>
          </a:prstGeom>
        </p:spPr>
        <p:txBody>
          <a:bodyPr wrap="none">
            <a:spAutoFit/>
          </a:bodyPr>
          <a:lstStyle/>
          <a:p>
            <a:r>
              <a:rPr lang="ru-RU" i="1" dirty="0" smtClean="0"/>
              <a:t>И. Кант</a:t>
            </a:r>
            <a:endParaRPr lang="uk-UA" i="1" dirty="0"/>
          </a:p>
        </p:txBody>
      </p:sp>
    </p:spTree>
    <p:extLst>
      <p:ext uri="{BB962C8B-B14F-4D97-AF65-F5344CB8AC3E}">
        <p14:creationId xmlns:p14="http://schemas.microsoft.com/office/powerpoint/2010/main" val="1049014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Важливі моменти </a:t>
            </a:r>
            <a:r>
              <a:rPr lang="uk-UA" dirty="0"/>
              <a:t>німецької філософії</a:t>
            </a:r>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31114" y="1367662"/>
            <a:ext cx="3217386" cy="3779648"/>
          </a:xfrm>
        </p:spPr>
      </p:pic>
      <p:sp>
        <p:nvSpPr>
          <p:cNvPr id="4" name="Текст 3"/>
          <p:cNvSpPr>
            <a:spLocks noGrp="1"/>
          </p:cNvSpPr>
          <p:nvPr>
            <p:ph type="body" sz="half" idx="2"/>
          </p:nvPr>
        </p:nvSpPr>
        <p:spPr/>
        <p:txBody>
          <a:bodyPr>
            <a:noAutofit/>
          </a:bodyPr>
          <a:lstStyle/>
          <a:p>
            <a:r>
              <a:rPr lang="ru-RU" sz="1800" dirty="0"/>
              <a:t>У </a:t>
            </a:r>
            <a:r>
              <a:rPr lang="ru-RU" sz="1800" dirty="0" err="1"/>
              <a:t>німецькій</a:t>
            </a:r>
            <a:r>
              <a:rPr lang="ru-RU" sz="1800" dirty="0"/>
              <a:t> </a:t>
            </a:r>
            <a:r>
              <a:rPr lang="ru-RU" sz="1800" dirty="0" err="1"/>
              <a:t>класичній</a:t>
            </a:r>
            <a:r>
              <a:rPr lang="ru-RU" sz="1800" dirty="0"/>
              <a:t> </a:t>
            </a:r>
            <a:r>
              <a:rPr lang="ru-RU" sz="1800" dirty="0" err="1"/>
              <a:t>філософії</a:t>
            </a:r>
            <a:r>
              <a:rPr lang="ru-RU" sz="1800" dirty="0"/>
              <a:t> </a:t>
            </a:r>
            <a:r>
              <a:rPr lang="ru-RU" sz="1800" dirty="0" err="1" smtClean="0"/>
              <a:t>можна</a:t>
            </a:r>
            <a:r>
              <a:rPr lang="ru-RU" sz="1800" dirty="0" smtClean="0"/>
              <a:t> </a:t>
            </a:r>
            <a:r>
              <a:rPr lang="ru-RU" sz="1800" dirty="0" err="1" smtClean="0"/>
              <a:t>знайти</a:t>
            </a:r>
            <a:r>
              <a:rPr lang="ru-RU" sz="1800" dirty="0" smtClean="0"/>
              <a:t> </a:t>
            </a:r>
            <a:r>
              <a:rPr lang="ru-RU" sz="1800" dirty="0"/>
              <a:t>зачатки "</a:t>
            </a:r>
            <a:r>
              <a:rPr lang="ru-RU" sz="1800" dirty="0" err="1"/>
              <a:t>філософії</a:t>
            </a:r>
            <a:r>
              <a:rPr lang="ru-RU" sz="1800" dirty="0"/>
              <a:t> </a:t>
            </a:r>
            <a:r>
              <a:rPr lang="ru-RU" sz="1800" dirty="0" err="1"/>
              <a:t>активної</a:t>
            </a:r>
            <a:r>
              <a:rPr lang="ru-RU" sz="1800" dirty="0"/>
              <a:t> </a:t>
            </a:r>
            <a:r>
              <a:rPr lang="ru-RU" sz="1800" dirty="0" err="1"/>
              <a:t>сторони</a:t>
            </a:r>
            <a:r>
              <a:rPr lang="ru-RU" sz="1800" dirty="0"/>
              <a:t>" у </a:t>
            </a:r>
            <a:r>
              <a:rPr lang="ru-RU" sz="1800" dirty="0" err="1"/>
              <a:t>Фіхте</a:t>
            </a:r>
            <a:r>
              <a:rPr lang="ru-RU" sz="1800" dirty="0"/>
              <a:t> , </a:t>
            </a:r>
            <a:r>
              <a:rPr lang="ru-RU" sz="1800" dirty="0" err="1"/>
              <a:t>основи</a:t>
            </a:r>
            <a:r>
              <a:rPr lang="ru-RU" sz="1800" dirty="0"/>
              <a:t> </a:t>
            </a:r>
            <a:r>
              <a:rPr lang="ru-RU" sz="1800" dirty="0" err="1"/>
              <a:t>природної</a:t>
            </a:r>
            <a:r>
              <a:rPr lang="ru-RU" sz="1800" dirty="0"/>
              <a:t> </a:t>
            </a:r>
            <a:r>
              <a:rPr lang="ru-RU" sz="1800" dirty="0" err="1"/>
              <a:t>спекуляції</a:t>
            </a:r>
            <a:r>
              <a:rPr lang="ru-RU" sz="1800" dirty="0"/>
              <a:t> у </a:t>
            </a:r>
            <a:r>
              <a:rPr lang="ru-RU" sz="1800" dirty="0" err="1"/>
              <a:t>Шеллінга</a:t>
            </a:r>
            <a:r>
              <a:rPr lang="ru-RU" sz="1800" dirty="0"/>
              <a:t> , </a:t>
            </a:r>
            <a:r>
              <a:rPr lang="ru-RU" sz="1800" dirty="0" err="1"/>
              <a:t>його</a:t>
            </a:r>
            <a:r>
              <a:rPr lang="ru-RU" sz="1800" dirty="0"/>
              <a:t> ж </a:t>
            </a:r>
            <a:r>
              <a:rPr lang="ru-RU" sz="1800" dirty="0" err="1"/>
              <a:t>концепцію</a:t>
            </a:r>
            <a:r>
              <a:rPr lang="ru-RU" sz="1800" dirty="0"/>
              <a:t> "</a:t>
            </a:r>
            <a:r>
              <a:rPr lang="ru-RU" sz="1800" dirty="0" err="1"/>
              <a:t>динамічного</a:t>
            </a:r>
            <a:r>
              <a:rPr lang="ru-RU" sz="1800" dirty="0"/>
              <a:t> </a:t>
            </a:r>
            <a:r>
              <a:rPr lang="ru-RU" sz="1800" dirty="0" err="1"/>
              <a:t>процесу</a:t>
            </a:r>
            <a:r>
              <a:rPr lang="ru-RU" sz="1800" dirty="0"/>
              <a:t>" у </a:t>
            </a:r>
            <a:r>
              <a:rPr lang="ru-RU" sz="1800" dirty="0" err="1"/>
              <a:t>природі</a:t>
            </a:r>
            <a:r>
              <a:rPr lang="ru-RU" sz="1800" dirty="0"/>
              <a:t>, </a:t>
            </a:r>
            <a:r>
              <a:rPr lang="ru-RU" sz="1800" dirty="0" err="1"/>
              <a:t>близьку</a:t>
            </a:r>
            <a:r>
              <a:rPr lang="ru-RU" sz="1800" dirty="0"/>
              <a:t> до </a:t>
            </a:r>
            <a:r>
              <a:rPr lang="ru-RU" sz="1800" dirty="0" err="1"/>
              <a:t>матеріалістичної</a:t>
            </a:r>
            <a:r>
              <a:rPr lang="ru-RU" sz="1800" dirty="0"/>
              <a:t> </a:t>
            </a:r>
            <a:r>
              <a:rPr lang="ru-RU" sz="1800" dirty="0" err="1"/>
              <a:t>діалектики</a:t>
            </a:r>
            <a:r>
              <a:rPr lang="ru-RU" sz="1800" dirty="0"/>
              <a:t> , </a:t>
            </a:r>
            <a:r>
              <a:rPr lang="ru-RU" sz="1800" dirty="0" err="1"/>
              <a:t>діалектичну</a:t>
            </a:r>
            <a:r>
              <a:rPr lang="ru-RU" sz="1800" dirty="0"/>
              <a:t> </a:t>
            </a:r>
            <a:r>
              <a:rPr lang="ru-RU" sz="1800" dirty="0" err="1"/>
              <a:t>концепцію</a:t>
            </a:r>
            <a:r>
              <a:rPr lang="ru-RU" sz="1800" dirty="0"/>
              <a:t> Гегеля, </a:t>
            </a:r>
            <a:r>
              <a:rPr lang="ru-RU" sz="1800" dirty="0" err="1"/>
              <a:t>близьку</a:t>
            </a:r>
            <a:r>
              <a:rPr lang="ru-RU" sz="1800" dirty="0"/>
              <a:t> до </a:t>
            </a:r>
            <a:r>
              <a:rPr lang="ru-RU" sz="1800" dirty="0" err="1"/>
              <a:t>реальності</a:t>
            </a:r>
            <a:r>
              <a:rPr lang="ru-RU" sz="1800" dirty="0"/>
              <a:t> й у той же час </a:t>
            </a:r>
            <a:r>
              <a:rPr lang="ru-RU" sz="1800" dirty="0" err="1"/>
              <a:t>завдяки</a:t>
            </a:r>
            <a:r>
              <a:rPr lang="ru-RU" sz="1800" dirty="0"/>
              <a:t> </a:t>
            </a:r>
            <a:r>
              <a:rPr lang="ru-RU" sz="1800" dirty="0" err="1"/>
              <a:t>своєму</a:t>
            </a:r>
            <a:r>
              <a:rPr lang="ru-RU" sz="1800" dirty="0"/>
              <a:t> </a:t>
            </a:r>
            <a:r>
              <a:rPr lang="ru-RU" sz="1800" dirty="0" err="1"/>
              <a:t>ідеалізму</a:t>
            </a:r>
            <a:r>
              <a:rPr lang="ru-RU" sz="1800" dirty="0"/>
              <a:t> </a:t>
            </a:r>
            <a:r>
              <a:rPr lang="ru-RU" sz="1800" dirty="0" err="1"/>
              <a:t>далеку</a:t>
            </a:r>
            <a:r>
              <a:rPr lang="ru-RU" sz="1800" dirty="0"/>
              <a:t> </a:t>
            </a:r>
            <a:r>
              <a:rPr lang="ru-RU" sz="1800" dirty="0" err="1"/>
              <a:t>від</a:t>
            </a:r>
            <a:r>
              <a:rPr lang="ru-RU" sz="1800" dirty="0"/>
              <a:t> </a:t>
            </a:r>
            <a:r>
              <a:rPr lang="ru-RU" sz="1800" dirty="0" err="1"/>
              <a:t>неї</a:t>
            </a:r>
            <a:r>
              <a:rPr lang="ru-RU" sz="1800" dirty="0"/>
              <a:t>.</a:t>
            </a:r>
            <a:endParaRPr lang="uk-UA" sz="1800" dirty="0"/>
          </a:p>
        </p:txBody>
      </p:sp>
      <p:sp>
        <p:nvSpPr>
          <p:cNvPr id="6" name="TextBox 5"/>
          <p:cNvSpPr txBox="1"/>
          <p:nvPr/>
        </p:nvSpPr>
        <p:spPr>
          <a:xfrm>
            <a:off x="6527800" y="5147310"/>
            <a:ext cx="1638300" cy="369332"/>
          </a:xfrm>
          <a:prstGeom prst="rect">
            <a:avLst/>
          </a:prstGeom>
          <a:noFill/>
        </p:spPr>
        <p:txBody>
          <a:bodyPr wrap="square" rtlCol="0">
            <a:spAutoFit/>
          </a:bodyPr>
          <a:lstStyle/>
          <a:p>
            <a:r>
              <a:rPr lang="uk-UA" i="1" dirty="0" smtClean="0"/>
              <a:t>Фіхте</a:t>
            </a:r>
            <a:endParaRPr lang="uk-UA" i="1" dirty="0"/>
          </a:p>
        </p:txBody>
      </p:sp>
    </p:spTree>
    <p:extLst>
      <p:ext uri="{BB962C8B-B14F-4D97-AF65-F5344CB8AC3E}">
        <p14:creationId xmlns:p14="http://schemas.microsoft.com/office/powerpoint/2010/main" val="2128893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Важливі моменти німецької філософії</a:t>
            </a:r>
          </a:p>
        </p:txBody>
      </p:sp>
      <p:sp>
        <p:nvSpPr>
          <p:cNvPr id="4" name="Текст 3"/>
          <p:cNvSpPr>
            <a:spLocks noGrp="1"/>
          </p:cNvSpPr>
          <p:nvPr>
            <p:ph type="body" sz="half" idx="2"/>
          </p:nvPr>
        </p:nvSpPr>
        <p:spPr/>
        <p:txBody>
          <a:bodyPr>
            <a:noAutofit/>
          </a:bodyPr>
          <a:lstStyle/>
          <a:p>
            <a:pPr fontAlgn="base"/>
            <a:r>
              <a:rPr lang="ru-RU" sz="2000" dirty="0" err="1"/>
              <a:t>Починаючи</a:t>
            </a:r>
            <a:r>
              <a:rPr lang="ru-RU" sz="2000" dirty="0"/>
              <a:t> з </a:t>
            </a:r>
            <a:r>
              <a:rPr lang="ru-RU" sz="2000" dirty="0" smtClean="0"/>
              <a:t>Гердера, </a:t>
            </a:r>
            <a:r>
              <a:rPr lang="ru-RU" sz="2000" dirty="0" err="1"/>
              <a:t>німецька</a:t>
            </a:r>
            <a:r>
              <a:rPr lang="ru-RU" sz="2000" dirty="0"/>
              <a:t> </a:t>
            </a:r>
            <a:r>
              <a:rPr lang="ru-RU" sz="2000" dirty="0" err="1"/>
              <a:t>філософія</a:t>
            </a:r>
            <a:r>
              <a:rPr lang="ru-RU" sz="2000" dirty="0"/>
              <a:t> </a:t>
            </a:r>
            <a:r>
              <a:rPr lang="ru-RU" sz="2000" dirty="0" smtClean="0"/>
              <a:t>вводить </a:t>
            </a:r>
            <a:r>
              <a:rPr lang="ru-RU" sz="2000" dirty="0" err="1"/>
              <a:t>історизм</a:t>
            </a:r>
            <a:r>
              <a:rPr lang="ru-RU" sz="2000" dirty="0"/>
              <a:t> у </a:t>
            </a:r>
            <a:r>
              <a:rPr lang="ru-RU" sz="2000" dirty="0" err="1"/>
              <a:t>дослідження</a:t>
            </a:r>
            <a:r>
              <a:rPr lang="ru-RU" sz="2000" dirty="0"/>
              <a:t> </a:t>
            </a:r>
            <a:r>
              <a:rPr lang="ru-RU" sz="2000" dirty="0" err="1"/>
              <a:t>суспільства</a:t>
            </a:r>
            <a:r>
              <a:rPr lang="ru-RU" sz="2000" dirty="0"/>
              <a:t> і </a:t>
            </a:r>
            <a:r>
              <a:rPr lang="ru-RU" sz="2000" dirty="0" err="1"/>
              <a:t>тим</a:t>
            </a:r>
            <a:r>
              <a:rPr lang="ru-RU" sz="2000" dirty="0"/>
              <a:t> самим </a:t>
            </a:r>
            <a:r>
              <a:rPr lang="ru-RU" sz="2000" dirty="0" err="1"/>
              <a:t>відкидає</a:t>
            </a:r>
            <a:r>
              <a:rPr lang="ru-RU" sz="2000" dirty="0"/>
              <a:t> </a:t>
            </a:r>
            <a:r>
              <a:rPr lang="ru-RU" sz="2000" dirty="0" err="1"/>
              <a:t>неісторичні</a:t>
            </a:r>
            <a:r>
              <a:rPr lang="ru-RU" sz="2000" dirty="0"/>
              <a:t> і </a:t>
            </a:r>
            <a:r>
              <a:rPr lang="ru-RU" sz="2000" dirty="0" err="1"/>
              <a:t>механістичні</a:t>
            </a:r>
            <a:r>
              <a:rPr lang="ru-RU" sz="2000" dirty="0"/>
              <a:t> </a:t>
            </a:r>
            <a:r>
              <a:rPr lang="ru-RU" sz="2000" dirty="0" err="1"/>
              <a:t>концепції</a:t>
            </a:r>
            <a:r>
              <a:rPr lang="ru-RU" sz="2000" dirty="0"/>
              <a:t> </a:t>
            </a:r>
            <a:r>
              <a:rPr lang="ru-RU" sz="2000" dirty="0" err="1"/>
              <a:t>попередньої</a:t>
            </a:r>
            <a:r>
              <a:rPr lang="ru-RU" sz="2000" dirty="0"/>
              <a:t> </a:t>
            </a:r>
            <a:r>
              <a:rPr lang="ru-RU" sz="2000" dirty="0" err="1" smtClean="0"/>
              <a:t>епохи</a:t>
            </a:r>
            <a:r>
              <a:rPr lang="ru-RU" sz="2000" dirty="0" smtClean="0"/>
              <a:t>.</a:t>
            </a:r>
            <a:endParaRPr lang="uk-UA" sz="2000" dirty="0"/>
          </a:p>
        </p:txBody>
      </p:sp>
      <p:pic>
        <p:nvPicPr>
          <p:cNvPr id="1026" name="Picture 2" descr="https://upload.wikimedia.org/wikipedia/commons/b/b6/Her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815" y="717550"/>
            <a:ext cx="4201320" cy="542290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400800" y="6182196"/>
            <a:ext cx="6096000" cy="369332"/>
          </a:xfrm>
          <a:prstGeom prst="rect">
            <a:avLst/>
          </a:prstGeom>
        </p:spPr>
        <p:txBody>
          <a:bodyPr>
            <a:spAutoFit/>
          </a:bodyPr>
          <a:lstStyle/>
          <a:p>
            <a:r>
              <a:rPr lang="ru-RU" i="1" dirty="0" smtClean="0">
                <a:solidFill>
                  <a:srgbClr val="555555"/>
                </a:solidFill>
                <a:latin typeface="Arial" panose="020B0604020202020204" pitchFamily="34" charset="0"/>
              </a:rPr>
              <a:t>Гердер</a:t>
            </a:r>
            <a:endParaRPr lang="uk-UA" i="1" dirty="0"/>
          </a:p>
        </p:txBody>
      </p:sp>
    </p:spTree>
    <p:extLst>
      <p:ext uri="{BB962C8B-B14F-4D97-AF65-F5344CB8AC3E}">
        <p14:creationId xmlns:p14="http://schemas.microsoft.com/office/powerpoint/2010/main" val="1714282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Важливі моменти німецької філософії</a:t>
            </a: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0" y="734412"/>
            <a:ext cx="4363244" cy="5177716"/>
          </a:xfrm>
        </p:spPr>
      </p:pic>
      <p:sp>
        <p:nvSpPr>
          <p:cNvPr id="4" name="Текст 3"/>
          <p:cNvSpPr>
            <a:spLocks noGrp="1"/>
          </p:cNvSpPr>
          <p:nvPr>
            <p:ph type="body" sz="half" idx="2"/>
          </p:nvPr>
        </p:nvSpPr>
        <p:spPr/>
        <p:txBody>
          <a:bodyPr>
            <a:noAutofit/>
          </a:bodyPr>
          <a:lstStyle/>
          <a:p>
            <a:pPr marL="342900" indent="-342900" fontAlgn="base">
              <a:buClr>
                <a:schemeClr val="bg1"/>
              </a:buClr>
              <a:buFont typeface="Arial" panose="020B0604020202020204" pitchFamily="34" charset="0"/>
              <a:buChar char="•"/>
            </a:pPr>
            <a:r>
              <a:rPr lang="ru-RU" sz="2000" dirty="0" err="1"/>
              <a:t>Післякантівска</a:t>
            </a:r>
            <a:r>
              <a:rPr lang="ru-RU" sz="2000" dirty="0"/>
              <a:t> </a:t>
            </a:r>
            <a:r>
              <a:rPr lang="ru-RU" sz="2000" dirty="0" err="1"/>
              <a:t>філософія</a:t>
            </a:r>
            <a:r>
              <a:rPr lang="ru-RU" sz="2000" dirty="0"/>
              <a:t> вносить </a:t>
            </a:r>
            <a:r>
              <a:rPr lang="ru-RU" sz="2000" dirty="0" err="1"/>
              <a:t>серйозну</a:t>
            </a:r>
            <a:r>
              <a:rPr lang="ru-RU" sz="2000" dirty="0"/>
              <a:t> критику агностицизму і </a:t>
            </a:r>
            <a:r>
              <a:rPr lang="ru-RU" sz="2000" dirty="0" err="1"/>
              <a:t>всієї</a:t>
            </a:r>
            <a:r>
              <a:rPr lang="ru-RU" sz="2000" dirty="0"/>
              <a:t> </a:t>
            </a:r>
            <a:r>
              <a:rPr lang="ru-RU" sz="2000" dirty="0" err="1"/>
              <a:t>попередньої</a:t>
            </a:r>
            <a:r>
              <a:rPr lang="ru-RU" sz="2000" dirty="0"/>
              <a:t> </a:t>
            </a:r>
            <a:r>
              <a:rPr lang="ru-RU" sz="2000" dirty="0" err="1"/>
              <a:t>ноетичної</a:t>
            </a:r>
            <a:r>
              <a:rPr lang="ru-RU" sz="2000" dirty="0"/>
              <a:t> </a:t>
            </a:r>
            <a:r>
              <a:rPr lang="ru-RU" sz="2000" dirty="0" err="1"/>
              <a:t>позиції</a:t>
            </a:r>
            <a:r>
              <a:rPr lang="ru-RU" sz="2000" dirty="0"/>
              <a:t>.</a:t>
            </a:r>
          </a:p>
          <a:p>
            <a:pPr marL="342900" indent="-342900" fontAlgn="base">
              <a:buClr>
                <a:schemeClr val="bg1"/>
              </a:buClr>
              <a:buFont typeface="Arial" panose="020B0604020202020204" pitchFamily="34" charset="0"/>
              <a:buChar char="•"/>
            </a:pPr>
            <a:r>
              <a:rPr lang="ru-RU" sz="2000" dirty="0" smtClean="0"/>
              <a:t>У </a:t>
            </a:r>
            <a:r>
              <a:rPr lang="ru-RU" sz="2000" dirty="0" err="1"/>
              <a:t>філософії</a:t>
            </a:r>
            <a:r>
              <a:rPr lang="ru-RU" sz="2000" dirty="0"/>
              <a:t> Гегеля </a:t>
            </a:r>
            <a:r>
              <a:rPr lang="ru-RU" sz="2000" dirty="0" err="1"/>
              <a:t>філософії</a:t>
            </a:r>
            <a:r>
              <a:rPr lang="ru-RU" sz="2000" dirty="0"/>
              <a:t> Гегеля </a:t>
            </a:r>
            <a:r>
              <a:rPr lang="ru-RU" sz="2000" dirty="0" err="1"/>
              <a:t>розробляються</a:t>
            </a:r>
            <a:r>
              <a:rPr lang="ru-RU" sz="2000" dirty="0"/>
              <a:t> </a:t>
            </a:r>
            <a:r>
              <a:rPr lang="ru-RU" sz="2000" dirty="0" err="1"/>
              <a:t>закони</a:t>
            </a:r>
            <a:r>
              <a:rPr lang="ru-RU" sz="2000" dirty="0"/>
              <a:t> не </a:t>
            </a:r>
            <a:r>
              <a:rPr lang="ru-RU" sz="2000" dirty="0" err="1"/>
              <a:t>тільки</a:t>
            </a:r>
            <a:r>
              <a:rPr lang="ru-RU" sz="2000" dirty="0"/>
              <a:t> </a:t>
            </a:r>
            <a:r>
              <a:rPr lang="ru-RU" sz="2000" dirty="0" err="1"/>
              <a:t>об'єктивної</a:t>
            </a:r>
            <a:r>
              <a:rPr lang="ru-RU" sz="2000" dirty="0"/>
              <a:t>, але і </a:t>
            </a:r>
            <a:r>
              <a:rPr lang="ru-RU" sz="2000" dirty="0" err="1"/>
              <a:t>суб'єктивної</a:t>
            </a:r>
            <a:r>
              <a:rPr lang="ru-RU" sz="2000" dirty="0"/>
              <a:t> </a:t>
            </a:r>
            <a:r>
              <a:rPr lang="ru-RU" sz="2000" dirty="0" err="1" smtClean="0"/>
              <a:t>діалектики</a:t>
            </a:r>
            <a:r>
              <a:rPr lang="ru-RU" sz="2000" dirty="0" smtClean="0"/>
              <a:t>.</a:t>
            </a:r>
            <a:endParaRPr lang="ru-RU" sz="2000" dirty="0"/>
          </a:p>
        </p:txBody>
      </p:sp>
      <p:sp>
        <p:nvSpPr>
          <p:cNvPr id="6" name="Прямоугольник 5"/>
          <p:cNvSpPr/>
          <p:nvPr/>
        </p:nvSpPr>
        <p:spPr>
          <a:xfrm>
            <a:off x="6469112" y="5912128"/>
            <a:ext cx="911275" cy="369332"/>
          </a:xfrm>
          <a:prstGeom prst="rect">
            <a:avLst/>
          </a:prstGeom>
        </p:spPr>
        <p:txBody>
          <a:bodyPr wrap="none">
            <a:spAutoFit/>
          </a:bodyPr>
          <a:lstStyle/>
          <a:p>
            <a:r>
              <a:rPr lang="uk-UA" i="1" dirty="0" smtClean="0"/>
              <a:t>Гегель</a:t>
            </a:r>
            <a:endParaRPr lang="uk-UA" i="1" dirty="0"/>
          </a:p>
        </p:txBody>
      </p:sp>
    </p:spTree>
    <p:extLst>
      <p:ext uri="{BB962C8B-B14F-4D97-AF65-F5344CB8AC3E}">
        <p14:creationId xmlns:p14="http://schemas.microsoft.com/office/powerpoint/2010/main" val="1392023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Презентация Сетка с ромбовидными ячейками (широкоэкранный формат)</Template>
  <TotalTime>0</TotalTime>
  <Words>682</Words>
  <Application>Microsoft Office PowerPoint</Application>
  <PresentationFormat>Широкоэкранный</PresentationFormat>
  <Paragraphs>30</Paragraphs>
  <Slides>12</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12</vt:i4>
      </vt:variant>
    </vt:vector>
  </HeadingPairs>
  <TitlesOfParts>
    <vt:vector size="14" baseType="lpstr">
      <vt:lpstr>Arial</vt:lpstr>
      <vt:lpstr>Diamond Grid 16x9</vt:lpstr>
      <vt:lpstr>Загальна характеристика німецької класичної філософії</vt:lpstr>
      <vt:lpstr>Введення терміну</vt:lpstr>
      <vt:lpstr>Передумови виникнення</vt:lpstr>
      <vt:lpstr>Роль суспільних наук у формуванні німецької філософії</vt:lpstr>
      <vt:lpstr>Період класичної філософії</vt:lpstr>
      <vt:lpstr>Важливі моменти німецької філософії</vt:lpstr>
      <vt:lpstr>Важливі моменти німецької філософії</vt:lpstr>
      <vt:lpstr>Важливі моменти німецької філософії</vt:lpstr>
      <vt:lpstr>Важливі моменти німецької філософії</vt:lpstr>
      <vt:lpstr>Ідеалізм в німецькій філософії</vt:lpstr>
      <vt:lpstr>Соціальний план німецької філософії</vt:lpstr>
      <vt:lpstr>Німецька філософія у розрізі всесвітньої філософії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2015-11-21T18:22:47Z</dcterms:created>
  <dcterms:modified xsi:type="dcterms:W3CDTF">2015-11-21T19:05:59Z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