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2" r:id="rId4"/>
    <p:sldId id="273" r:id="rId5"/>
    <p:sldId id="257" r:id="rId6"/>
    <p:sldId id="258" r:id="rId7"/>
    <p:sldId id="269" r:id="rId8"/>
    <p:sldId id="274" r:id="rId9"/>
    <p:sldId id="286" r:id="rId10"/>
    <p:sldId id="287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0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13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84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12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64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919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52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837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208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997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07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79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74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58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13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3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86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2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62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9" name="Инструкци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ru-RU" sz="1200" b="1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ПРИМЕЧАНИЕ.</a:t>
            </a:r>
          </a:p>
          <a:p>
            <a:pPr algn="l" defTabSz="914400">
              <a:buNone/>
            </a:pPr>
            <a:r>
              <a:rPr lang="ru-RU" sz="1200" b="0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Чтобы изменить изображение на этом слайде, выделите рисунок и удалите его. Затем щелкните значок "Рисунки" в заполнителе и вставьте свое изображение.</a:t>
            </a:r>
            <a:endParaRPr lang="ru-RU" sz="1200" b="0" i="1" dirty="0">
              <a:solidFill>
                <a:schemeClr val="lt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17.09.2015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  <a:p>
            <a:pPr lvl="5"/>
            <a:r>
              <a:rPr lang="ru-RU" dirty="0" smtClean="0"/>
              <a:t>Шестой уровень</a:t>
            </a:r>
          </a:p>
          <a:p>
            <a:pPr lvl="6"/>
            <a:r>
              <a:rPr lang="ru-RU" dirty="0" smtClean="0"/>
              <a:t>Седьмой уровень</a:t>
            </a:r>
          </a:p>
          <a:p>
            <a:pPr lvl="7"/>
            <a:r>
              <a:rPr lang="ru-RU" dirty="0" smtClean="0"/>
              <a:t>Восьмой уровень</a:t>
            </a:r>
          </a:p>
          <a:p>
            <a:pPr lvl="8"/>
            <a:r>
              <a:rPr lang="ru-RU" dirty="0" smtClean="0"/>
              <a:t>Девятый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ru-RU" smtClean="0"/>
              <a:pPr/>
              <a:t>17.09.2015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3227166"/>
          </a:xfrm>
        </p:spPr>
        <p:txBody>
          <a:bodyPr anchor="ctr"/>
          <a:lstStyle/>
          <a:p>
            <a:pPr algn="l" defTabSz="914400">
              <a:spcBef>
                <a:spcPts val="1"/>
              </a:spcBef>
              <a:buNone/>
            </a:pPr>
            <a:r>
              <a:rPr lang="uk-UA" sz="4400" b="0" i="0" baseline="0" dirty="0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Основні методи</a:t>
            </a:r>
            <a:r>
              <a:rPr lang="uk-UA" sz="4400" b="0" i="0" dirty="0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 філософії</a:t>
            </a:r>
            <a:endParaRPr lang="uk-UA" sz="4400" b="0" i="0" baseline="0" dirty="0">
              <a:solidFill>
                <a:srgbClr val="514843"/>
              </a:solidFill>
              <a:latin typeface="Plantagenet Cherokee"/>
              <a:ea typeface="+mj-ea"/>
              <a:cs typeface="+mj-cs"/>
            </a:endParaRPr>
          </a:p>
        </p:txBody>
      </p:sp>
      <p:pic>
        <p:nvPicPr>
          <p:cNvPr id="4" name="Рисунок 3" descr="Открытая книга на столе на фоне расплывчатого изображения книжных полок.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0" y="1092200"/>
            <a:ext cx="10401300" cy="3175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0" y="2641600"/>
            <a:ext cx="121920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800" dirty="0" smtClean="0">
                <a:latin typeface="+mj-lt"/>
              </a:rPr>
              <a:t>Метафізика</a:t>
            </a:r>
          </a:p>
        </p:txBody>
      </p:sp>
    </p:spTree>
    <p:extLst>
      <p:ext uri="{BB962C8B-B14F-4D97-AF65-F5344CB8AC3E}">
        <p14:creationId xmlns:p14="http://schemas.microsoft.com/office/powerpoint/2010/main" val="336831140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1.85185E-6 L -0.32969 -0.372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84" y="-1863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Метафізика</a:t>
            </a:r>
            <a:br>
              <a:rPr lang="uk-UA" dirty="0" smtClean="0"/>
            </a:b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Об’єкти розглядаються у цьому методі розглядаються: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статично </a:t>
            </a:r>
            <a:endParaRPr lang="ru-RU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+mj-lt"/>
              </a:rPr>
              <a:t>відособлено</a:t>
            </a:r>
            <a:endParaRPr lang="ru-RU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однозначно</a:t>
            </a:r>
            <a:endParaRPr lang="uk-UA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398" y="75764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(грец</a:t>
            </a:r>
            <a:r>
              <a:rPr lang="ru-RU" dirty="0">
                <a:latin typeface="+mj-lt"/>
              </a:rPr>
              <a:t>. </a:t>
            </a:r>
            <a:r>
              <a:rPr lang="el-GR" dirty="0">
                <a:latin typeface="+mj-lt"/>
              </a:rPr>
              <a:t>Τά μετά τά φυσικά — «</a:t>
            </a:r>
            <a:r>
              <a:rPr lang="ru-RU" dirty="0">
                <a:latin typeface="+mj-lt"/>
              </a:rPr>
              <a:t>те, </a:t>
            </a:r>
            <a:r>
              <a:rPr lang="ru-RU" dirty="0" err="1">
                <a:latin typeface="+mj-lt"/>
              </a:rPr>
              <a:t>що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понад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фізику</a:t>
            </a:r>
            <a:r>
              <a:rPr lang="ru-RU" dirty="0">
                <a:latin typeface="+mj-lt"/>
              </a:rPr>
              <a:t>», лат. </a:t>
            </a:r>
            <a:r>
              <a:rPr lang="en-US" dirty="0" err="1" smtClean="0">
                <a:latin typeface="+mj-lt"/>
              </a:rPr>
              <a:t>metaphysica</a:t>
            </a:r>
            <a:r>
              <a:rPr lang="uk-UA" dirty="0" smtClean="0">
                <a:latin typeface="+mj-lt"/>
              </a:rPr>
              <a:t>)</a:t>
            </a: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56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0" y="1092200"/>
            <a:ext cx="10401300" cy="3175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0" y="2641600"/>
            <a:ext cx="121920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800" dirty="0" smtClean="0">
                <a:latin typeface="+mj-lt"/>
              </a:rPr>
              <a:t>Догматизм</a:t>
            </a:r>
            <a:endParaRPr lang="uk-UA" sz="5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8762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1.85185E-6 L -0.32969 -0.372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84" y="-1863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Догматизм</a:t>
            </a:r>
            <a:br>
              <a:rPr lang="uk-UA" dirty="0" smtClean="0"/>
            </a:b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latin typeface="+mj-lt"/>
              </a:rPr>
              <a:t>Суть його зводиться до сприйняття навколишнього світу через призму своєрідних догм. Ці догми є прийнятими переконаннями, відступати від яких не можна ні на крок. Носять вони абсолютний характер. </a:t>
            </a:r>
            <a:r>
              <a:rPr lang="uk-UA" dirty="0" smtClean="0">
                <a:latin typeface="+mj-lt"/>
              </a:rPr>
              <a:t>Даний </a:t>
            </a:r>
            <a:r>
              <a:rPr lang="uk-UA" dirty="0">
                <a:latin typeface="+mj-lt"/>
              </a:rPr>
              <a:t>метод був притаманний в першу чергу середньовічної теологічної філософії. Сьогодні практично ніколи не використовується.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398" y="75764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(грец</a:t>
            </a:r>
            <a:r>
              <a:rPr lang="ru-RU" dirty="0">
                <a:latin typeface="+mj-lt"/>
              </a:rPr>
              <a:t>. </a:t>
            </a:r>
            <a:r>
              <a:rPr lang="el-GR" dirty="0"/>
              <a:t>δόγμα </a:t>
            </a:r>
            <a:r>
              <a:rPr lang="el-GR" dirty="0" smtClean="0">
                <a:latin typeface="+mj-lt"/>
              </a:rPr>
              <a:t>— </a:t>
            </a:r>
            <a:r>
              <a:rPr lang="ru-RU" dirty="0">
                <a:latin typeface="+mj-lt"/>
              </a:rPr>
              <a:t>думка, </a:t>
            </a:r>
            <a:r>
              <a:rPr lang="ru-RU" dirty="0" err="1">
                <a:latin typeface="+mj-lt"/>
              </a:rPr>
              <a:t>вчення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рішення</a:t>
            </a:r>
            <a:r>
              <a:rPr lang="uk-UA" dirty="0" smtClean="0">
                <a:latin typeface="+mj-lt"/>
              </a:rPr>
              <a:t>)</a:t>
            </a: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3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0" y="1092200"/>
            <a:ext cx="10401300" cy="3175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0" y="2641600"/>
            <a:ext cx="121920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800" dirty="0" err="1">
                <a:latin typeface="+mj-lt"/>
              </a:rPr>
              <a:t>Еклектика</a:t>
            </a:r>
            <a:endParaRPr lang="uk-UA" sz="5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434040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1.85185E-6 L -0.32969 -0.372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84" y="-1863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Еклектика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Еклектика, заснована на довільному поєднанні різних концепцій, понять, в результаті якого можна прийти до поверхневих, але щодо правдоподібним, удаваним достовірними висновків. Даний метод нерідко використовується для створення приватних ідей, які допомагають міняти масову свідомість. З реальністю ці ідеї мають мало спільного. Раніше даний метод використовувався в релігії, сьогодні ж він дуже популярний серед </a:t>
            </a:r>
            <a:r>
              <a:rPr lang="uk-UA" dirty="0" err="1" smtClean="0">
                <a:latin typeface="+mj-lt"/>
              </a:rPr>
              <a:t>рекламників</a:t>
            </a:r>
            <a:r>
              <a:rPr lang="uk-UA" dirty="0" smtClean="0">
                <a:latin typeface="+mj-lt"/>
              </a:rPr>
              <a:t>.</a:t>
            </a:r>
            <a:endParaRPr lang="uk-UA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398" y="75764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(</a:t>
            </a:r>
            <a:r>
              <a:rPr lang="ru-RU" dirty="0" smtClean="0">
                <a:latin typeface="+mj-lt"/>
              </a:rPr>
              <a:t>грец</a:t>
            </a:r>
            <a:r>
              <a:rPr lang="ru-RU" dirty="0">
                <a:latin typeface="+mj-lt"/>
              </a:rPr>
              <a:t>. </a:t>
            </a:r>
            <a:r>
              <a:rPr lang="el-GR" dirty="0">
                <a:latin typeface="+mj-lt"/>
              </a:rPr>
              <a:t>εκλεκτός, «</a:t>
            </a:r>
            <a:r>
              <a:rPr lang="ru-RU" dirty="0" err="1">
                <a:latin typeface="+mj-lt"/>
              </a:rPr>
              <a:t>вибраний</a:t>
            </a:r>
            <a:r>
              <a:rPr lang="ru-RU" dirty="0">
                <a:latin typeface="+mj-lt"/>
              </a:rPr>
              <a:t>»; </a:t>
            </a:r>
            <a:r>
              <a:rPr lang="ru-RU" dirty="0" err="1">
                <a:latin typeface="+mj-lt"/>
              </a:rPr>
              <a:t>від</a:t>
            </a:r>
            <a:r>
              <a:rPr lang="ru-RU" dirty="0">
                <a:latin typeface="+mj-lt"/>
              </a:rPr>
              <a:t> грец. </a:t>
            </a:r>
            <a:r>
              <a:rPr lang="el-GR" dirty="0">
                <a:latin typeface="+mj-lt"/>
              </a:rPr>
              <a:t>εκλέγω, «</a:t>
            </a:r>
            <a:r>
              <a:rPr lang="ru-RU" dirty="0" err="1">
                <a:latin typeface="+mj-lt"/>
              </a:rPr>
              <a:t>обирати</a:t>
            </a:r>
            <a:r>
              <a:rPr lang="ru-RU" dirty="0" smtClean="0">
                <a:latin typeface="+mj-lt"/>
              </a:rPr>
              <a:t>»</a:t>
            </a:r>
            <a:r>
              <a:rPr lang="en-US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62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0" y="1092200"/>
            <a:ext cx="10401300" cy="3175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0" y="264160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800" dirty="0" smtClean="0">
                <a:latin typeface="+mj-lt"/>
              </a:rPr>
              <a:t>Соф</a:t>
            </a:r>
            <a:r>
              <a:rPr lang="uk-UA" sz="5800" dirty="0" smtClean="0">
                <a:latin typeface="+mj-lt"/>
              </a:rPr>
              <a:t>істика</a:t>
            </a:r>
          </a:p>
        </p:txBody>
      </p:sp>
    </p:spTree>
    <p:extLst>
      <p:ext uri="{BB962C8B-B14F-4D97-AF65-F5344CB8AC3E}">
        <p14:creationId xmlns:p14="http://schemas.microsoft.com/office/powerpoint/2010/main" val="186784576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4.44444E-6 L -0.32852 -0.356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-178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Софістика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Метод, </a:t>
            </a:r>
            <a:r>
              <a:rPr lang="ru-RU" dirty="0" err="1">
                <a:latin typeface="+mj-lt"/>
              </a:rPr>
              <a:t>який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заснований</a:t>
            </a:r>
            <a:r>
              <a:rPr lang="ru-RU" dirty="0">
                <a:latin typeface="+mj-lt"/>
              </a:rPr>
              <a:t> на </a:t>
            </a:r>
            <a:r>
              <a:rPr lang="ru-RU" dirty="0" err="1">
                <a:latin typeface="+mj-lt"/>
              </a:rPr>
              <a:t>виведенні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неправдивих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поданих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під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виглядом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справжніх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нових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посилок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які</a:t>
            </a:r>
            <a:r>
              <a:rPr lang="ru-RU" dirty="0">
                <a:latin typeface="+mj-lt"/>
              </a:rPr>
              <a:t> за </a:t>
            </a:r>
            <a:r>
              <a:rPr lang="ru-RU" dirty="0" err="1">
                <a:latin typeface="+mj-lt"/>
              </a:rPr>
              <a:t>логікою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будуть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істинними</a:t>
            </a:r>
            <a:r>
              <a:rPr lang="ru-RU" dirty="0">
                <a:latin typeface="+mj-lt"/>
              </a:rPr>
              <a:t>, але </a:t>
            </a:r>
            <a:r>
              <a:rPr lang="ru-RU" dirty="0" err="1">
                <a:latin typeface="+mj-lt"/>
              </a:rPr>
              <a:t>зі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спотвореним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змістом</a:t>
            </a:r>
            <a:r>
              <a:rPr lang="ru-RU" dirty="0">
                <a:latin typeface="+mj-lt"/>
              </a:rPr>
              <a:t>. Думки, </a:t>
            </a:r>
            <a:r>
              <a:rPr lang="ru-RU" dirty="0" err="1">
                <a:latin typeface="+mj-lt"/>
              </a:rPr>
              <a:t>відображені</a:t>
            </a:r>
            <a:r>
              <a:rPr lang="ru-RU" dirty="0">
                <a:latin typeface="+mj-lt"/>
              </a:rPr>
              <a:t> в них, не </a:t>
            </a:r>
            <a:r>
              <a:rPr lang="ru-RU" dirty="0" err="1">
                <a:latin typeface="+mj-lt"/>
              </a:rPr>
              <a:t>відповідають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реальності</a:t>
            </a:r>
            <a:r>
              <a:rPr lang="ru-RU" dirty="0">
                <a:latin typeface="+mj-lt"/>
              </a:rPr>
              <a:t>, але </a:t>
            </a:r>
            <a:r>
              <a:rPr lang="ru-RU" dirty="0" err="1">
                <a:latin typeface="+mj-lt"/>
              </a:rPr>
              <a:t>вигідні</a:t>
            </a:r>
            <a:r>
              <a:rPr lang="ru-RU" dirty="0">
                <a:latin typeface="+mj-lt"/>
              </a:rPr>
              <a:t> особам, </a:t>
            </a:r>
            <a:r>
              <a:rPr lang="ru-RU" dirty="0" err="1">
                <a:latin typeface="+mj-lt"/>
              </a:rPr>
              <a:t>які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користуються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даним</a:t>
            </a:r>
            <a:r>
              <a:rPr lang="ru-RU" dirty="0">
                <a:latin typeface="+mj-lt"/>
              </a:rPr>
              <a:t> методом. </a:t>
            </a:r>
            <a:r>
              <a:rPr lang="ru-RU" dirty="0" err="1">
                <a:latin typeface="+mj-lt"/>
              </a:rPr>
              <a:t>Інакше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кажучи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софісти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вивчали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способи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введення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людини</a:t>
            </a:r>
            <a:r>
              <a:rPr lang="ru-RU" dirty="0">
                <a:latin typeface="+mj-lt"/>
              </a:rPr>
              <a:t> в </a:t>
            </a:r>
            <a:r>
              <a:rPr lang="ru-RU" dirty="0" err="1">
                <a:latin typeface="+mj-lt"/>
              </a:rPr>
              <a:t>омани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під</a:t>
            </a:r>
            <a:r>
              <a:rPr lang="ru-RU" dirty="0">
                <a:latin typeface="+mj-lt"/>
              </a:rPr>
              <a:t> час </a:t>
            </a:r>
            <a:r>
              <a:rPr lang="ru-RU" dirty="0" err="1">
                <a:latin typeface="+mj-lt"/>
              </a:rPr>
              <a:t>діалогу</a:t>
            </a:r>
            <a:r>
              <a:rPr lang="ru-RU" dirty="0">
                <a:latin typeface="+mj-lt"/>
              </a:rPr>
              <a:t>. </a:t>
            </a:r>
            <a:r>
              <a:rPr lang="ru-RU" dirty="0" err="1">
                <a:latin typeface="+mj-lt"/>
              </a:rPr>
              <a:t>Поширена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софістика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була</a:t>
            </a:r>
            <a:r>
              <a:rPr lang="ru-RU" dirty="0">
                <a:latin typeface="+mj-lt"/>
              </a:rPr>
              <a:t> в </a:t>
            </a:r>
            <a:r>
              <a:rPr lang="ru-RU" dirty="0" err="1">
                <a:latin typeface="+mj-lt"/>
              </a:rPr>
              <a:t>Стародавній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Греції</a:t>
            </a:r>
            <a:r>
              <a:rPr lang="ru-RU" dirty="0">
                <a:latin typeface="+mj-lt"/>
              </a:rPr>
              <a:t>. </a:t>
            </a:r>
            <a:r>
              <a:rPr lang="ru-RU" dirty="0" err="1">
                <a:latin typeface="+mj-lt"/>
              </a:rPr>
              <a:t>Розбираються</a:t>
            </a:r>
            <a:r>
              <a:rPr lang="ru-RU" dirty="0">
                <a:latin typeface="+mj-lt"/>
              </a:rPr>
              <a:t> в </a:t>
            </a:r>
            <a:r>
              <a:rPr lang="ru-RU" dirty="0" err="1">
                <a:latin typeface="+mj-lt"/>
              </a:rPr>
              <a:t>ній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були</a:t>
            </a:r>
            <a:r>
              <a:rPr lang="ru-RU" dirty="0">
                <a:latin typeface="+mj-lt"/>
              </a:rPr>
              <a:t> практично </a:t>
            </a:r>
            <a:r>
              <a:rPr lang="ru-RU" dirty="0" err="1">
                <a:latin typeface="+mj-lt"/>
              </a:rPr>
              <a:t>непереможні</a:t>
            </a:r>
            <a:r>
              <a:rPr lang="ru-RU" dirty="0">
                <a:latin typeface="+mj-lt"/>
              </a:rPr>
              <a:t> в </a:t>
            </a:r>
            <a:r>
              <a:rPr lang="ru-RU" dirty="0" err="1">
                <a:latin typeface="+mj-lt"/>
              </a:rPr>
              <a:t>суперечці</a:t>
            </a:r>
            <a:r>
              <a:rPr lang="ru-RU" dirty="0">
                <a:latin typeface="+mj-lt"/>
              </a:rPr>
              <a:t>.</a:t>
            </a: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76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0" y="1092200"/>
            <a:ext cx="10401300" cy="3175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0" y="2641600"/>
            <a:ext cx="121920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800" dirty="0">
                <a:latin typeface="+mj-lt"/>
              </a:rPr>
              <a:t>Герменевтика</a:t>
            </a:r>
            <a:endParaRPr lang="uk-UA" sz="5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55714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1.85185E-6 L -0.32969 -0.372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84" y="-1863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Герменевтика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Даний </a:t>
            </a:r>
            <a:r>
              <a:rPr lang="ru-RU" dirty="0">
                <a:latin typeface="+mj-lt"/>
              </a:rPr>
              <a:t>метод </a:t>
            </a:r>
            <a:r>
              <a:rPr lang="ru-RU" dirty="0" err="1">
                <a:latin typeface="+mj-lt"/>
              </a:rPr>
              <a:t>заснований</a:t>
            </a:r>
            <a:r>
              <a:rPr lang="ru-RU" dirty="0">
                <a:latin typeface="+mj-lt"/>
              </a:rPr>
              <a:t> на правильному </a:t>
            </a:r>
            <a:r>
              <a:rPr lang="ru-RU" dirty="0" err="1">
                <a:latin typeface="+mj-lt"/>
              </a:rPr>
              <a:t>прочитанні</a:t>
            </a:r>
            <a:r>
              <a:rPr lang="ru-RU" dirty="0">
                <a:latin typeface="+mj-lt"/>
              </a:rPr>
              <a:t>, а </a:t>
            </a:r>
            <a:r>
              <a:rPr lang="ru-RU" dirty="0" err="1">
                <a:latin typeface="+mj-lt"/>
              </a:rPr>
              <a:t>також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тлумаченні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змісту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текстів</a:t>
            </a:r>
            <a:r>
              <a:rPr lang="ru-RU" dirty="0">
                <a:latin typeface="+mj-lt"/>
              </a:rPr>
              <a:t>. Герменевтика є наукою про </a:t>
            </a:r>
            <a:r>
              <a:rPr lang="ru-RU" dirty="0" err="1">
                <a:latin typeface="+mj-lt"/>
              </a:rPr>
              <a:t>розуміння</a:t>
            </a:r>
            <a:r>
              <a:rPr lang="ru-RU" dirty="0">
                <a:latin typeface="+mj-lt"/>
              </a:rPr>
              <a:t>. </a:t>
            </a:r>
            <a:r>
              <a:rPr lang="ru-RU" dirty="0" err="1">
                <a:latin typeface="+mj-lt"/>
              </a:rPr>
              <a:t>Широке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поширення</a:t>
            </a:r>
            <a:r>
              <a:rPr lang="ru-RU" dirty="0">
                <a:latin typeface="+mj-lt"/>
              </a:rPr>
              <a:t> метод </a:t>
            </a:r>
            <a:r>
              <a:rPr lang="ru-RU" dirty="0" err="1">
                <a:latin typeface="+mj-lt"/>
              </a:rPr>
              <a:t>отримав</a:t>
            </a:r>
            <a:r>
              <a:rPr lang="ru-RU" dirty="0">
                <a:latin typeface="+mj-lt"/>
              </a:rPr>
              <a:t> в </a:t>
            </a:r>
            <a:r>
              <a:rPr lang="ru-RU" dirty="0" err="1">
                <a:latin typeface="+mj-lt"/>
              </a:rPr>
              <a:t>західній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філософії</a:t>
            </a:r>
            <a:r>
              <a:rPr lang="ru-RU" dirty="0">
                <a:latin typeface="+mj-lt"/>
              </a:rPr>
              <a:t>.</a:t>
            </a:r>
            <a:endParaRPr lang="uk-UA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398" y="75764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(</a:t>
            </a:r>
            <a:r>
              <a:rPr lang="ru-RU" dirty="0" err="1" smtClean="0">
                <a:latin typeface="+mj-lt"/>
              </a:rPr>
              <a:t>від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грец. </a:t>
            </a:r>
            <a:r>
              <a:rPr lang="el-GR" dirty="0">
                <a:latin typeface="+mj-lt"/>
              </a:rPr>
              <a:t>ερμηνεύειν — </a:t>
            </a:r>
            <a:r>
              <a:rPr lang="ru-RU" dirty="0" err="1" smtClean="0">
                <a:latin typeface="+mj-lt"/>
              </a:rPr>
              <a:t>тлумачити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31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0" y="1092200"/>
            <a:ext cx="10401300" cy="3175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0" y="2641600"/>
            <a:ext cx="121920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800" dirty="0" smtClean="0">
                <a:latin typeface="+mj-lt"/>
              </a:rPr>
              <a:t>Метод</a:t>
            </a:r>
          </a:p>
        </p:txBody>
      </p:sp>
    </p:spTree>
    <p:extLst>
      <p:ext uri="{BB962C8B-B14F-4D97-AF65-F5344CB8AC3E}">
        <p14:creationId xmlns:p14="http://schemas.microsoft.com/office/powerpoint/2010/main" val="157885127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1.85185E-6 L -0.3543 -0.374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-187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br>
              <a:rPr lang="ru-RU" dirty="0" smtClean="0"/>
            </a:b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2279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</a:t>
            </a:r>
            <a:r>
              <a:rPr lang="uk-UA" dirty="0" err="1" smtClean="0">
                <a:latin typeface="+mj-lt"/>
              </a:rPr>
              <a:t>укупність</a:t>
            </a:r>
            <a:r>
              <a:rPr lang="uk-UA" dirty="0" smtClean="0">
                <a:latin typeface="+mj-lt"/>
              </a:rPr>
              <a:t> </a:t>
            </a:r>
            <a:r>
              <a:rPr lang="uk-UA" dirty="0">
                <a:latin typeface="+mj-lt"/>
              </a:rPr>
              <a:t>правил дії (наприклад, набір і</a:t>
            </a:r>
            <a:r>
              <a:rPr lang="en-US" dirty="0">
                <a:latin typeface="+mj-lt"/>
              </a:rPr>
              <a:t> </a:t>
            </a:r>
            <a:r>
              <a:rPr lang="uk-UA" dirty="0">
                <a:latin typeface="+mj-lt"/>
              </a:rPr>
              <a:t>послідовність певних операцій), спосіб, знаряддя, які сприяють розв´язанню теоретичних чи</a:t>
            </a:r>
            <a:r>
              <a:rPr lang="en-US" dirty="0">
                <a:latin typeface="+mj-lt"/>
              </a:rPr>
              <a:t> </a:t>
            </a:r>
            <a:r>
              <a:rPr lang="uk-UA" dirty="0">
                <a:latin typeface="+mj-lt"/>
              </a:rPr>
              <a:t>практичних проблем. Метод ґрунтується на знанні, він, зрештою, і є знанням,</a:t>
            </a:r>
            <a:r>
              <a:rPr lang="en-US" dirty="0">
                <a:latin typeface="+mj-lt"/>
              </a:rPr>
              <a:t> </a:t>
            </a:r>
            <a:r>
              <a:rPr lang="uk-UA" dirty="0">
                <a:latin typeface="+mj-lt"/>
              </a:rPr>
              <a:t>трансформованим у певні правила дії. Оскільки філософія є найбільш загальним знанням, то</a:t>
            </a:r>
            <a:r>
              <a:rPr lang="en-US" dirty="0">
                <a:latin typeface="+mj-lt"/>
              </a:rPr>
              <a:t> </a:t>
            </a:r>
            <a:r>
              <a:rPr lang="uk-UA" dirty="0">
                <a:latin typeface="+mj-lt"/>
              </a:rPr>
              <a:t>своїми методами вона намагається з´ясувати спосіб, яким набувається </a:t>
            </a:r>
            <a:r>
              <a:rPr lang="uk-UA" dirty="0" smtClean="0">
                <a:latin typeface="+mj-lt"/>
              </a:rPr>
              <a:t>ці </a:t>
            </a:r>
            <a:r>
              <a:rPr lang="uk-UA" dirty="0">
                <a:latin typeface="+mj-lt"/>
              </a:rPr>
              <a:t>знання, розкрити</a:t>
            </a:r>
            <a:r>
              <a:rPr lang="en-US" dirty="0">
                <a:latin typeface="+mj-lt"/>
              </a:rPr>
              <a:t> </a:t>
            </a:r>
            <a:r>
              <a:rPr lang="uk-UA" dirty="0">
                <a:latin typeface="+mj-lt"/>
              </a:rPr>
              <a:t>механізм його формування. Йдеться саме про методи, а не про один метод філософування,</a:t>
            </a:r>
            <a:r>
              <a:rPr lang="en-US" dirty="0">
                <a:latin typeface="+mj-lt"/>
              </a:rPr>
              <a:t> </a:t>
            </a:r>
            <a:r>
              <a:rPr lang="uk-UA" dirty="0">
                <a:latin typeface="+mj-lt"/>
              </a:rPr>
              <a:t>оскільки різна інтерпретація (тлумачення) вихідних принципів, найзагальніших понять</a:t>
            </a:r>
            <a:r>
              <a:rPr lang="en-US" dirty="0">
                <a:latin typeface="+mj-lt"/>
              </a:rPr>
              <a:t> </a:t>
            </a:r>
            <a:r>
              <a:rPr lang="uk-UA" dirty="0">
                <a:latin typeface="+mj-lt"/>
              </a:rPr>
              <a:t>передбачає різні методи.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398" y="75764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(грец. </a:t>
            </a:r>
            <a:r>
              <a:rPr lang="en-US" dirty="0" err="1">
                <a:latin typeface="+mj-lt"/>
              </a:rPr>
              <a:t>methodos</a:t>
            </a:r>
            <a:r>
              <a:rPr lang="en-US" dirty="0">
                <a:latin typeface="+mj-lt"/>
              </a:rPr>
              <a:t> — </a:t>
            </a:r>
            <a:r>
              <a:rPr lang="ru-RU" dirty="0" err="1">
                <a:latin typeface="+mj-lt"/>
              </a:rPr>
              <a:t>спосіб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пізнання</a:t>
            </a:r>
            <a:r>
              <a:rPr lang="ru-RU" dirty="0">
                <a:latin typeface="+mj-lt"/>
              </a:rPr>
              <a:t>)</a:t>
            </a: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85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uk-UA" sz="2800" b="0" i="0" dirty="0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Основними методами філософії є:</a:t>
            </a:r>
            <a:endParaRPr lang="uk-UA" sz="2800" b="0" i="0" dirty="0">
              <a:solidFill>
                <a:srgbClr val="514843"/>
              </a:solidFill>
              <a:latin typeface="Plantagenet Cherokee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14843"/>
              </a:buClr>
              <a:buFont typeface="Wingdings"/>
              <a:buChar char="§"/>
            </a:pPr>
            <a:r>
              <a:rPr lang="uk-UA" sz="3200" b="0" i="0" dirty="0" smtClean="0">
                <a:solidFill>
                  <a:srgbClr val="514843"/>
                </a:solidFill>
                <a:latin typeface="+mj-lt"/>
              </a:rPr>
              <a:t>Діалектика;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14843"/>
              </a:buClr>
              <a:buFont typeface="Wingdings"/>
              <a:buChar char="§"/>
            </a:pPr>
            <a:r>
              <a:rPr lang="uk-UA" sz="3200" dirty="0" smtClean="0">
                <a:solidFill>
                  <a:srgbClr val="514843"/>
                </a:solidFill>
                <a:latin typeface="+mj-lt"/>
              </a:rPr>
              <a:t>Метафізика;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14843"/>
              </a:buClr>
              <a:buFont typeface="Wingdings"/>
              <a:buChar char="§"/>
            </a:pPr>
            <a:r>
              <a:rPr lang="uk-UA" sz="3200" b="0" i="0" dirty="0" smtClean="0">
                <a:solidFill>
                  <a:srgbClr val="514843"/>
                </a:solidFill>
                <a:latin typeface="+mj-lt"/>
              </a:rPr>
              <a:t>Догматизм;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14843"/>
              </a:buClr>
              <a:buFont typeface="Wingdings"/>
              <a:buChar char="§"/>
            </a:pPr>
            <a:r>
              <a:rPr lang="uk-UA" sz="3200" dirty="0" smtClean="0">
                <a:solidFill>
                  <a:srgbClr val="514843"/>
                </a:solidFill>
                <a:latin typeface="+mj-lt"/>
              </a:rPr>
              <a:t>Еклектика;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14843"/>
              </a:buClr>
              <a:buFont typeface="Wingdings"/>
              <a:buChar char="§"/>
            </a:pPr>
            <a:r>
              <a:rPr lang="uk-UA" sz="3200" b="0" i="0" dirty="0" smtClean="0">
                <a:solidFill>
                  <a:srgbClr val="514843"/>
                </a:solidFill>
                <a:latin typeface="+mj-lt"/>
              </a:rPr>
              <a:t>Софістика;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14843"/>
              </a:buClr>
              <a:buFont typeface="Wingdings"/>
              <a:buChar char="§"/>
            </a:pPr>
            <a:r>
              <a:rPr lang="uk-UA" sz="3200" dirty="0" smtClean="0">
                <a:solidFill>
                  <a:srgbClr val="514843"/>
                </a:solidFill>
                <a:latin typeface="+mj-lt"/>
              </a:rPr>
              <a:t>Герменевтика.</a:t>
            </a:r>
            <a:endParaRPr lang="uk-UA" sz="3200" b="0" i="0" dirty="0">
              <a:solidFill>
                <a:srgbClr val="5148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0" y="1092200"/>
            <a:ext cx="10401300" cy="3175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0" y="2641600"/>
            <a:ext cx="121920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800" dirty="0" smtClean="0">
                <a:latin typeface="+mj-lt"/>
              </a:rPr>
              <a:t>Діалектика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1.85185E-6 L -0.32969 -0.372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84" y="-1863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Діалектика</a:t>
            </a:r>
            <a:r>
              <a:rPr lang="en-US" dirty="0" smtClean="0"/>
              <a:t> </a:t>
            </a:r>
            <a:br>
              <a:rPr lang="en-US" dirty="0" smtClean="0"/>
            </a:b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Слово «діалектика» походить із Стародавньої Греції завдяки популярності діалогів між Платоном та Сократом  — точніше: діалог між людьми, які намагаються переконати один одного, та який дав назву діалектичному методу у філософії.</a:t>
            </a:r>
            <a:endParaRPr lang="uk-UA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398" y="75764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(</a:t>
            </a:r>
            <a:r>
              <a:rPr lang="ru-RU" dirty="0">
                <a:latin typeface="+mj-lt"/>
              </a:rPr>
              <a:t>грец. </a:t>
            </a:r>
            <a:r>
              <a:rPr lang="ru-RU" i="1" dirty="0" err="1">
                <a:latin typeface="+mj-lt"/>
              </a:rPr>
              <a:t>δι</a:t>
            </a:r>
            <a:r>
              <a:rPr lang="ru-RU" i="1" dirty="0">
                <a:latin typeface="+mj-lt"/>
              </a:rPr>
              <a:t>αλεκτική</a:t>
            </a:r>
            <a:r>
              <a:rPr lang="ru-RU" dirty="0">
                <a:latin typeface="+mj-lt"/>
              </a:rPr>
              <a:t> — «мистецтво сперечатись», «міркувати»</a:t>
            </a:r>
            <a:r>
              <a:rPr lang="en-US" dirty="0">
                <a:latin typeface="+mj-lt"/>
              </a:rPr>
              <a:t>)</a:t>
            </a:r>
            <a:endParaRPr lang="uk-UA" dirty="0">
              <a:latin typeface="+mj-lt"/>
            </a:endParaRPr>
          </a:p>
        </p:txBody>
      </p:sp>
      <p:pic>
        <p:nvPicPr>
          <p:cNvPr id="1026" name="Picture 2" descr="http://cs10536.vk.me/u14411343/-1/x_140091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91" y="2957331"/>
            <a:ext cx="57531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xit" presetSubtype="4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27" presetID="2" presetClass="exit" presetSubtype="4" fill="hold" nodeType="after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Діалектика</a:t>
            </a:r>
            <a:r>
              <a:rPr lang="en-US" dirty="0" smtClean="0"/>
              <a:t> </a:t>
            </a:r>
            <a:br>
              <a:rPr lang="en-US" dirty="0" smtClean="0"/>
            </a:b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1600200"/>
            <a:ext cx="48387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Нового </a:t>
            </a:r>
            <a:r>
              <a:rPr lang="ru-RU" sz="2400" dirty="0" err="1">
                <a:latin typeface="+mj-lt"/>
              </a:rPr>
              <a:t>змісту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надав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діалектиці</a:t>
            </a:r>
            <a:r>
              <a:rPr lang="ru-RU" sz="2400" dirty="0">
                <a:latin typeface="+mj-lt"/>
              </a:rPr>
              <a:t> Георг </a:t>
            </a:r>
            <a:r>
              <a:rPr lang="ru-RU" sz="2400" dirty="0" err="1">
                <a:latin typeface="+mj-lt"/>
              </a:rPr>
              <a:t>Вільгельм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Фрідріх</a:t>
            </a:r>
            <a:r>
              <a:rPr lang="ru-RU" sz="2400" dirty="0">
                <a:latin typeface="+mj-lt"/>
              </a:rPr>
              <a:t> Гегель. </a:t>
            </a:r>
            <a:r>
              <a:rPr lang="ru-RU" sz="2400" dirty="0" err="1">
                <a:latin typeface="+mj-lt"/>
              </a:rPr>
              <a:t>Він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розглядав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діалектику</a:t>
            </a:r>
            <a:r>
              <a:rPr lang="ru-RU" sz="2400" dirty="0">
                <a:latin typeface="+mj-lt"/>
              </a:rPr>
              <a:t> як, перш за все, </a:t>
            </a:r>
            <a:r>
              <a:rPr lang="ru-RU" sz="2400" dirty="0" err="1">
                <a:latin typeface="+mj-lt"/>
              </a:rPr>
              <a:t>вчення</a:t>
            </a:r>
            <a:r>
              <a:rPr lang="ru-RU" sz="2400" dirty="0">
                <a:latin typeface="+mj-lt"/>
              </a:rPr>
              <a:t> про </a:t>
            </a:r>
            <a:r>
              <a:rPr lang="ru-RU" sz="2400" dirty="0" err="1">
                <a:latin typeface="+mj-lt"/>
              </a:rPr>
              <a:t>всезагальний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зв’язок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усього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що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існує</a:t>
            </a:r>
            <a:r>
              <a:rPr lang="ru-RU" sz="2400" dirty="0">
                <a:latin typeface="+mj-lt"/>
              </a:rPr>
              <a:t>, з </a:t>
            </a:r>
            <a:r>
              <a:rPr lang="ru-RU" sz="2400" dirty="0" err="1">
                <a:latin typeface="+mj-lt"/>
              </a:rPr>
              <a:t>усім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існуючим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іншим</a:t>
            </a:r>
            <a:r>
              <a:rPr lang="ru-RU" sz="2400" dirty="0">
                <a:latin typeface="+mj-lt"/>
              </a:rPr>
              <a:t>. </a:t>
            </a:r>
            <a:r>
              <a:rPr lang="ru-RU" sz="2400" dirty="0" err="1">
                <a:latin typeface="+mj-lt"/>
              </a:rPr>
              <a:t>Саме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такий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підхід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надає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змогу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розглядати</a:t>
            </a:r>
            <a:r>
              <a:rPr lang="ru-RU" sz="2400" dirty="0">
                <a:latin typeface="+mj-lt"/>
              </a:rPr>
              <a:t> і природу, і </a:t>
            </a:r>
            <a:r>
              <a:rPr lang="ru-RU" sz="2400" dirty="0" err="1">
                <a:latin typeface="+mj-lt"/>
              </a:rPr>
              <a:t>суспільство</a:t>
            </a:r>
            <a:r>
              <a:rPr lang="ru-RU" sz="2400" dirty="0">
                <a:latin typeface="+mj-lt"/>
              </a:rPr>
              <a:t>, і </a:t>
            </a:r>
            <a:r>
              <a:rPr lang="ru-RU" sz="2400" dirty="0" err="1">
                <a:latin typeface="+mj-lt"/>
              </a:rPr>
              <a:t>людське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мислення</a:t>
            </a:r>
            <a:r>
              <a:rPr lang="ru-RU" sz="2400" dirty="0">
                <a:latin typeface="+mj-lt"/>
              </a:rPr>
              <a:t> не </a:t>
            </a:r>
            <a:r>
              <a:rPr lang="ru-RU" sz="2400" dirty="0" err="1">
                <a:latin typeface="+mj-lt"/>
              </a:rPr>
              <a:t>відриваючи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їх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одне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від</a:t>
            </a:r>
            <a:r>
              <a:rPr lang="ru-RU" sz="2400" dirty="0">
                <a:latin typeface="+mj-lt"/>
              </a:rPr>
              <a:t> одного, а в </a:t>
            </a:r>
            <a:r>
              <a:rPr lang="ru-RU" sz="2400" dirty="0" err="1">
                <a:latin typeface="+mj-lt"/>
              </a:rPr>
              <a:t>їх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органічному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взаємозв’язку</a:t>
            </a:r>
            <a:r>
              <a:rPr lang="ru-RU" sz="2400" dirty="0">
                <a:latin typeface="+mj-lt"/>
              </a:rPr>
              <a:t>. </a:t>
            </a:r>
            <a:endParaRPr lang="en-US" sz="24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398" y="75764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(</a:t>
            </a:r>
            <a:r>
              <a:rPr lang="ru-RU" dirty="0">
                <a:latin typeface="+mj-lt"/>
              </a:rPr>
              <a:t>грец. </a:t>
            </a:r>
            <a:r>
              <a:rPr lang="ru-RU" i="1" dirty="0" err="1">
                <a:latin typeface="+mj-lt"/>
              </a:rPr>
              <a:t>δι</a:t>
            </a:r>
            <a:r>
              <a:rPr lang="ru-RU" i="1" dirty="0">
                <a:latin typeface="+mj-lt"/>
              </a:rPr>
              <a:t>αλεκτική</a:t>
            </a:r>
            <a:r>
              <a:rPr lang="ru-RU" dirty="0">
                <a:latin typeface="+mj-lt"/>
              </a:rPr>
              <a:t> — «мистецтво сперечатись», «міркувати»</a:t>
            </a:r>
            <a:r>
              <a:rPr lang="en-US" dirty="0">
                <a:latin typeface="+mj-lt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5" name="AutoShape 2" descr="https://www.kb.nl/sites/default/files/georg_friedrich_wilhelm_hegel_1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854609"/>
            <a:ext cx="3362598" cy="425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xit" presetSubtype="4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Діалектика</a:t>
            </a:r>
            <a:r>
              <a:rPr lang="en-US" dirty="0" smtClean="0"/>
              <a:t> </a:t>
            </a:r>
            <a:br>
              <a:rPr lang="en-US" dirty="0" smtClean="0"/>
            </a:b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+mj-lt"/>
              </a:rPr>
              <a:t>Діалектика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є методом </a:t>
            </a:r>
            <a:r>
              <a:rPr lang="ru-RU" sz="2400" dirty="0" err="1">
                <a:latin typeface="+mj-lt"/>
              </a:rPr>
              <a:t>філософського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дослідження</a:t>
            </a:r>
            <a:r>
              <a:rPr lang="ru-RU" sz="2400" dirty="0">
                <a:latin typeface="+mj-lt"/>
              </a:rPr>
              <a:t>, при </a:t>
            </a:r>
            <a:r>
              <a:rPr lang="ru-RU" sz="2400" dirty="0" err="1">
                <a:latin typeface="+mj-lt"/>
              </a:rPr>
              <a:t>якому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явища</a:t>
            </a:r>
            <a:r>
              <a:rPr lang="ru-RU" sz="2400" dirty="0">
                <a:latin typeface="+mj-lt"/>
              </a:rPr>
              <a:t>, а </a:t>
            </a:r>
            <a:r>
              <a:rPr lang="ru-RU" sz="2400" dirty="0" err="1">
                <a:latin typeface="+mj-lt"/>
              </a:rPr>
              <a:t>також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речі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розглядаються</a:t>
            </a:r>
            <a:r>
              <a:rPr lang="ru-RU" sz="2400" dirty="0">
                <a:latin typeface="+mj-lt"/>
              </a:rPr>
              <a:t> критично, </a:t>
            </a:r>
            <a:r>
              <a:rPr lang="ru-RU" sz="2400" dirty="0" err="1">
                <a:latin typeface="+mj-lt"/>
              </a:rPr>
              <a:t>гнучко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дуже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послідовно</a:t>
            </a:r>
            <a:r>
              <a:rPr lang="ru-RU" sz="2400" dirty="0">
                <a:latin typeface="+mj-lt"/>
              </a:rPr>
              <a:t>. </a:t>
            </a:r>
            <a:r>
              <a:rPr lang="ru-RU" sz="2400" dirty="0" err="1">
                <a:latin typeface="+mj-lt"/>
              </a:rPr>
              <a:t>Тобто</a:t>
            </a:r>
            <a:r>
              <a:rPr lang="ru-RU" sz="2400" dirty="0">
                <a:latin typeface="+mj-lt"/>
              </a:rPr>
              <a:t> при такому </a:t>
            </a:r>
            <a:r>
              <a:rPr lang="ru-RU" sz="2400" dirty="0" err="1">
                <a:latin typeface="+mj-lt"/>
              </a:rPr>
              <a:t>дослідженні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увага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звертається</a:t>
            </a:r>
            <a:r>
              <a:rPr lang="ru-RU" sz="2400" dirty="0">
                <a:latin typeface="+mj-lt"/>
              </a:rPr>
              <a:t> на </a:t>
            </a:r>
            <a:r>
              <a:rPr lang="ru-RU" sz="2400" dirty="0" err="1">
                <a:latin typeface="+mj-lt"/>
              </a:rPr>
              <a:t>всі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зміни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що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відбуваються</a:t>
            </a:r>
            <a:r>
              <a:rPr lang="ru-RU" sz="2400" dirty="0">
                <a:latin typeface="+mj-lt"/>
              </a:rPr>
              <a:t>. У </a:t>
            </a:r>
            <a:r>
              <a:rPr lang="ru-RU" sz="2400" dirty="0" err="1">
                <a:latin typeface="+mj-lt"/>
              </a:rPr>
              <a:t>розрахунок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беруться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ті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події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які</a:t>
            </a:r>
            <a:r>
              <a:rPr lang="ru-RU" sz="2400" dirty="0">
                <a:latin typeface="+mj-lt"/>
              </a:rPr>
              <a:t> стали причиною </a:t>
            </a:r>
            <a:r>
              <a:rPr lang="ru-RU" sz="2400" dirty="0" err="1">
                <a:latin typeface="+mj-lt"/>
              </a:rPr>
              <a:t>змін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що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відбулися</a:t>
            </a:r>
            <a:r>
              <a:rPr lang="ru-RU" sz="2400" dirty="0">
                <a:latin typeface="+mj-lt"/>
              </a:rPr>
              <a:t>. </a:t>
            </a:r>
            <a:r>
              <a:rPr lang="ru-RU" sz="2400" dirty="0" err="1">
                <a:latin typeface="+mj-lt"/>
              </a:rPr>
              <a:t>Дуже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багато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уваги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приділяється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питанню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розвитку</a:t>
            </a:r>
            <a:r>
              <a:rPr lang="ru-RU" sz="2400" dirty="0" smtClean="0">
                <a:latin typeface="+mj-lt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398" y="75764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(</a:t>
            </a:r>
            <a:r>
              <a:rPr lang="ru-RU" dirty="0">
                <a:latin typeface="+mj-lt"/>
              </a:rPr>
              <a:t>грец. </a:t>
            </a:r>
            <a:r>
              <a:rPr lang="ru-RU" i="1" dirty="0" err="1">
                <a:latin typeface="+mj-lt"/>
              </a:rPr>
              <a:t>δι</a:t>
            </a:r>
            <a:r>
              <a:rPr lang="ru-RU" i="1" dirty="0">
                <a:latin typeface="+mj-lt"/>
              </a:rPr>
              <a:t>αλεκτική</a:t>
            </a:r>
            <a:r>
              <a:rPr lang="ru-RU" dirty="0">
                <a:latin typeface="+mj-lt"/>
              </a:rPr>
              <a:t> — «мистецтво сперечатись», «міркувати»</a:t>
            </a:r>
            <a:r>
              <a:rPr lang="en-US" dirty="0">
                <a:latin typeface="+mj-lt"/>
              </a:rPr>
              <a:t>)</a:t>
            </a: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41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xit" presetSubtype="4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Діалектика</a:t>
            </a:r>
            <a:r>
              <a:rPr lang="en-US" dirty="0" smtClean="0"/>
              <a:t> </a:t>
            </a:r>
            <a:br>
              <a:rPr lang="en-US" dirty="0" smtClean="0"/>
            </a:b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err="1" smtClean="0">
                <a:latin typeface="+mj-lt"/>
              </a:rPr>
              <a:t>Основн</a:t>
            </a:r>
            <a:r>
              <a:rPr lang="uk-UA" dirty="0" smtClean="0">
                <a:latin typeface="+mj-lt"/>
              </a:rPr>
              <a:t>і принципи діалектики:</a:t>
            </a:r>
            <a:endParaRPr lang="ru-RU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– </a:t>
            </a:r>
            <a:r>
              <a:rPr lang="ru-RU" dirty="0">
                <a:latin typeface="+mj-lt"/>
              </a:rPr>
              <a:t>принцип </a:t>
            </a:r>
            <a:r>
              <a:rPr lang="ru-RU" dirty="0" err="1">
                <a:latin typeface="+mj-lt"/>
              </a:rPr>
              <a:t>єдності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світу</a:t>
            </a:r>
            <a:r>
              <a:rPr lang="ru-RU" dirty="0">
                <a:latin typeface="+mj-lt"/>
              </a:rPr>
              <a:t> (весь </a:t>
            </a:r>
            <a:r>
              <a:rPr lang="ru-RU" dirty="0" err="1">
                <a:latin typeface="+mj-lt"/>
              </a:rPr>
              <a:t>світ</a:t>
            </a:r>
            <a:r>
              <a:rPr lang="ru-RU" dirty="0">
                <a:latin typeface="+mj-lt"/>
              </a:rPr>
              <a:t> – </a:t>
            </a:r>
            <a:r>
              <a:rPr lang="ru-RU" dirty="0" err="1">
                <a:latin typeface="+mj-lt"/>
              </a:rPr>
              <a:t>єдиний</a:t>
            </a:r>
            <a:r>
              <a:rPr lang="ru-RU" dirty="0">
                <a:latin typeface="+mj-lt"/>
              </a:rPr>
              <a:t> в </a:t>
            </a:r>
            <a:r>
              <a:rPr lang="ru-RU" dirty="0" err="1">
                <a:latin typeface="+mj-lt"/>
              </a:rPr>
              <a:t>своєму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існуванні</a:t>
            </a:r>
            <a:r>
              <a:rPr lang="ru-RU" dirty="0">
                <a:latin typeface="+mj-lt"/>
              </a:rPr>
              <a:t> і в </a:t>
            </a:r>
            <a:r>
              <a:rPr lang="ru-RU" dirty="0" err="1">
                <a:latin typeface="+mj-lt"/>
              </a:rPr>
              <a:t>своєму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походженні</a:t>
            </a:r>
            <a:r>
              <a:rPr lang="ru-RU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– принцип </a:t>
            </a:r>
            <a:r>
              <a:rPr lang="ru-RU" dirty="0" err="1">
                <a:latin typeface="+mj-lt"/>
              </a:rPr>
              <a:t>сходження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від</a:t>
            </a:r>
            <a:r>
              <a:rPr lang="ru-RU" dirty="0">
                <a:latin typeface="+mj-lt"/>
              </a:rPr>
              <a:t> абстрактного до конкретного ( </a:t>
            </a:r>
            <a:r>
              <a:rPr lang="ru-RU" dirty="0" err="1">
                <a:latin typeface="+mj-lt"/>
              </a:rPr>
              <a:t>під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конкретним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розуміється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єдність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різноманітного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або</a:t>
            </a:r>
            <a:r>
              <a:rPr lang="ru-RU" dirty="0">
                <a:latin typeface="+mj-lt"/>
              </a:rPr>
              <a:t> ж </a:t>
            </a:r>
            <a:r>
              <a:rPr lang="ru-RU" dirty="0" err="1">
                <a:latin typeface="+mj-lt"/>
              </a:rPr>
              <a:t>єдність</a:t>
            </a:r>
            <a:r>
              <a:rPr lang="ru-RU" dirty="0">
                <a:latin typeface="+mj-lt"/>
              </a:rPr>
              <a:t> у </a:t>
            </a:r>
            <a:r>
              <a:rPr lang="ru-RU" dirty="0" err="1">
                <a:latin typeface="+mj-lt"/>
              </a:rPr>
              <a:t>різноманітності</a:t>
            </a:r>
            <a:r>
              <a:rPr lang="ru-RU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– принцип </a:t>
            </a:r>
            <a:r>
              <a:rPr lang="ru-RU" dirty="0" err="1">
                <a:latin typeface="+mj-lt"/>
              </a:rPr>
              <a:t>збігання</a:t>
            </a:r>
            <a:r>
              <a:rPr lang="ru-RU" dirty="0">
                <a:latin typeface="+mj-lt"/>
              </a:rPr>
              <a:t> початку й </a:t>
            </a:r>
            <a:r>
              <a:rPr lang="ru-RU" dirty="0" err="1">
                <a:latin typeface="+mj-lt"/>
              </a:rPr>
              <a:t>кінця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проходячи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певне</a:t>
            </a:r>
            <a:r>
              <a:rPr lang="ru-RU" dirty="0">
                <a:latin typeface="+mj-lt"/>
              </a:rPr>
              <a:t> коло </a:t>
            </a:r>
            <a:r>
              <a:rPr lang="ru-RU" dirty="0" err="1">
                <a:latin typeface="+mj-lt"/>
              </a:rPr>
              <a:t>свого</a:t>
            </a:r>
            <a:r>
              <a:rPr lang="ru-RU" dirty="0">
                <a:latin typeface="+mj-lt"/>
              </a:rPr>
              <a:t> само </a:t>
            </a:r>
            <a:r>
              <a:rPr lang="ru-RU" dirty="0" err="1">
                <a:latin typeface="+mj-lt"/>
              </a:rPr>
              <a:t>розгортання</a:t>
            </a:r>
            <a:r>
              <a:rPr lang="ru-RU" dirty="0">
                <a:latin typeface="+mj-lt"/>
              </a:rPr>
              <a:t>, все </a:t>
            </a:r>
            <a:r>
              <a:rPr lang="ru-RU" dirty="0" err="1">
                <a:latin typeface="+mj-lt"/>
              </a:rPr>
              <a:t>повертається</a:t>
            </a:r>
            <a:r>
              <a:rPr lang="ru-RU" dirty="0">
                <a:latin typeface="+mj-lt"/>
              </a:rPr>
              <a:t> до </a:t>
            </a:r>
            <a:r>
              <a:rPr lang="ru-RU" dirty="0" err="1">
                <a:latin typeface="+mj-lt"/>
              </a:rPr>
              <a:t>вихідної</a:t>
            </a:r>
            <a:r>
              <a:rPr lang="ru-RU" dirty="0">
                <a:latin typeface="+mj-lt"/>
              </a:rPr>
              <a:t> точки, але </a:t>
            </a:r>
            <a:r>
              <a:rPr lang="ru-RU" dirty="0" err="1">
                <a:latin typeface="+mj-lt"/>
              </a:rPr>
              <a:t>вже</a:t>
            </a:r>
            <a:r>
              <a:rPr lang="ru-RU" dirty="0">
                <a:latin typeface="+mj-lt"/>
              </a:rPr>
              <a:t> на новому витку </a:t>
            </a:r>
            <a:r>
              <a:rPr lang="ru-RU" dirty="0" err="1">
                <a:latin typeface="+mj-lt"/>
              </a:rPr>
              <a:t>спіралі</a:t>
            </a:r>
            <a:r>
              <a:rPr lang="ru-RU" dirty="0">
                <a:latin typeface="+mj-lt"/>
              </a:rPr>
              <a:t> само </a:t>
            </a:r>
            <a:r>
              <a:rPr lang="ru-RU" dirty="0" err="1">
                <a:latin typeface="+mj-lt"/>
              </a:rPr>
              <a:t>розгортання</a:t>
            </a:r>
            <a:r>
              <a:rPr lang="ru-RU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– принцип </a:t>
            </a:r>
            <a:r>
              <a:rPr lang="ru-RU" dirty="0" err="1">
                <a:latin typeface="+mj-lt"/>
              </a:rPr>
              <a:t>збігу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логічного</a:t>
            </a:r>
            <a:r>
              <a:rPr lang="ru-RU" dirty="0">
                <a:latin typeface="+mj-lt"/>
              </a:rPr>
              <a:t> і </a:t>
            </a:r>
            <a:r>
              <a:rPr lang="ru-RU" dirty="0" err="1">
                <a:latin typeface="+mj-lt"/>
              </a:rPr>
              <a:t>історичного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логічне</a:t>
            </a:r>
            <a:r>
              <a:rPr lang="ru-RU" dirty="0">
                <a:latin typeface="+mj-lt"/>
              </a:rPr>
              <a:t> – </a:t>
            </a:r>
            <a:r>
              <a:rPr lang="ru-RU" dirty="0" err="1">
                <a:latin typeface="+mj-lt"/>
              </a:rPr>
              <a:t>це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ніщо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інше</a:t>
            </a:r>
            <a:r>
              <a:rPr lang="ru-RU" dirty="0">
                <a:latin typeface="+mj-lt"/>
              </a:rPr>
              <a:t>, як «</a:t>
            </a:r>
            <a:r>
              <a:rPr lang="ru-RU" dirty="0" err="1">
                <a:latin typeface="+mj-lt"/>
              </a:rPr>
              <a:t>зняте</a:t>
            </a:r>
            <a:r>
              <a:rPr lang="ru-RU" dirty="0">
                <a:latin typeface="+mj-lt"/>
              </a:rPr>
              <a:t>» </a:t>
            </a:r>
            <a:r>
              <a:rPr lang="ru-RU" dirty="0" err="1">
                <a:latin typeface="+mj-lt"/>
              </a:rPr>
              <a:t>історичне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тобто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таке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що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звільнене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від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усього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випадкового</a:t>
            </a:r>
            <a:r>
              <a:rPr lang="ru-RU" dirty="0">
                <a:latin typeface="+mj-lt"/>
              </a:rPr>
              <a:t>, «наносного», не-</a:t>
            </a:r>
            <a:r>
              <a:rPr lang="ru-RU" dirty="0" err="1">
                <a:latin typeface="+mj-lt"/>
              </a:rPr>
              <a:t>необхідного</a:t>
            </a:r>
            <a:r>
              <a:rPr lang="ru-RU" dirty="0" smtClean="0">
                <a:latin typeface="+mj-lt"/>
              </a:rPr>
              <a:t>)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398" y="75764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(</a:t>
            </a:r>
            <a:r>
              <a:rPr lang="ru-RU" dirty="0">
                <a:latin typeface="+mj-lt"/>
              </a:rPr>
              <a:t>грец. </a:t>
            </a:r>
            <a:r>
              <a:rPr lang="ru-RU" i="1" dirty="0" err="1">
                <a:latin typeface="+mj-lt"/>
              </a:rPr>
              <a:t>δι</a:t>
            </a:r>
            <a:r>
              <a:rPr lang="ru-RU" i="1" dirty="0">
                <a:latin typeface="+mj-lt"/>
              </a:rPr>
              <a:t>αλεκτική</a:t>
            </a:r>
            <a:r>
              <a:rPr lang="ru-RU" dirty="0">
                <a:latin typeface="+mj-lt"/>
              </a:rPr>
              <a:t> — «мистецтво сперечатись», «міркувати»</a:t>
            </a:r>
            <a:r>
              <a:rPr lang="en-US" dirty="0">
                <a:latin typeface="+mj-lt"/>
              </a:rPr>
              <a:t>)</a:t>
            </a: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xit" presetSubtype="4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.potx" id="{2F0AAF73-AE41-486D-B6DC-0985ADE3F2EC}" vid="{EF7BD8ED-D7CC-46AA-8B96-4CA16C4A9ED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Академическая презентация, макет с лентами и полосками (широкоэкранный формат)</Template>
  <TotalTime>0</TotalTime>
  <Words>704</Words>
  <Application>Microsoft Office PowerPoint</Application>
  <PresentationFormat>Широкоэкранный</PresentationFormat>
  <Paragraphs>70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Euphemia</vt:lpstr>
      <vt:lpstr>Plantagenet Cherokee</vt:lpstr>
      <vt:lpstr>Wingdings</vt:lpstr>
      <vt:lpstr>Academic Literature 16x9</vt:lpstr>
      <vt:lpstr>Основні методи філософії</vt:lpstr>
      <vt:lpstr>Презентация PowerPoint</vt:lpstr>
      <vt:lpstr>Метод </vt:lpstr>
      <vt:lpstr>Основними методами філософії є:</vt:lpstr>
      <vt:lpstr>Презентация PowerPoint</vt:lpstr>
      <vt:lpstr>Діалектика  </vt:lpstr>
      <vt:lpstr>Діалектика  </vt:lpstr>
      <vt:lpstr>Діалектика  </vt:lpstr>
      <vt:lpstr>Діалектика  </vt:lpstr>
      <vt:lpstr>Презентация PowerPoint</vt:lpstr>
      <vt:lpstr>Метафізика </vt:lpstr>
      <vt:lpstr>Презентация PowerPoint</vt:lpstr>
      <vt:lpstr>Догматизм </vt:lpstr>
      <vt:lpstr>Презентация PowerPoint</vt:lpstr>
      <vt:lpstr>Еклектика </vt:lpstr>
      <vt:lpstr>Презентация PowerPoint</vt:lpstr>
      <vt:lpstr>Софістика</vt:lpstr>
      <vt:lpstr>Презентация PowerPoint</vt:lpstr>
      <vt:lpstr>Герменевтика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2015-09-14T11:58:45Z</dcterms:created>
  <dcterms:modified xsi:type="dcterms:W3CDTF">2015-09-17T12:07:08Z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