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422C076-24D8-49F5-AD19-4F2F0CC941A6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ECCA023B-48E9-4BA5-884E-7511BA63F30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9896" y="1484752"/>
            <a:ext cx="5120640" cy="2304288"/>
          </a:xfrm>
        </p:spPr>
        <p:txBody>
          <a:bodyPr>
            <a:normAutofit/>
          </a:bodyPr>
          <a:lstStyle/>
          <a:p>
            <a:r>
              <a:rPr lang="ru-RU" dirty="0" err="1">
                <a:latin typeface="Ubuntu" panose="020B0504030602030204" pitchFamily="34" charset="0"/>
              </a:rPr>
              <a:t>Н</a:t>
            </a:r>
            <a:r>
              <a:rPr lang="ru-RU" dirty="0" err="1" smtClean="0">
                <a:latin typeface="Ubuntu" panose="020B0504030602030204" pitchFamily="34" charset="0"/>
              </a:rPr>
              <a:t>атурфілософія</a:t>
            </a:r>
            <a:r>
              <a:rPr lang="ru-RU" dirty="0" smtClean="0">
                <a:latin typeface="Ubuntu" panose="020B0504030602030204" pitchFamily="34" charset="0"/>
              </a:rPr>
              <a:t> </a:t>
            </a:r>
            <a:r>
              <a:rPr lang="ru-RU" dirty="0" err="1" smtClean="0">
                <a:latin typeface="Ubuntu" panose="020B0504030602030204" pitchFamily="34" charset="0"/>
              </a:rPr>
              <a:t>епо</a:t>
            </a:r>
            <a:r>
              <a:rPr lang="uk-UA" dirty="0" err="1" smtClean="0">
                <a:latin typeface="Ubuntu" panose="020B0504030602030204" pitchFamily="34" charset="0"/>
              </a:rPr>
              <a:t>хи</a:t>
            </a:r>
            <a:r>
              <a:rPr lang="uk-UA" dirty="0" smtClean="0">
                <a:latin typeface="Ubuntu" panose="020B0504030602030204" pitchFamily="34" charset="0"/>
              </a:rPr>
              <a:t> Відродження</a:t>
            </a:r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1028" name="Picture 4" descr="https://upload.wikimedia.org/wikipedia/commons/thumb/7/73/God2-Sistine_Chapel.png/1280px-God2-Sistine_Chap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21088"/>
            <a:ext cx="5724128" cy="264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39952" y="980728"/>
            <a:ext cx="4464496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i="1" dirty="0" err="1">
                <a:latin typeface="Georgia" panose="02040502050405020303" pitchFamily="18" charset="0"/>
              </a:rPr>
              <a:t>Натурфілософія</a:t>
            </a:r>
            <a:r>
              <a:rPr lang="ru-RU" dirty="0">
                <a:latin typeface="Georgia" panose="02040502050405020303" pitchFamily="18" charset="0"/>
              </a:rPr>
              <a:t> (</a:t>
            </a:r>
            <a:r>
              <a:rPr lang="ru-RU" dirty="0" err="1">
                <a:latin typeface="Georgia" panose="02040502050405020303" pitchFamily="18" charset="0"/>
              </a:rPr>
              <a:t>від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smtClean="0">
                <a:latin typeface="Georgia" panose="02040502050405020303" pitchFamily="18" charset="0"/>
              </a:rPr>
              <a:t>лат. </a:t>
            </a:r>
            <a:r>
              <a:rPr lang="en-US" i="1" dirty="0" err="1">
                <a:latin typeface="Georgia" panose="02040502050405020303" pitchFamily="18" charset="0"/>
              </a:rPr>
              <a:t>natura</a:t>
            </a:r>
            <a:r>
              <a:rPr lang="en-US" dirty="0">
                <a:latin typeface="Georgia" panose="02040502050405020303" pitchFamily="18" charset="0"/>
              </a:rPr>
              <a:t> - "</a:t>
            </a:r>
            <a:r>
              <a:rPr lang="ru-RU" dirty="0">
                <a:latin typeface="Georgia" panose="02040502050405020303" pitchFamily="18" charset="0"/>
              </a:rPr>
              <a:t>природа") - </a:t>
            </a:r>
            <a:r>
              <a:rPr lang="ru-RU" dirty="0" err="1">
                <a:latin typeface="Georgia" panose="02040502050405020303" pitchFamily="18" charset="0"/>
              </a:rPr>
              <a:t>с</a:t>
            </a:r>
            <a:r>
              <a:rPr lang="ru-RU" dirty="0" err="1" smtClean="0">
                <a:latin typeface="Georgia" panose="02040502050405020303" pitchFamily="18" charset="0"/>
              </a:rPr>
              <a:t>проба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представити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пояснити</a:t>
            </a:r>
            <a:r>
              <a:rPr lang="ru-RU" dirty="0">
                <a:latin typeface="Georgia" panose="02040502050405020303" pitchFamily="18" charset="0"/>
              </a:rPr>
              <a:t> природу, </a:t>
            </a:r>
            <a:r>
              <a:rPr lang="ru-RU" dirty="0" err="1">
                <a:latin typeface="Georgia" panose="02040502050405020303" pitchFamily="18" charset="0"/>
              </a:rPr>
              <a:t>грунтуючись</a:t>
            </a:r>
            <a:r>
              <a:rPr lang="ru-RU" dirty="0">
                <a:latin typeface="Georgia" panose="02040502050405020303" pitchFamily="18" charset="0"/>
              </a:rPr>
              <a:t> на результатах, </a:t>
            </a:r>
            <a:r>
              <a:rPr lang="ru-RU" dirty="0" err="1">
                <a:latin typeface="Georgia" panose="02040502050405020303" pitchFamily="18" charset="0"/>
              </a:rPr>
              <a:t>отриманих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науковими</a:t>
            </a:r>
            <a:r>
              <a:rPr lang="ru-RU" dirty="0">
                <a:latin typeface="Georgia" panose="02040502050405020303" pitchFamily="18" charset="0"/>
              </a:rPr>
              <a:t> методами, з метою </a:t>
            </a:r>
            <a:r>
              <a:rPr lang="ru-RU" dirty="0" err="1">
                <a:latin typeface="Georgia" panose="02040502050405020303" pitchFamily="18" charset="0"/>
              </a:rPr>
              <a:t>знайти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відповіді</a:t>
            </a:r>
            <a:r>
              <a:rPr lang="ru-RU" dirty="0">
                <a:latin typeface="Georgia" panose="02040502050405020303" pitchFamily="18" charset="0"/>
              </a:rPr>
              <a:t> на </a:t>
            </a:r>
            <a:r>
              <a:rPr lang="ru-RU" dirty="0" err="1">
                <a:latin typeface="Georgia" panose="02040502050405020303" pitchFamily="18" charset="0"/>
              </a:rPr>
              <a:t>деякі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філософські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питання</a:t>
            </a:r>
            <a:r>
              <a:rPr lang="ru-RU" dirty="0">
                <a:latin typeface="Georgia" panose="02040502050405020303" pitchFamily="18" charset="0"/>
              </a:rPr>
              <a:t>. </a:t>
            </a:r>
            <a:r>
              <a:rPr lang="ru-RU" dirty="0" err="1">
                <a:latin typeface="Georgia" panose="02040502050405020303" pitchFamily="18" charset="0"/>
              </a:rPr>
              <a:t>Займається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найважливішими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природничонауковими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поняттями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пізнанням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зв'язків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закономірностей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явищ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природи</a:t>
            </a:r>
            <a:r>
              <a:rPr lang="ru-RU" dirty="0" smtClean="0">
                <a:latin typeface="Georgia" panose="02040502050405020303" pitchFamily="18" charset="0"/>
              </a:rPr>
              <a:t>.</a:t>
            </a:r>
            <a:endParaRPr lang="ru-RU" dirty="0">
              <a:latin typeface="Georgia" panose="0204050205040502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err="1">
                <a:latin typeface="Georgia" panose="02040502050405020303" pitchFamily="18" charset="0"/>
              </a:rPr>
              <a:t>Кінцевою</a:t>
            </a:r>
            <a:r>
              <a:rPr lang="ru-RU" dirty="0">
                <a:latin typeface="Georgia" panose="02040502050405020303" pitchFamily="18" charset="0"/>
              </a:rPr>
              <a:t> метою </a:t>
            </a:r>
            <a:r>
              <a:rPr lang="ru-RU" dirty="0" err="1">
                <a:latin typeface="Georgia" panose="02040502050405020303" pitchFamily="18" charset="0"/>
              </a:rPr>
              <a:t>натурфілософії</a:t>
            </a:r>
            <a:r>
              <a:rPr lang="ru-RU" dirty="0">
                <a:latin typeface="Georgia" panose="02040502050405020303" pitchFamily="18" charset="0"/>
              </a:rPr>
              <a:t> є </a:t>
            </a:r>
            <a:r>
              <a:rPr lang="ru-RU" dirty="0" err="1">
                <a:latin typeface="Georgia" panose="02040502050405020303" pitchFamily="18" charset="0"/>
              </a:rPr>
              <a:t>вже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науково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обгрунтована</a:t>
            </a:r>
            <a:r>
              <a:rPr lang="ru-RU" dirty="0">
                <a:latin typeface="Georgia" panose="02040502050405020303" pitchFamily="18" charset="0"/>
              </a:rPr>
              <a:t> і очищена </a:t>
            </a:r>
            <a:r>
              <a:rPr lang="ru-RU" dirty="0" err="1">
                <a:latin typeface="Georgia" panose="02040502050405020303" pitchFamily="18" charset="0"/>
              </a:rPr>
              <a:t>космологія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космогонія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  <a:p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4" name="Picture 2" descr="https://upload.wikimedia.org/wikipedia/commons/thumb/2/22/Da_Vinci_Vitruve_Luc_Viatour.jpg/640px-Da_Vinci_Vitruve_Luc_Viatou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051" r="1954" b="1349"/>
          <a:stretch/>
        </p:blipFill>
        <p:spPr bwMode="auto">
          <a:xfrm>
            <a:off x="539552" y="1124744"/>
            <a:ext cx="3388519" cy="467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60648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94600" y="980728"/>
            <a:ext cx="6169888" cy="26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Georgia" panose="02040502050405020303" pitchFamily="18" charset="0"/>
              </a:rPr>
              <a:t>Зростання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промисловості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торгівлі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мореплавства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військової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справи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тобто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розвиток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матеріального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виробництва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обумовив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розвиток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техніки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природознавства</a:t>
            </a:r>
            <a:r>
              <a:rPr lang="ru-RU" sz="2000" dirty="0">
                <a:latin typeface="Georgia" panose="02040502050405020303" pitchFamily="18" charset="0"/>
              </a:rPr>
              <a:t>, математики, </a:t>
            </a:r>
            <a:r>
              <a:rPr lang="ru-RU" sz="2000" dirty="0" err="1">
                <a:latin typeface="Georgia" panose="02040502050405020303" pitchFamily="18" charset="0"/>
              </a:rPr>
              <a:t>механіки</a:t>
            </a:r>
            <a:r>
              <a:rPr lang="ru-RU" sz="2000" dirty="0">
                <a:latin typeface="Georgia" panose="02040502050405020303" pitchFamily="18" charset="0"/>
              </a:rPr>
              <a:t>. Все </a:t>
            </a:r>
            <a:r>
              <a:rPr lang="ru-RU" sz="2000" dirty="0" err="1">
                <a:latin typeface="Georgia" panose="02040502050405020303" pitchFamily="18" charset="0"/>
              </a:rPr>
              <a:t>це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вимагало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звільнення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розуму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від</a:t>
            </a:r>
            <a:r>
              <a:rPr lang="ru-RU" sz="2000" dirty="0">
                <a:latin typeface="Georgia" panose="02040502050405020303" pitchFamily="18" charset="0"/>
              </a:rPr>
              <a:t> схоластики і повороту </a:t>
            </a:r>
            <a:r>
              <a:rPr lang="ru-RU" sz="2000" dirty="0" err="1">
                <a:latin typeface="Georgia" panose="02040502050405020303" pitchFamily="18" charset="0"/>
              </a:rPr>
              <a:t>від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суто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логічної</a:t>
            </a:r>
            <a:r>
              <a:rPr lang="ru-RU" sz="2000" dirty="0">
                <a:latin typeface="Georgia" panose="02040502050405020303" pitchFamily="18" charset="0"/>
              </a:rPr>
              <a:t> проблематики до </a:t>
            </a:r>
            <a:r>
              <a:rPr lang="ru-RU" sz="2000" dirty="0" err="1">
                <a:latin typeface="Georgia" panose="02040502050405020303" pitchFamily="18" charset="0"/>
              </a:rPr>
              <a:t>природно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наукового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пізнання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світу</a:t>
            </a:r>
            <a:r>
              <a:rPr lang="ru-RU" sz="2000" dirty="0">
                <a:latin typeface="Georgia" panose="02040502050405020303" pitchFamily="18" charset="0"/>
              </a:rPr>
              <a:t> і </a:t>
            </a:r>
            <a:r>
              <a:rPr lang="ru-RU" sz="2000" dirty="0" err="1">
                <a:latin typeface="Georgia" panose="02040502050405020303" pitchFamily="18" charset="0"/>
              </a:rPr>
              <a:t>людини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  <a:endParaRPr lang="ru-RU" sz="2000" dirty="0">
              <a:latin typeface="Georgia" panose="0204050205040502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 descr="https://upload.wikimedia.org/wikipedia/commons/thumb/c/c9/Da_Vinci_Studies_of_Embryos_Luc_Viatour.jpg/640px-Da_Vinci_Studies_of_Embryos_Luc_Viatou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1654" r="2991" b="9145"/>
          <a:stretch/>
        </p:blipFill>
        <p:spPr bwMode="auto">
          <a:xfrm>
            <a:off x="251520" y="836712"/>
            <a:ext cx="214014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2/28/%D0%92%D0%B0%D1%80%D0%B8%D0%B0%D0%BD%D1%82%D1%8B_%D1%81%D0%BA%D0%BE%D1%80%D0%BE%D1%81%D1%82%D1%80%D0%B5%D0%BB%D1%8C%D0%BD%D1%8B%D1%85_%D0%BE%D1%80%D1%83%D0%B4%D0%B8%D0%B9_%D1%80%D0%B8%D1%81%D1%83%D0%BD%D0%BE%D0%BA_%D0%9B%D0%B5%D0%BE%D0%BD%D0%B0%D1%80%D0%B4%D0%BE_%D0%B4%D0%B0_%D0%92%D0%B8%D0%BD%D1%87%D0%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89040"/>
            <a:ext cx="1914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f/f4/Durer_Young_Hare.jpg/640px-Durer_Young_Ha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91198"/>
            <a:ext cx="2592288" cy="28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8/85/Albrecht_D_Akelei.jpg/640px-Albrecht_D_Akele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1" y="3784304"/>
            <a:ext cx="2149905" cy="28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5" y="85327"/>
            <a:ext cx="8591550" cy="967409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Georgia" panose="02040502050405020303" pitchFamily="18" charset="0"/>
              </a:rPr>
              <a:t>Представники</a:t>
            </a:r>
            <a:r>
              <a:rPr lang="ru-RU" sz="2800" dirty="0" smtClean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натурфілософії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епохи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Відродження</a:t>
            </a:r>
            <a:r>
              <a:rPr lang="ru-RU" sz="2800" dirty="0">
                <a:latin typeface="Georgia" panose="02040502050405020303" pitchFamily="18" charset="0"/>
              </a:rPr>
              <a:t>, </a:t>
            </a:r>
            <a:r>
              <a:rPr lang="ru-RU" sz="2800" dirty="0" err="1">
                <a:latin typeface="Georgia" panose="02040502050405020303" pitchFamily="18" charset="0"/>
              </a:rPr>
              <a:t>їх</a:t>
            </a:r>
            <a:r>
              <a:rPr lang="ru-RU" sz="2800" dirty="0">
                <a:latin typeface="Georgia" panose="02040502050405020303" pitchFamily="18" charset="0"/>
              </a:rPr>
              <a:t> погляди і </a:t>
            </a:r>
            <a:r>
              <a:rPr lang="ru-RU" sz="2800" dirty="0" err="1">
                <a:latin typeface="Georgia" panose="02040502050405020303" pitchFamily="18" charset="0"/>
              </a:rPr>
              <a:t>підходи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707904" y="1644442"/>
            <a:ext cx="4968552" cy="380078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i="1" dirty="0" err="1">
                <a:latin typeface="Georgia" panose="02040502050405020303" pitchFamily="18" charset="0"/>
              </a:rPr>
              <a:t>Микола</a:t>
            </a:r>
            <a:r>
              <a:rPr lang="ru-RU" sz="2000" b="1" i="1" dirty="0">
                <a:latin typeface="Georgia" panose="02040502050405020303" pitchFamily="18" charset="0"/>
              </a:rPr>
              <a:t> Коперник </a:t>
            </a:r>
            <a:r>
              <a:rPr lang="ru-RU" sz="2000" dirty="0">
                <a:latin typeface="Georgia" panose="02040502050405020303" pitchFamily="18" charset="0"/>
              </a:rPr>
              <a:t>(1473-1543). </a:t>
            </a:r>
            <a:r>
              <a:rPr lang="ru-RU" sz="2000" dirty="0" err="1">
                <a:latin typeface="Georgia" panose="02040502050405020303" pitchFamily="18" charset="0"/>
              </a:rPr>
              <a:t>Основний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твір</a:t>
            </a:r>
            <a:r>
              <a:rPr lang="ru-RU" sz="2000" dirty="0">
                <a:latin typeface="Georgia" panose="02040502050405020303" pitchFamily="18" charset="0"/>
              </a:rPr>
              <a:t>: «Про </a:t>
            </a:r>
            <a:r>
              <a:rPr lang="ru-RU" sz="2000" dirty="0" err="1" smtClean="0">
                <a:latin typeface="Georgia" panose="02040502050405020303" pitchFamily="18" charset="0"/>
              </a:rPr>
              <a:t>обертання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 err="1" smtClean="0">
                <a:latin typeface="Georgia" panose="02040502050405020303" pitchFamily="18" charset="0"/>
              </a:rPr>
              <a:t>небесних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сфер». Коперник </a:t>
            </a:r>
            <a:r>
              <a:rPr lang="ru-RU" sz="2000" dirty="0" err="1">
                <a:latin typeface="Georgia" panose="02040502050405020303" pitchFamily="18" charset="0"/>
              </a:rPr>
              <a:t>висунув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ідею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геліоцентричної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 smtClean="0">
                <a:latin typeface="Georgia" panose="02040502050405020303" pitchFamily="18" charset="0"/>
              </a:rPr>
              <a:t>світобудови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  <a:r>
              <a:rPr lang="ru-RU" sz="2000" dirty="0" err="1">
                <a:latin typeface="Georgia" panose="02040502050405020303" pitchFamily="18" charset="0"/>
              </a:rPr>
              <a:t>Згідно</a:t>
            </a:r>
            <a:r>
              <a:rPr lang="ru-RU" sz="2000" dirty="0">
                <a:latin typeface="Georgia" panose="02040502050405020303" pitchFamily="18" charset="0"/>
              </a:rPr>
              <a:t> з </a:t>
            </a:r>
            <a:r>
              <a:rPr lang="ru-RU" sz="2000" dirty="0" err="1">
                <a:latin typeface="Georgia" panose="02040502050405020303" pitchFamily="18" charset="0"/>
              </a:rPr>
              <a:t>цією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ідеєю</a:t>
            </a:r>
            <a:r>
              <a:rPr lang="ru-RU" sz="2000" dirty="0">
                <a:latin typeface="Georgia" panose="02040502050405020303" pitchFamily="18" charset="0"/>
              </a:rPr>
              <a:t>, Земля не є </a:t>
            </a:r>
            <a:r>
              <a:rPr lang="ru-RU" sz="2000" dirty="0" err="1">
                <a:latin typeface="Georgia" panose="02040502050405020303" pitchFamily="18" charset="0"/>
              </a:rPr>
              <a:t>нерухомим</a:t>
            </a:r>
            <a:r>
              <a:rPr lang="ru-RU" sz="2000" dirty="0">
                <a:latin typeface="Georgia" panose="02040502050405020303" pitchFamily="18" charset="0"/>
              </a:rPr>
              <a:t> центром </a:t>
            </a:r>
            <a:r>
              <a:rPr lang="ru-RU" sz="2000" dirty="0" err="1">
                <a:latin typeface="Georgia" panose="02040502050405020303" pitchFamily="18" charset="0"/>
              </a:rPr>
              <a:t>світу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smtClean="0">
                <a:latin typeface="Georgia" panose="02040502050405020303" pitchFamily="18" charset="0"/>
              </a:rPr>
              <a:t>а </a:t>
            </a:r>
            <a:r>
              <a:rPr lang="ru-RU" sz="2000" dirty="0" err="1" smtClean="0">
                <a:latin typeface="Georgia" panose="02040502050405020303" pitchFamily="18" charset="0"/>
              </a:rPr>
              <a:t>обертається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навколо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своєї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вісі</a:t>
            </a:r>
            <a:r>
              <a:rPr lang="ru-RU" sz="2000" dirty="0">
                <a:latin typeface="Georgia" panose="02040502050405020303" pitchFamily="18" charset="0"/>
              </a:rPr>
              <a:t> та </a:t>
            </a:r>
            <a:r>
              <a:rPr lang="ru-RU" sz="2000" dirty="0" err="1">
                <a:latin typeface="Georgia" panose="02040502050405020303" pitchFamily="18" charset="0"/>
              </a:rPr>
              <a:t>водночас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навколо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Сонця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smtClean="0">
                <a:latin typeface="Georgia" panose="02040502050405020303" pitchFamily="18" charset="0"/>
              </a:rPr>
              <a:t>яке </a:t>
            </a:r>
            <a:r>
              <a:rPr lang="ru-RU" sz="2000" dirty="0" err="1" smtClean="0">
                <a:latin typeface="Georgia" panose="02040502050405020303" pitchFamily="18" charset="0"/>
              </a:rPr>
              <a:t>знаходиться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у </a:t>
            </a:r>
            <a:r>
              <a:rPr lang="ru-RU" sz="2000" dirty="0" err="1">
                <a:latin typeface="Georgia" panose="02040502050405020303" pitchFamily="18" charset="0"/>
              </a:rPr>
              <a:t>центрі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Всесвіту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4098" name="Picture 2" descr="http://upload.wikimedia.org/wikipedia/commons/thumb/2/28/Copernicus.jpg/250px-Copernic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6" y="1772816"/>
            <a:ext cx="309655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124744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62752" y="1628800"/>
            <a:ext cx="4441696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i="1" dirty="0" smtClean="0">
                <a:latin typeface="Georgia" panose="02040502050405020303" pitchFamily="18" charset="0"/>
              </a:rPr>
              <a:t>Джордано Бруно </a:t>
            </a:r>
            <a:r>
              <a:rPr lang="ru-RU" sz="2000" dirty="0" smtClean="0">
                <a:latin typeface="Georgia" panose="02040502050405020303" pitchFamily="18" charset="0"/>
              </a:rPr>
              <a:t>(</a:t>
            </a:r>
            <a:r>
              <a:rPr lang="ru-RU" sz="2000" dirty="0">
                <a:latin typeface="Georgia" panose="02040502050405020303" pitchFamily="18" charset="0"/>
              </a:rPr>
              <a:t>1548-1600). </a:t>
            </a:r>
            <a:r>
              <a:rPr lang="ru-RU" sz="2000" dirty="0" err="1">
                <a:latin typeface="Georgia" panose="02040502050405020303" pitchFamily="18" charset="0"/>
              </a:rPr>
              <a:t>Основні</a:t>
            </a:r>
            <a:r>
              <a:rPr lang="ru-RU" sz="2000" dirty="0">
                <a:latin typeface="Georgia" panose="02040502050405020303" pitchFamily="18" charset="0"/>
              </a:rPr>
              <a:t> твори: «Про причину, </a:t>
            </a:r>
            <a:r>
              <a:rPr lang="ru-RU" sz="2000" dirty="0" smtClean="0">
                <a:latin typeface="Georgia" panose="02040502050405020303" pitchFamily="18" charset="0"/>
              </a:rPr>
              <a:t>початок </a:t>
            </a:r>
            <a:r>
              <a:rPr lang="ru-RU" sz="2000" dirty="0">
                <a:latin typeface="Georgia" panose="02040502050405020303" pitchFamily="18" charset="0"/>
              </a:rPr>
              <a:t>та </a:t>
            </a:r>
            <a:r>
              <a:rPr lang="ru-RU" sz="2000" dirty="0" err="1">
                <a:latin typeface="Georgia" panose="02040502050405020303" pitchFamily="18" charset="0"/>
              </a:rPr>
              <a:t>єдине</a:t>
            </a:r>
            <a:r>
              <a:rPr lang="ru-RU" sz="2000" dirty="0">
                <a:latin typeface="Georgia" panose="02040502050405020303" pitchFamily="18" charset="0"/>
              </a:rPr>
              <a:t>», «Про монаду, число та </a:t>
            </a:r>
            <a:r>
              <a:rPr lang="ru-RU" sz="2000" dirty="0" err="1">
                <a:latin typeface="Georgia" panose="02040502050405020303" pitchFamily="18" charset="0"/>
              </a:rPr>
              <a:t>фігуру</a:t>
            </a:r>
            <a:r>
              <a:rPr lang="ru-RU" sz="2000" dirty="0">
                <a:latin typeface="Georgia" panose="02040502050405020303" pitchFamily="18" charset="0"/>
              </a:rPr>
              <a:t>». </a:t>
            </a:r>
            <a:r>
              <a:rPr lang="ru-RU" sz="2000" dirty="0" smtClean="0">
                <a:latin typeface="Georgia" panose="02040502050405020303" pitchFamily="18" charset="0"/>
              </a:rPr>
              <a:t>Центральна </a:t>
            </a:r>
            <a:r>
              <a:rPr lang="ru-RU" sz="2000" dirty="0" err="1" smtClean="0">
                <a:latin typeface="Georgia" panose="02040502050405020303" pitchFamily="18" charset="0"/>
              </a:rPr>
              <a:t>категорія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його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вчення</a:t>
            </a:r>
            <a:r>
              <a:rPr lang="ru-RU" sz="2000" dirty="0">
                <a:latin typeface="Georgia" panose="02040502050405020303" pitchFamily="18" charset="0"/>
              </a:rPr>
              <a:t> – </a:t>
            </a:r>
            <a:r>
              <a:rPr lang="ru-RU" sz="2000" dirty="0" err="1">
                <a:latin typeface="Georgia" panose="02040502050405020303" pitchFamily="18" charset="0"/>
              </a:rPr>
              <a:t>Єдине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  <a:r>
              <a:rPr lang="ru-RU" sz="2000" dirty="0" err="1">
                <a:latin typeface="Georgia" panose="02040502050405020303" pitchFamily="18" charset="0"/>
              </a:rPr>
              <a:t>Це</a:t>
            </a:r>
            <a:r>
              <a:rPr lang="ru-RU" sz="2000" dirty="0">
                <a:latin typeface="Georgia" panose="02040502050405020303" pitchFamily="18" charset="0"/>
              </a:rPr>
              <a:t> і причина </a:t>
            </a:r>
            <a:r>
              <a:rPr lang="ru-RU" sz="2000" dirty="0" err="1">
                <a:latin typeface="Georgia" panose="02040502050405020303" pitchFamily="18" charset="0"/>
              </a:rPr>
              <a:t>буття</a:t>
            </a:r>
            <a:r>
              <a:rPr lang="ru-RU" sz="2000" dirty="0">
                <a:latin typeface="Georgia" panose="02040502050405020303" pitchFamily="18" charset="0"/>
              </a:rPr>
              <a:t>, і </a:t>
            </a:r>
            <a:r>
              <a:rPr lang="ru-RU" sz="2000" dirty="0" err="1">
                <a:latin typeface="Georgia" panose="02040502050405020303" pitchFamily="18" charset="0"/>
              </a:rPr>
              <a:t>саме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буття</a:t>
            </a:r>
            <a:r>
              <a:rPr lang="ru-RU" sz="2000" dirty="0">
                <a:latin typeface="Georgia" panose="02040502050405020303" pitchFamily="18" charset="0"/>
              </a:rPr>
              <a:t> речей. </a:t>
            </a:r>
          </a:p>
          <a:p>
            <a:pPr marL="0" indent="0">
              <a:buNone/>
            </a:pPr>
            <a:r>
              <a:rPr lang="ru-RU" sz="2000" dirty="0" err="1">
                <a:latin typeface="Georgia" panose="02040502050405020303" pitchFamily="18" charset="0"/>
              </a:rPr>
              <a:t>Пантеїстична</a:t>
            </a:r>
            <a:r>
              <a:rPr lang="ru-RU" sz="2000" dirty="0">
                <a:latin typeface="Georgia" panose="02040502050405020303" pitchFamily="18" charset="0"/>
              </a:rPr>
              <a:t> картина </a:t>
            </a:r>
            <a:r>
              <a:rPr lang="ru-RU" sz="2000" dirty="0" err="1">
                <a:latin typeface="Georgia" panose="02040502050405020303" pitchFamily="18" charset="0"/>
              </a:rPr>
              <a:t>світу</a:t>
            </a:r>
            <a:r>
              <a:rPr lang="ru-RU" sz="2000" dirty="0">
                <a:latin typeface="Georgia" panose="02040502050405020303" pitchFamily="18" charset="0"/>
              </a:rPr>
              <a:t> за Д. Бруно: Бог не </a:t>
            </a:r>
            <a:r>
              <a:rPr lang="ru-RU" sz="2000" dirty="0" err="1">
                <a:latin typeface="Georgia" panose="02040502050405020303" pitchFamily="18" charset="0"/>
              </a:rPr>
              <a:t>протистоїть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світу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smtClean="0">
                <a:latin typeface="Georgia" panose="02040502050405020303" pitchFamily="18" charset="0"/>
              </a:rPr>
              <a:t>як </a:t>
            </a:r>
            <a:r>
              <a:rPr lang="ru-RU" sz="2000" dirty="0" err="1" smtClean="0">
                <a:latin typeface="Georgia" panose="02040502050405020303" pitchFamily="18" charset="0"/>
              </a:rPr>
              <a:t>творець</a:t>
            </a:r>
            <a:r>
              <a:rPr lang="ru-RU" sz="2000" dirty="0">
                <a:latin typeface="Georgia" panose="02040502050405020303" pitchFamily="18" charset="0"/>
              </a:rPr>
              <a:t>, а </a:t>
            </a:r>
            <a:r>
              <a:rPr lang="ru-RU" sz="2000" dirty="0" err="1">
                <a:latin typeface="Georgia" panose="02040502050405020303" pitchFamily="18" charset="0"/>
              </a:rPr>
              <a:t>знаходиться</a:t>
            </a:r>
            <a:r>
              <a:rPr lang="ru-RU" sz="2000" dirty="0">
                <a:latin typeface="Georgia" panose="02040502050405020303" pitchFamily="18" charset="0"/>
              </a:rPr>
              <a:t> в </a:t>
            </a:r>
            <a:r>
              <a:rPr lang="ru-RU" sz="2000" dirty="0" err="1">
                <a:latin typeface="Georgia" panose="02040502050405020303" pitchFamily="18" charset="0"/>
              </a:rPr>
              <a:t>самій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природі</a:t>
            </a:r>
            <a:r>
              <a:rPr lang="ru-RU" sz="2000" dirty="0">
                <a:latin typeface="Georgia" panose="02040502050405020303" pitchFamily="18" charset="0"/>
              </a:rPr>
              <a:t> як </a:t>
            </a:r>
            <a:r>
              <a:rPr lang="ru-RU" sz="2000" dirty="0" err="1">
                <a:latin typeface="Georgia" panose="02040502050405020303" pitchFamily="18" charset="0"/>
              </a:rPr>
              <a:t>її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внутрішня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рушійна</a:t>
            </a:r>
            <a:r>
              <a:rPr lang="ru-RU" sz="2000" dirty="0">
                <a:latin typeface="Georgia" panose="02040502050405020303" pitchFamily="18" charset="0"/>
              </a:rPr>
              <a:t> сила. </a:t>
            </a:r>
            <a:r>
              <a:rPr lang="ru-RU" sz="2000" dirty="0" smtClean="0">
                <a:latin typeface="Georgia" panose="02040502050405020303" pitchFamily="18" charset="0"/>
              </a:rPr>
              <a:t>Бруно </a:t>
            </a:r>
            <a:r>
              <a:rPr lang="ru-RU" sz="2000" dirty="0" err="1">
                <a:latin typeface="Georgia" panose="02040502050405020303" pitchFamily="18" charset="0"/>
              </a:rPr>
              <a:t>висунув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також</a:t>
            </a:r>
            <a:r>
              <a:rPr lang="ru-RU" sz="2000" dirty="0">
                <a:latin typeface="Georgia" panose="02040502050405020303" pitchFamily="18" charset="0"/>
              </a:rPr>
              <a:t> тезу про </a:t>
            </a:r>
            <a:r>
              <a:rPr lang="ru-RU" sz="2000" dirty="0" err="1">
                <a:latin typeface="Georgia" panose="02040502050405020303" pitchFamily="18" charset="0"/>
              </a:rPr>
              <a:t>нескінченість</a:t>
            </a:r>
            <a:r>
              <a:rPr lang="ru-RU" sz="2000" dirty="0">
                <a:latin typeface="Georgia" panose="02040502050405020303" pitchFamily="18" charset="0"/>
              </a:rPr>
              <a:t> і </a:t>
            </a:r>
            <a:r>
              <a:rPr lang="ru-RU" sz="2000" dirty="0" err="1">
                <a:latin typeface="Georgia" panose="02040502050405020303" pitchFamily="18" charset="0"/>
              </a:rPr>
              <a:t>вічність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Всесвіту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smtClean="0">
                <a:latin typeface="Georgia" panose="02040502050405020303" pitchFamily="18" charset="0"/>
              </a:rPr>
              <a:t>в </a:t>
            </a:r>
            <a:r>
              <a:rPr lang="ru-RU" sz="2000" dirty="0" err="1" smtClean="0">
                <a:latin typeface="Georgia" panose="02040502050405020303" pitchFamily="18" charset="0"/>
              </a:rPr>
              <a:t>якому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безперервно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відбуваються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рух</a:t>
            </a:r>
            <a:r>
              <a:rPr lang="ru-RU" sz="2000" dirty="0">
                <a:latin typeface="Georgia" panose="02040502050405020303" pitchFamily="18" charset="0"/>
              </a:rPr>
              <a:t> та </a:t>
            </a:r>
            <a:r>
              <a:rPr lang="ru-RU" sz="2000" dirty="0" err="1">
                <a:latin typeface="Georgia" panose="02040502050405020303" pitchFamily="18" charset="0"/>
              </a:rPr>
              <a:t>зміни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76225" y="85327"/>
            <a:ext cx="8591550" cy="967409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Georgia" panose="02040502050405020303" pitchFamily="18" charset="0"/>
              </a:rPr>
              <a:t>Представники</a:t>
            </a:r>
            <a:r>
              <a:rPr lang="ru-RU" sz="2800" dirty="0" smtClean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натурфілософії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епохи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Відродження</a:t>
            </a:r>
            <a:r>
              <a:rPr lang="ru-RU" sz="2800" dirty="0">
                <a:latin typeface="Georgia" panose="02040502050405020303" pitchFamily="18" charset="0"/>
              </a:rPr>
              <a:t>, </a:t>
            </a:r>
            <a:r>
              <a:rPr lang="ru-RU" sz="2800" dirty="0" err="1">
                <a:latin typeface="Georgia" panose="02040502050405020303" pitchFamily="18" charset="0"/>
              </a:rPr>
              <a:t>їх</a:t>
            </a:r>
            <a:r>
              <a:rPr lang="ru-RU" sz="2800" dirty="0">
                <a:latin typeface="Georgia" panose="02040502050405020303" pitchFamily="18" charset="0"/>
              </a:rPr>
              <a:t> погляди і </a:t>
            </a:r>
            <a:r>
              <a:rPr lang="ru-RU" sz="2800" dirty="0" err="1">
                <a:latin typeface="Georgia" panose="02040502050405020303" pitchFamily="18" charset="0"/>
              </a:rPr>
              <a:t>підходи</a:t>
            </a:r>
            <a:endParaRPr lang="ru-RU" sz="2800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http://www.manwb.ru/pub/Pictures-Articles/2009/09/Bruno/Bru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90412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355976" y="1700808"/>
            <a:ext cx="4513704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dirty="0" err="1">
                <a:latin typeface="Georgia" panose="02040502050405020303" pitchFamily="18" charset="0"/>
              </a:rPr>
              <a:t>Галілео</a:t>
            </a:r>
            <a:r>
              <a:rPr lang="ru-RU" b="1" i="1" dirty="0">
                <a:latin typeface="Georgia" panose="02040502050405020303" pitchFamily="18" charset="0"/>
              </a:rPr>
              <a:t> </a:t>
            </a:r>
            <a:r>
              <a:rPr lang="ru-RU" b="1" i="1" dirty="0" err="1">
                <a:latin typeface="Georgia" panose="02040502050405020303" pitchFamily="18" charset="0"/>
              </a:rPr>
              <a:t>Галілей</a:t>
            </a:r>
            <a:r>
              <a:rPr lang="ru-RU" b="1" i="1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(1564-1642). </a:t>
            </a:r>
            <a:r>
              <a:rPr lang="ru-RU" dirty="0" err="1">
                <a:latin typeface="Georgia" panose="02040502050405020303" pitchFamily="18" charset="0"/>
              </a:rPr>
              <a:t>Основні</a:t>
            </a:r>
            <a:r>
              <a:rPr lang="ru-RU" dirty="0">
                <a:latin typeface="Georgia" panose="02040502050405020303" pitchFamily="18" charset="0"/>
              </a:rPr>
              <a:t> твори: «</a:t>
            </a:r>
            <a:r>
              <a:rPr lang="ru-RU" dirty="0" err="1">
                <a:latin typeface="Georgia" panose="02040502050405020303" pitchFamily="18" charset="0"/>
              </a:rPr>
              <a:t>Діалоги</a:t>
            </a:r>
            <a:r>
              <a:rPr lang="ru-RU" dirty="0">
                <a:latin typeface="Georgia" panose="02040502050405020303" pitchFamily="18" charset="0"/>
              </a:rPr>
              <a:t> про </a:t>
            </a:r>
            <a:r>
              <a:rPr lang="ru-RU" dirty="0" err="1" smtClean="0">
                <a:latin typeface="Georgia" panose="02040502050405020303" pitchFamily="18" charset="0"/>
              </a:rPr>
              <a:t>дві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найважливіші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системи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світу</a:t>
            </a:r>
            <a:r>
              <a:rPr lang="ru-RU" dirty="0">
                <a:latin typeface="Georgia" panose="02040502050405020303" pitchFamily="18" charset="0"/>
              </a:rPr>
              <a:t>», «</a:t>
            </a:r>
            <a:r>
              <a:rPr lang="ru-RU" dirty="0" err="1">
                <a:latin typeface="Georgia" panose="02040502050405020303" pitchFamily="18" charset="0"/>
              </a:rPr>
              <a:t>Зоряний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вісник</a:t>
            </a:r>
            <a:r>
              <a:rPr lang="ru-RU" dirty="0">
                <a:latin typeface="Georgia" panose="02040502050405020303" pitchFamily="18" charset="0"/>
              </a:rPr>
              <a:t>». </a:t>
            </a:r>
            <a:r>
              <a:rPr lang="ru-RU" dirty="0" err="1">
                <a:latin typeface="Georgia" panose="02040502050405020303" pitchFamily="18" charset="0"/>
              </a:rPr>
              <a:t>Галілей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здійснив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систематичне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обґрунтування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геліоцентричної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системи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світу</a:t>
            </a:r>
            <a:r>
              <a:rPr lang="ru-RU" dirty="0">
                <a:latin typeface="Georgia" panose="02040502050405020303" pitchFamily="18" charset="0"/>
              </a:rPr>
              <a:t>. </a:t>
            </a:r>
            <a:r>
              <a:rPr lang="ru-RU" dirty="0" err="1" smtClean="0">
                <a:latin typeface="Georgia" panose="02040502050405020303" pitchFamily="18" charset="0"/>
              </a:rPr>
              <a:t>Його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вважають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засновником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наукового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природознавства</a:t>
            </a:r>
            <a:r>
              <a:rPr lang="ru-RU" dirty="0">
                <a:latin typeface="Georgia" panose="02040502050405020303" pitchFamily="18" charset="0"/>
              </a:rPr>
              <a:t> – </a:t>
            </a:r>
            <a:r>
              <a:rPr lang="ru-RU" dirty="0" err="1">
                <a:latin typeface="Georgia" panose="02040502050405020303" pitchFamily="18" charset="0"/>
              </a:rPr>
              <a:t>саме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Галілей</a:t>
            </a:r>
            <a:r>
              <a:rPr lang="ru-RU" dirty="0" smtClean="0">
                <a:latin typeface="Georgia" panose="02040502050405020303" pitchFamily="18" charset="0"/>
              </a:rPr>
              <a:t> перше </a:t>
            </a:r>
            <a:r>
              <a:rPr lang="ru-RU" dirty="0" err="1">
                <a:latin typeface="Georgia" panose="02040502050405020303" pitchFamily="18" charset="0"/>
              </a:rPr>
              <a:t>використав</a:t>
            </a:r>
            <a:r>
              <a:rPr lang="ru-RU" dirty="0">
                <a:latin typeface="Georgia" panose="02040502050405020303" pitchFamily="18" charset="0"/>
              </a:rPr>
              <a:t> математику для </a:t>
            </a:r>
            <a:r>
              <a:rPr lang="ru-RU" dirty="0" err="1">
                <a:latin typeface="Georgia" panose="02040502050405020303" pitchFamily="18" charset="0"/>
              </a:rPr>
              <a:t>опису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результатів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експериментів</a:t>
            </a:r>
            <a:r>
              <a:rPr lang="ru-RU" dirty="0">
                <a:latin typeface="Georgia" panose="02040502050405020303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 err="1">
                <a:latin typeface="Georgia" panose="02040502050405020303" pitchFamily="18" charset="0"/>
              </a:rPr>
              <a:t>Галілей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досліджував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рух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тіл</a:t>
            </a:r>
            <a:r>
              <a:rPr lang="ru-RU" dirty="0">
                <a:latin typeface="Georgia" panose="02040502050405020303" pitchFamily="18" charset="0"/>
              </a:rPr>
              <a:t> і </a:t>
            </a:r>
            <a:r>
              <a:rPr lang="ru-RU" dirty="0" err="1">
                <a:latin typeface="Georgia" panose="02040502050405020303" pitchFamily="18" charset="0"/>
              </a:rPr>
              <a:t>сформулював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закони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механіки</a:t>
            </a:r>
            <a:r>
              <a:rPr lang="ru-RU" dirty="0">
                <a:latin typeface="Georgia" panose="02040502050405020303" pitchFamily="18" charset="0"/>
              </a:rPr>
              <a:t>. В </a:t>
            </a:r>
            <a:r>
              <a:rPr lang="ru-RU" dirty="0" err="1" smtClean="0">
                <a:latin typeface="Georgia" panose="02040502050405020303" pitchFamily="18" charset="0"/>
              </a:rPr>
              <a:t>такий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спосіб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вперше</a:t>
            </a:r>
            <a:r>
              <a:rPr lang="ru-RU" dirty="0">
                <a:latin typeface="Georgia" panose="02040502050405020303" pitchFamily="18" charset="0"/>
              </a:rPr>
              <a:t> в </a:t>
            </a:r>
            <a:r>
              <a:rPr lang="ru-RU" dirty="0" err="1">
                <a:latin typeface="Georgia" panose="02040502050405020303" pitchFamily="18" charset="0"/>
              </a:rPr>
              <a:t>історії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людства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з’явилося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поняття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ru-RU" dirty="0" err="1">
                <a:latin typeface="Georgia" panose="02040502050405020303" pitchFamily="18" charset="0"/>
              </a:rPr>
              <a:t>фізичного</a:t>
            </a:r>
            <a:r>
              <a:rPr lang="ru-RU" dirty="0">
                <a:latin typeface="Georgia" panose="02040502050405020303" pitchFamily="18" charset="0"/>
              </a:rPr>
              <a:t> закону, </a:t>
            </a:r>
            <a:r>
              <a:rPr lang="ru-RU" dirty="0" smtClean="0">
                <a:latin typeface="Georgia" panose="02040502050405020303" pitchFamily="18" charset="0"/>
              </a:rPr>
              <a:t>закону </a:t>
            </a:r>
            <a:r>
              <a:rPr lang="ru-RU" dirty="0" err="1">
                <a:latin typeface="Georgia" panose="02040502050405020303" pitchFamily="18" charset="0"/>
              </a:rPr>
              <a:t>природи</a:t>
            </a:r>
            <a:r>
              <a:rPr lang="ru-RU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76225" y="85327"/>
            <a:ext cx="8591550" cy="967409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Georgia" panose="02040502050405020303" pitchFamily="18" charset="0"/>
              </a:rPr>
              <a:t>Представники</a:t>
            </a:r>
            <a:r>
              <a:rPr lang="ru-RU" sz="2800" dirty="0" smtClean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натурфілософії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епохи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Відродження</a:t>
            </a:r>
            <a:r>
              <a:rPr lang="ru-RU" sz="2800" dirty="0">
                <a:latin typeface="Georgia" panose="02040502050405020303" pitchFamily="18" charset="0"/>
              </a:rPr>
              <a:t>, </a:t>
            </a:r>
            <a:r>
              <a:rPr lang="ru-RU" sz="2800" dirty="0" err="1">
                <a:latin typeface="Georgia" panose="02040502050405020303" pitchFamily="18" charset="0"/>
              </a:rPr>
              <a:t>їх</a:t>
            </a:r>
            <a:r>
              <a:rPr lang="ru-RU" sz="2800" dirty="0">
                <a:latin typeface="Georgia" panose="02040502050405020303" pitchFamily="18" charset="0"/>
              </a:rPr>
              <a:t> погляди і </a:t>
            </a:r>
            <a:r>
              <a:rPr lang="ru-RU" sz="2800" dirty="0" err="1">
                <a:latin typeface="Georgia" panose="02040502050405020303" pitchFamily="18" charset="0"/>
              </a:rPr>
              <a:t>підходи</a:t>
            </a:r>
            <a:endParaRPr lang="ru-RU" sz="2800" dirty="0">
              <a:latin typeface="Georgia" panose="02040502050405020303" pitchFamily="18" charset="0"/>
            </a:endParaRPr>
          </a:p>
        </p:txBody>
      </p:sp>
      <p:pic>
        <p:nvPicPr>
          <p:cNvPr id="6146" name="Picture 2" descr="http://astronomy.net.ua/uploads/posts/2010-09/1284844055_0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685449" cy="4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83968" y="1700808"/>
            <a:ext cx="4585711" cy="446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Georgia" panose="02040502050405020303" pitchFamily="18" charset="0"/>
              </a:rPr>
              <a:t>Отже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 smtClean="0">
                <a:latin typeface="Georgia" panose="02040502050405020303" pitchFamily="18" charset="0"/>
              </a:rPr>
              <a:t>натуралізм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- </a:t>
            </a:r>
            <a:r>
              <a:rPr lang="ru-RU" sz="2000" dirty="0" err="1">
                <a:latin typeface="Georgia" panose="02040502050405020303" pitchFamily="18" charset="0"/>
              </a:rPr>
              <a:t>це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теорія</a:t>
            </a:r>
            <a:r>
              <a:rPr lang="ru-RU" sz="2000" dirty="0">
                <a:latin typeface="Georgia" panose="02040502050405020303" pitchFamily="18" charset="0"/>
              </a:rPr>
              <a:t>, яка </a:t>
            </a:r>
            <a:r>
              <a:rPr lang="ru-RU" sz="2000" dirty="0" err="1">
                <a:latin typeface="Georgia" panose="02040502050405020303" pitchFamily="18" charset="0"/>
              </a:rPr>
              <a:t>стверджує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що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всі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 smtClean="0">
                <a:latin typeface="Georgia" panose="02040502050405020303" pitchFamily="18" charset="0"/>
              </a:rPr>
              <a:t>явища</a:t>
            </a:r>
            <a:r>
              <a:rPr lang="ru-RU" sz="2000" dirty="0" smtClean="0">
                <a:latin typeface="Georgia" panose="02040502050405020303" pitchFamily="18" charset="0"/>
              </a:rPr>
              <a:t>, </a:t>
            </a:r>
            <a:r>
              <a:rPr lang="ru-RU" sz="2000" dirty="0" err="1" smtClean="0">
                <a:latin typeface="Georgia" panose="02040502050405020303" pitchFamily="18" charset="0"/>
              </a:rPr>
              <a:t>які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 err="1" smtClean="0">
                <a:latin typeface="Georgia" panose="02040502050405020303" pitchFamily="18" charset="0"/>
              </a:rPr>
              <a:t>відбуваються</a:t>
            </a:r>
            <a:r>
              <a:rPr lang="ru-RU" sz="2000" dirty="0" smtClean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в </a:t>
            </a:r>
            <a:r>
              <a:rPr lang="ru-RU" sz="2000" dirty="0" err="1">
                <a:latin typeface="Georgia" panose="02040502050405020303" pitchFamily="18" charset="0"/>
              </a:rPr>
              <a:t>матеріальному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світі</a:t>
            </a:r>
            <a:r>
              <a:rPr lang="ru-RU" sz="2000" dirty="0">
                <a:latin typeface="Georgia" panose="02040502050405020303" pitchFamily="18" charset="0"/>
              </a:rPr>
              <a:t>, </a:t>
            </a:r>
            <a:r>
              <a:rPr lang="ru-RU" sz="2000" dirty="0" err="1">
                <a:latin typeface="Georgia" panose="02040502050405020303" pitchFamily="18" charset="0"/>
              </a:rPr>
              <a:t>здійснюються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згідно</a:t>
            </a:r>
            <a:r>
              <a:rPr lang="ru-RU" sz="2000" dirty="0">
                <a:latin typeface="Georgia" panose="02040502050405020303" pitchFamily="18" charset="0"/>
              </a:rPr>
              <a:t> з Законами </a:t>
            </a:r>
            <a:r>
              <a:rPr lang="ru-RU" sz="2000" dirty="0" err="1">
                <a:latin typeface="Georgia" panose="02040502050405020303" pitchFamily="18" charset="0"/>
              </a:rPr>
              <a:t>природи</a:t>
            </a:r>
            <a:r>
              <a:rPr lang="ru-RU" sz="2000" dirty="0">
                <a:latin typeface="Georgia" panose="02040502050405020303" pitchFamily="18" charset="0"/>
              </a:rPr>
              <a:t>. </a:t>
            </a:r>
            <a:r>
              <a:rPr lang="ru-RU" sz="2000" dirty="0" err="1">
                <a:latin typeface="Georgia" panose="02040502050405020303" pitchFamily="18" charset="0"/>
              </a:rPr>
              <a:t>Такий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напрямок</a:t>
            </a:r>
            <a:r>
              <a:rPr lang="ru-RU" sz="2000" dirty="0">
                <a:latin typeface="Georgia" panose="02040502050405020303" pitchFamily="18" charset="0"/>
              </a:rPr>
              <a:t> думки став основою для </a:t>
            </a:r>
            <a:r>
              <a:rPr lang="ru-RU" sz="2000" dirty="0" err="1">
                <a:latin typeface="Georgia" panose="02040502050405020303" pitchFamily="18" charset="0"/>
              </a:rPr>
              <a:t>виникнення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натурфілософії</a:t>
            </a:r>
            <a:r>
              <a:rPr lang="ru-RU" sz="2000" dirty="0">
                <a:latin typeface="Georgia" panose="02040502050405020303" pitchFamily="18" charset="0"/>
              </a:rPr>
              <a:t>, предметом </a:t>
            </a:r>
            <a:r>
              <a:rPr lang="ru-RU" sz="2000" dirty="0" err="1">
                <a:latin typeface="Georgia" panose="02040502050405020303" pitchFamily="18" charset="0"/>
              </a:rPr>
              <a:t>якої</a:t>
            </a:r>
            <a:r>
              <a:rPr lang="ru-RU" sz="2000" dirty="0">
                <a:latin typeface="Georgia" panose="02040502050405020303" pitchFamily="18" charset="0"/>
              </a:rPr>
              <a:t> є </a:t>
            </a:r>
            <a:r>
              <a:rPr lang="ru-RU" sz="2000" dirty="0" err="1">
                <a:latin typeface="Georgia" panose="02040502050405020303" pitchFamily="18" charset="0"/>
              </a:rPr>
              <a:t>узагальнення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результатів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природознавства</a:t>
            </a:r>
            <a:r>
              <a:rPr lang="ru-RU" sz="2000" dirty="0">
                <a:latin typeface="Georgia" panose="02040502050405020303" pitchFamily="18" charset="0"/>
              </a:rPr>
              <a:t> і </a:t>
            </a:r>
            <a:r>
              <a:rPr lang="ru-RU" sz="2000" dirty="0" err="1">
                <a:latin typeface="Georgia" panose="02040502050405020303" pitchFamily="18" charset="0"/>
              </a:rPr>
              <a:t>зведення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їх</a:t>
            </a:r>
            <a:r>
              <a:rPr lang="ru-RU" sz="2000" dirty="0">
                <a:latin typeface="Georgia" panose="02040502050405020303" pitchFamily="18" charset="0"/>
              </a:rPr>
              <a:t> до </a:t>
            </a:r>
            <a:r>
              <a:rPr lang="ru-RU" sz="2000" dirty="0" err="1">
                <a:latin typeface="Georgia" panose="02040502050405020303" pitchFamily="18" charset="0"/>
              </a:rPr>
              <a:t>головних</a:t>
            </a:r>
            <a:r>
              <a:rPr lang="ru-RU" sz="2000" dirty="0">
                <a:latin typeface="Georgia" panose="02040502050405020303" pitchFamily="18" charset="0"/>
              </a:rPr>
              <a:t> </a:t>
            </a:r>
            <a:r>
              <a:rPr lang="ru-RU" sz="2000" dirty="0" err="1">
                <a:latin typeface="Georgia" panose="02040502050405020303" pitchFamily="18" charset="0"/>
              </a:rPr>
              <a:t>принципів</a:t>
            </a:r>
            <a:r>
              <a:rPr lang="ru-RU" sz="20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76225" y="-27384"/>
            <a:ext cx="8591550" cy="967409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Georgia" panose="02040502050405020303" pitchFamily="18" charset="0"/>
              </a:rPr>
              <a:t>Висновки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7170" name="Picture 2" descr="https://upload.wikimedia.org/wikipedia/ru/6/61/%D0%94%D1%8E%D1%80%D0%B5%D1%80_%D0%94%D0%B2%D0%BE%D1%80%D0%B8%D0%BA_%D0%B7%D0%B0%D0%BC%D0%BA%D0%B0_%D0%B2_%D0%98%D0%BD%D1%81%D0%B1%D1%80%D1%83%D0%BA%D0%B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01924"/>
            <a:ext cx="3744416" cy="47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</Template>
  <TotalTime>152</TotalTime>
  <Words>328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Soho</vt:lpstr>
      <vt:lpstr>Натурфілософія епохи Відродження</vt:lpstr>
      <vt:lpstr>Презентация PowerPoint</vt:lpstr>
      <vt:lpstr>Презентация PowerPoint</vt:lpstr>
      <vt:lpstr>Представники натурфілософії епохи Відродження, їх погляди і підходи</vt:lpstr>
      <vt:lpstr>Представники натурфілософії епохи Відродження, їх погляди і підходи</vt:lpstr>
      <vt:lpstr>Представники натурфілософії епохи Відродження, їх погляди і підходи</vt:lpstr>
      <vt:lpstr>Висновки</vt:lpstr>
    </vt:vector>
  </TitlesOfParts>
  <Company>Home55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Натурфілософія епохи Відродження</dc:title>
  <dc:creator>User</dc:creator>
  <cp:lastModifiedBy>User</cp:lastModifiedBy>
  <cp:revision>12</cp:revision>
  <dcterms:created xsi:type="dcterms:W3CDTF">2014-10-29T20:33:50Z</dcterms:created>
  <dcterms:modified xsi:type="dcterms:W3CDTF">2014-10-29T23:05:50Z</dcterms:modified>
</cp:coreProperties>
</file>