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8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59A61-9029-4B1C-978A-9BE1B972C0DD}" type="datetimeFigureOut">
              <a:rPr lang="ru-RU" smtClean="0"/>
              <a:t>12.12.2014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E8F9-DE87-44F6-9E1C-B405E717C6F2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</p:spPr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59A61-9029-4B1C-978A-9BE1B972C0DD}" type="datetimeFigureOut">
              <a:rPr lang="ru-RU" smtClean="0"/>
              <a:t>12.12.2014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E8F9-DE87-44F6-9E1C-B405E717C6F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59A61-9029-4B1C-978A-9BE1B972C0DD}" type="datetimeFigureOut">
              <a:rPr lang="ru-RU" smtClean="0"/>
              <a:t>12.12.2014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E8F9-DE87-44F6-9E1C-B405E717C6F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59A61-9029-4B1C-978A-9BE1B972C0DD}" type="datetimeFigureOut">
              <a:rPr lang="ru-RU" smtClean="0"/>
              <a:t>12.12.2014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E8F9-DE87-44F6-9E1C-B405E717C6F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59A61-9029-4B1C-978A-9BE1B972C0DD}" type="datetimeFigureOut">
              <a:rPr lang="ru-RU" smtClean="0"/>
              <a:t>12.12.2014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E8F9-DE87-44F6-9E1C-B405E717C6F2}" type="slidenum">
              <a:rPr lang="ru-RU" smtClean="0"/>
              <a:t>‹#›</a:t>
            </a:fld>
            <a:endParaRPr lang="ru-RU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59A61-9029-4B1C-978A-9BE1B972C0DD}" type="datetimeFigureOut">
              <a:rPr lang="ru-RU" smtClean="0"/>
              <a:t>12.12.2014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E8F9-DE87-44F6-9E1C-B405E717C6F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59A61-9029-4B1C-978A-9BE1B972C0DD}" type="datetimeFigureOut">
              <a:rPr lang="ru-RU" smtClean="0"/>
              <a:t>12.12.2014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E8F9-DE87-44F6-9E1C-B405E717C6F2}" type="slidenum">
              <a:rPr lang="ru-RU" smtClean="0"/>
              <a:t>‹#›</a:t>
            </a:fld>
            <a:endParaRPr lang="ru-RU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59A61-9029-4B1C-978A-9BE1B972C0DD}" type="datetimeFigureOut">
              <a:rPr lang="ru-RU" smtClean="0"/>
              <a:t>12.12.2014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E8F9-DE87-44F6-9E1C-B405E717C6F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59A61-9029-4B1C-978A-9BE1B972C0DD}" type="datetimeFigureOut">
              <a:rPr lang="ru-RU" smtClean="0"/>
              <a:t>12.12.2014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E8F9-DE87-44F6-9E1C-B405E717C6F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59A61-9029-4B1C-978A-9BE1B972C0DD}" type="datetimeFigureOut">
              <a:rPr lang="ru-RU" smtClean="0"/>
              <a:t>12.12.2014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E8F9-DE87-44F6-9E1C-B405E717C6F2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59A61-9029-4B1C-978A-9BE1B972C0DD}" type="datetimeFigureOut">
              <a:rPr lang="ru-RU" smtClean="0"/>
              <a:t>12.12.2014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E8F9-DE87-44F6-9E1C-B405E717C6F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3AA59A61-9029-4B1C-978A-9BE1B972C0DD}" type="datetimeFigureOut">
              <a:rPr lang="ru-RU" smtClean="0"/>
              <a:t>12.12.2014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2D74E8F9-DE87-44F6-9E1C-B405E717C6F2}" type="slidenum">
              <a:rPr lang="ru-RU" smtClean="0"/>
              <a:t>‹#›</a:t>
            </a:fld>
            <a:endParaRPr lang="ru-RU"/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03648" y="836712"/>
            <a:ext cx="6537920" cy="2172072"/>
          </a:xfrm>
        </p:spPr>
        <p:txBody>
          <a:bodyPr>
            <a:normAutofit fontScale="90000"/>
          </a:bodyPr>
          <a:lstStyle/>
          <a:p>
            <a:r>
              <a:rPr lang="ru-RU" sz="5400" dirty="0" err="1" smtClean="0">
                <a:solidFill>
                  <a:schemeClr val="accent2">
                    <a:lumMod val="20000"/>
                    <a:lumOff val="80000"/>
                  </a:schemeClr>
                </a:solidFill>
                <a:latin typeface="Cambria" panose="02040503050406030204" pitchFamily="18" charset="0"/>
              </a:rPr>
              <a:t>Теорія</a:t>
            </a:r>
            <a:r>
              <a:rPr lang="ru-RU" sz="54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Cambria" panose="02040503050406030204" pitchFamily="18" charset="0"/>
              </a:rPr>
              <a:t> </a:t>
            </a:r>
            <a:r>
              <a:rPr lang="ru-RU" sz="5400" dirty="0" err="1" smtClean="0">
                <a:solidFill>
                  <a:schemeClr val="accent2">
                    <a:lumMod val="20000"/>
                    <a:lumOff val="80000"/>
                  </a:schemeClr>
                </a:solidFill>
                <a:latin typeface="Cambria" panose="02040503050406030204" pitchFamily="18" charset="0"/>
              </a:rPr>
              <a:t>пізнання</a:t>
            </a:r>
            <a:r>
              <a:rPr lang="ru-RU" sz="54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Cambria" panose="02040503050406030204" pitchFamily="18" charset="0"/>
              </a:rPr>
              <a:t> та </a:t>
            </a:r>
            <a:r>
              <a:rPr lang="ru-RU" sz="5400" dirty="0" err="1" smtClean="0">
                <a:solidFill>
                  <a:schemeClr val="accent2">
                    <a:lumMod val="20000"/>
                    <a:lumOff val="80000"/>
                  </a:schemeClr>
                </a:solidFill>
                <a:latin typeface="Cambria" panose="02040503050406030204" pitchFamily="18" charset="0"/>
              </a:rPr>
              <a:t>етичні</a:t>
            </a:r>
            <a:r>
              <a:rPr lang="ru-RU" sz="54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Cambria" panose="02040503050406030204" pitchFamily="18" charset="0"/>
              </a:rPr>
              <a:t> погляди </a:t>
            </a:r>
            <a:r>
              <a:rPr lang="ru-RU" sz="5400" dirty="0" err="1" smtClean="0">
                <a:solidFill>
                  <a:schemeClr val="accent2">
                    <a:lumMod val="20000"/>
                    <a:lumOff val="80000"/>
                  </a:schemeClr>
                </a:solidFill>
                <a:latin typeface="Cambria" panose="02040503050406030204" pitchFamily="18" charset="0"/>
              </a:rPr>
              <a:t>І.Канта</a:t>
            </a:r>
            <a:endParaRPr lang="ru-RU" sz="5400" dirty="0">
              <a:solidFill>
                <a:schemeClr val="accent2">
                  <a:lumMod val="20000"/>
                  <a:lumOff val="80000"/>
                </a:schemeClr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9122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067944" y="714400"/>
            <a:ext cx="4824536" cy="5141168"/>
          </a:xfrm>
        </p:spPr>
        <p:txBody>
          <a:bodyPr>
            <a:noAutofit/>
          </a:bodyPr>
          <a:lstStyle/>
          <a:p>
            <a:pPr marL="114300" indent="0">
              <a:buNone/>
            </a:pPr>
            <a:r>
              <a:rPr lang="ru-RU" sz="2000" dirty="0" err="1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Іммануїл</a:t>
            </a:r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 Кант (1724-1804) є родоначальником </a:t>
            </a:r>
            <a:r>
              <a:rPr lang="ru-RU" sz="2000" dirty="0" err="1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німецької</a:t>
            </a:r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 </a:t>
            </a:r>
            <a:r>
              <a:rPr lang="ru-RU" sz="2000" dirty="0" err="1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класичної</a:t>
            </a:r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 </a:t>
            </a:r>
            <a:r>
              <a:rPr lang="ru-RU" sz="2000" dirty="0" err="1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філософії</a:t>
            </a:r>
            <a:r>
              <a:rPr lang="ru-RU" sz="2000" dirty="0" smtClean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.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 </a:t>
            </a:r>
          </a:p>
          <a:p>
            <a:pPr marL="114300" indent="0">
              <a:buNone/>
            </a:pPr>
            <a:r>
              <a:rPr lang="ru-RU" sz="2000" dirty="0" err="1" smtClean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Філософію</a:t>
            </a:r>
            <a:r>
              <a:rPr lang="ru-RU" sz="2000" dirty="0" smtClean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 </a:t>
            </a:r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Канта </a:t>
            </a:r>
            <a:r>
              <a:rPr lang="ru-RU" sz="2000" dirty="0" err="1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поділяють</a:t>
            </a:r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 на два </a:t>
            </a:r>
            <a:r>
              <a:rPr lang="ru-RU" sz="2000" dirty="0" err="1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періоди</a:t>
            </a:r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 — </a:t>
            </a:r>
            <a:r>
              <a:rPr lang="ru-RU" sz="2000" i="1" dirty="0" err="1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докритичний</a:t>
            </a:r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 (до початку 70-х </a:t>
            </a:r>
            <a:r>
              <a:rPr lang="ru-RU" sz="2000" dirty="0" err="1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років</a:t>
            </a:r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 XVIII ст.) і </a:t>
            </a:r>
            <a:r>
              <a:rPr lang="ru-RU" sz="2000" i="1" dirty="0" err="1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критичний</a:t>
            </a:r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, коли Кант </a:t>
            </a:r>
            <a:r>
              <a:rPr lang="ru-RU" sz="2000" dirty="0" err="1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розпочав</a:t>
            </a:r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 </a:t>
            </a:r>
            <a:r>
              <a:rPr lang="ru-RU" sz="2000" dirty="0" err="1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досліджувати</a:t>
            </a:r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 </a:t>
            </a:r>
            <a:r>
              <a:rPr lang="ru-RU" sz="2000" dirty="0" err="1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обмеження</a:t>
            </a:r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 </a:t>
            </a:r>
            <a:r>
              <a:rPr lang="ru-RU" sz="2000" dirty="0" err="1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розуму</a:t>
            </a:r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. </a:t>
            </a:r>
            <a:endParaRPr lang="en-US" sz="2000" dirty="0" smtClean="0">
              <a:solidFill>
                <a:schemeClr val="accent1">
                  <a:lumMod val="75000"/>
                </a:schemeClr>
              </a:solidFill>
              <a:latin typeface="Cambria" panose="02040503050406030204" pitchFamily="18" charset="0"/>
            </a:endParaRPr>
          </a:p>
          <a:p>
            <a:pPr marL="114300" indent="0">
              <a:buNone/>
            </a:pPr>
            <a:r>
              <a:rPr lang="ru-RU" sz="2000" dirty="0" err="1" smtClean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Результати</a:t>
            </a:r>
            <a:r>
              <a:rPr lang="ru-RU" sz="2000" dirty="0" smtClean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 </a:t>
            </a:r>
            <a:r>
              <a:rPr lang="ru-RU" sz="2000" dirty="0" err="1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своїх</a:t>
            </a:r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 </a:t>
            </a:r>
            <a:r>
              <a:rPr lang="ru-RU" sz="2000" dirty="0" err="1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досліджень</a:t>
            </a:r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 </a:t>
            </a:r>
            <a:r>
              <a:rPr lang="ru-RU" sz="2000" dirty="0" err="1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він</a:t>
            </a:r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 </a:t>
            </a:r>
            <a:r>
              <a:rPr lang="ru-RU" sz="2000" dirty="0" err="1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виклав</a:t>
            </a:r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 у </a:t>
            </a:r>
            <a:r>
              <a:rPr lang="ru-RU" sz="2000" dirty="0" err="1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своїх</a:t>
            </a:r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 </a:t>
            </a:r>
            <a:r>
              <a:rPr lang="ru-RU" sz="2000" dirty="0" err="1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відомих</a:t>
            </a:r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 </a:t>
            </a:r>
            <a:r>
              <a:rPr lang="ru-RU" sz="2000" dirty="0" err="1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працях</a:t>
            </a:r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: «Критика чистого </a:t>
            </a:r>
            <a:r>
              <a:rPr lang="ru-RU" sz="2000" dirty="0" err="1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розуму</a:t>
            </a:r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», «Критика практичного </a:t>
            </a:r>
            <a:r>
              <a:rPr lang="ru-RU" sz="2000" dirty="0" err="1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розуму</a:t>
            </a:r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», «Критика </a:t>
            </a:r>
            <a:r>
              <a:rPr lang="ru-RU" sz="2000" dirty="0" err="1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спроможності</a:t>
            </a:r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 </a:t>
            </a:r>
            <a:r>
              <a:rPr lang="ru-RU" sz="2000" dirty="0" err="1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судження</a:t>
            </a:r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» і </a:t>
            </a:r>
            <a:r>
              <a:rPr lang="ru-RU" sz="2000" dirty="0" err="1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багатьох</a:t>
            </a:r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 </a:t>
            </a:r>
            <a:r>
              <a:rPr lang="ru-RU" sz="2000" dirty="0" err="1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інших</a:t>
            </a:r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.</a:t>
            </a:r>
          </a:p>
        </p:txBody>
      </p:sp>
      <p:pic>
        <p:nvPicPr>
          <p:cNvPr id="1026" name="Picture 2" descr="http://www.kantiana.ru/about/kant/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900" y="980728"/>
            <a:ext cx="3599028" cy="4608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0418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295482"/>
            <a:ext cx="8784976" cy="35283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У</a:t>
            </a:r>
            <a:r>
              <a:rPr lang="ru-RU" sz="2000" dirty="0" smtClean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 </a:t>
            </a:r>
            <a:r>
              <a:rPr lang="ru-RU" sz="2000" dirty="0" err="1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центрі</a:t>
            </a:r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 </a:t>
            </a:r>
            <a:r>
              <a:rPr lang="ru-RU" sz="2000" dirty="0" err="1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філософії</a:t>
            </a:r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 Канта стоять </a:t>
            </a:r>
            <a:r>
              <a:rPr lang="ru-RU" sz="2000" dirty="0" err="1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проблеми</a:t>
            </a:r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 </a:t>
            </a:r>
            <a:r>
              <a:rPr lang="ru-RU" sz="2000" dirty="0" err="1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теорії</a:t>
            </a:r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 </a:t>
            </a:r>
            <a:r>
              <a:rPr lang="ru-RU" sz="2000" dirty="0" err="1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пізнання</a:t>
            </a:r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. </a:t>
            </a:r>
            <a:r>
              <a:rPr lang="ru-RU" sz="2000" dirty="0" smtClean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Головне</a:t>
            </a:r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, за Кантом, не </a:t>
            </a:r>
            <a:r>
              <a:rPr lang="ru-RU" sz="2000" dirty="0" err="1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вивчення</a:t>
            </a:r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 речей самих по </a:t>
            </a:r>
            <a:r>
              <a:rPr lang="ru-RU" sz="2000" dirty="0" err="1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собі</a:t>
            </a:r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, а </a:t>
            </a:r>
            <a:r>
              <a:rPr lang="ru-RU" sz="2000" dirty="0" err="1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дослідження</a:t>
            </a:r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 </a:t>
            </a:r>
            <a:r>
              <a:rPr lang="ru-RU" sz="2000" dirty="0" err="1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самої</a:t>
            </a:r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 </a:t>
            </a:r>
            <a:r>
              <a:rPr lang="ru-RU" sz="2000" dirty="0" err="1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пізнавальної</a:t>
            </a:r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 </a:t>
            </a:r>
            <a:r>
              <a:rPr lang="ru-RU" sz="2000" dirty="0" err="1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діяльності</a:t>
            </a:r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 </a:t>
            </a:r>
            <a:r>
              <a:rPr lang="ru-RU" sz="2000" dirty="0" err="1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людини</a:t>
            </a:r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. </a:t>
            </a:r>
            <a:r>
              <a:rPr lang="ru-RU" sz="2000" dirty="0" smtClean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Перш </a:t>
            </a:r>
            <a:r>
              <a:rPr lang="ru-RU" sz="2000" dirty="0" err="1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ніж</a:t>
            </a:r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 </a:t>
            </a:r>
            <a:r>
              <a:rPr lang="ru-RU" sz="2000" dirty="0" err="1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пізнавати</a:t>
            </a:r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 </a:t>
            </a:r>
            <a:r>
              <a:rPr lang="ru-RU" sz="2000" dirty="0" err="1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світ</a:t>
            </a:r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, </a:t>
            </a:r>
            <a:r>
              <a:rPr lang="ru-RU" sz="2000" dirty="0" err="1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вважає</a:t>
            </a:r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 Кант, </a:t>
            </a:r>
            <a:r>
              <a:rPr lang="ru-RU" sz="2000" dirty="0" err="1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потрібно</a:t>
            </a:r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 </a:t>
            </a:r>
            <a:r>
              <a:rPr lang="ru-RU" sz="2000" dirty="0" err="1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пізнати</a:t>
            </a:r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 </a:t>
            </a:r>
            <a:r>
              <a:rPr lang="ru-RU" sz="2000" dirty="0" err="1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своє</a:t>
            </a:r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 </a:t>
            </a:r>
            <a:r>
              <a:rPr lang="ru-RU" sz="2000" dirty="0" err="1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пізнання</a:t>
            </a:r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, </a:t>
            </a:r>
            <a:r>
              <a:rPr lang="ru-RU" sz="2000" dirty="0" err="1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встановити</a:t>
            </a:r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 </a:t>
            </a:r>
            <a:r>
              <a:rPr lang="ru-RU" sz="2000" dirty="0" err="1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його</a:t>
            </a:r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 </a:t>
            </a:r>
            <a:r>
              <a:rPr lang="ru-RU" sz="2000" dirty="0" err="1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межі</a:t>
            </a:r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 і </a:t>
            </a:r>
            <a:r>
              <a:rPr lang="ru-RU" sz="2000" dirty="0" err="1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можливості</a:t>
            </a:r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. </a:t>
            </a:r>
            <a:r>
              <a:rPr lang="ru-RU" sz="2000" dirty="0" err="1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Це</a:t>
            </a:r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 </a:t>
            </a:r>
            <a:r>
              <a:rPr lang="ru-RU" sz="2000" dirty="0" err="1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був</a:t>
            </a:r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 великий поворот </a:t>
            </a:r>
            <a:r>
              <a:rPr lang="ru-RU" sz="2000" dirty="0" err="1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філософії</a:t>
            </a:r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 до </a:t>
            </a:r>
            <a:r>
              <a:rPr lang="ru-RU" sz="2000" dirty="0" err="1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людини</a:t>
            </a:r>
            <a:r>
              <a:rPr lang="ru-RU" sz="2000" dirty="0" smtClean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.</a:t>
            </a:r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 </a:t>
            </a:r>
            <a:endParaRPr lang="ru-RU" sz="2000" dirty="0" smtClean="0">
              <a:solidFill>
                <a:schemeClr val="accent1">
                  <a:lumMod val="75000"/>
                </a:schemeClr>
              </a:solidFill>
              <a:latin typeface="Cambria" panose="02040503050406030204" pitchFamily="18" charset="0"/>
            </a:endParaRPr>
          </a:p>
          <a:p>
            <a:pPr marL="0" indent="0">
              <a:buNone/>
            </a:pPr>
            <a:r>
              <a:rPr lang="ru-RU" sz="2000" dirty="0" err="1" smtClean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Вже</a:t>
            </a:r>
            <a:r>
              <a:rPr lang="ru-RU" sz="2000" dirty="0" smtClean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 </a:t>
            </a:r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в </a:t>
            </a:r>
            <a:r>
              <a:rPr lang="ru-RU" sz="2000" dirty="0" err="1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цьому</a:t>
            </a:r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 </a:t>
            </a:r>
            <a:r>
              <a:rPr lang="ru-RU" sz="2000" dirty="0" err="1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містився</a:t>
            </a:r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 </a:t>
            </a:r>
            <a:r>
              <a:rPr lang="ru-RU" sz="2000" dirty="0" err="1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сумнів</a:t>
            </a:r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 Канта </a:t>
            </a:r>
            <a:r>
              <a:rPr lang="ru-RU" sz="2000" dirty="0" err="1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стосовно</a:t>
            </a:r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 </a:t>
            </a:r>
            <a:r>
              <a:rPr lang="ru-RU" sz="2000" dirty="0" err="1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можливості</a:t>
            </a:r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 самого </a:t>
            </a:r>
            <a:r>
              <a:rPr lang="ru-RU" sz="2000" dirty="0" err="1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пізнання</a:t>
            </a:r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. </a:t>
            </a:r>
            <a:r>
              <a:rPr lang="ru-RU" sz="2000" dirty="0" err="1" smtClean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Це</a:t>
            </a:r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 — перший </a:t>
            </a:r>
            <a:r>
              <a:rPr lang="ru-RU" sz="2000" dirty="0" err="1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елемент</a:t>
            </a:r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 агностицизму. </a:t>
            </a:r>
            <a:r>
              <a:rPr lang="ru-RU" sz="2000" i="1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Агностицизм</a:t>
            </a:r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  — </a:t>
            </a:r>
            <a:r>
              <a:rPr lang="ru-RU" sz="2000" dirty="0" err="1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вчення</a:t>
            </a:r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, яке </a:t>
            </a:r>
            <a:r>
              <a:rPr lang="ru-RU" sz="2000" dirty="0" err="1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повністю</a:t>
            </a:r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 </a:t>
            </a:r>
            <a:r>
              <a:rPr lang="ru-RU" sz="2000" dirty="0" err="1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чи</a:t>
            </a:r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 </a:t>
            </a:r>
            <a:r>
              <a:rPr lang="ru-RU" sz="2000" dirty="0" err="1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частково</a:t>
            </a:r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 </a:t>
            </a:r>
            <a:r>
              <a:rPr lang="ru-RU" sz="2000" dirty="0" err="1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заперечує</a:t>
            </a:r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 </a:t>
            </a:r>
            <a:r>
              <a:rPr lang="ru-RU" sz="2000" dirty="0" err="1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можливість</a:t>
            </a:r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 </a:t>
            </a:r>
            <a:r>
              <a:rPr lang="ru-RU" sz="2000" dirty="0" err="1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пізнання</a:t>
            </a:r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 </a:t>
            </a:r>
            <a:r>
              <a:rPr lang="ru-RU" sz="2000" dirty="0" err="1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світу</a:t>
            </a:r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. Кант </a:t>
            </a:r>
            <a:r>
              <a:rPr lang="ru-RU" sz="2000" dirty="0" err="1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вимагав</a:t>
            </a:r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 </a:t>
            </a:r>
            <a:r>
              <a:rPr lang="ru-RU" sz="2000" dirty="0" err="1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здійснювати</a:t>
            </a:r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 </a:t>
            </a:r>
            <a:r>
              <a:rPr lang="ru-RU" sz="2000" dirty="0" err="1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пізнання</a:t>
            </a:r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 теоретично, а не в </a:t>
            </a:r>
            <a:r>
              <a:rPr lang="ru-RU" sz="2000" dirty="0" err="1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процесі</a:t>
            </a:r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 </a:t>
            </a:r>
            <a:r>
              <a:rPr lang="ru-RU" sz="2000" dirty="0" err="1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практичної</a:t>
            </a:r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 </a:t>
            </a:r>
            <a:r>
              <a:rPr lang="ru-RU" sz="2000" dirty="0" err="1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діяльності</a:t>
            </a:r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.</a:t>
            </a:r>
            <a:endParaRPr lang="ru-RU" sz="2000" dirty="0">
              <a:solidFill>
                <a:schemeClr val="accent1">
                  <a:lumMod val="75000"/>
                </a:schemeClr>
              </a:solidFill>
              <a:latin typeface="Cambria" panose="02040503050406030204" pitchFamily="18" charset="0"/>
            </a:endParaRPr>
          </a:p>
        </p:txBody>
      </p:sp>
      <p:pic>
        <p:nvPicPr>
          <p:cNvPr id="2050" name="Picture 2" descr="http://www.intellika.info/upload/medialibrary/f2b/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3573016"/>
            <a:ext cx="6667500" cy="2447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6339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23928" y="332656"/>
            <a:ext cx="4885928" cy="58326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 err="1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Другий</a:t>
            </a:r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 </a:t>
            </a:r>
            <a:r>
              <a:rPr lang="ru-RU" sz="2000" dirty="0" err="1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елемент</a:t>
            </a:r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 агностицизму Канта — </a:t>
            </a:r>
            <a:r>
              <a:rPr lang="ru-RU" sz="2000" dirty="0" err="1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це</a:t>
            </a:r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 </a:t>
            </a:r>
            <a:r>
              <a:rPr lang="ru-RU" sz="2000" dirty="0" err="1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розміркування</a:t>
            </a:r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 про </a:t>
            </a:r>
            <a:r>
              <a:rPr lang="ru-RU" sz="2000" dirty="0" err="1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несхожість</a:t>
            </a:r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, </a:t>
            </a:r>
            <a:r>
              <a:rPr lang="ru-RU" sz="2000" dirty="0" err="1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неідентичність</a:t>
            </a:r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 самого предмету і </a:t>
            </a:r>
            <a:r>
              <a:rPr lang="ru-RU" sz="2000" dirty="0" err="1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його</a:t>
            </a:r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 образу</a:t>
            </a:r>
            <a:r>
              <a:rPr lang="ru-RU" sz="2000" dirty="0" smtClean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.</a:t>
            </a:r>
          </a:p>
          <a:p>
            <a:pPr marL="0" indent="0">
              <a:buNone/>
            </a:pPr>
            <a:r>
              <a:rPr lang="ru-RU" sz="2000" dirty="0" err="1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Третій</a:t>
            </a:r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 </a:t>
            </a:r>
            <a:r>
              <a:rPr lang="ru-RU" sz="2000" dirty="0" err="1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елемент</a:t>
            </a:r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 агностицизму Канта — </a:t>
            </a:r>
            <a:r>
              <a:rPr lang="ru-RU" sz="2000" dirty="0" err="1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це</a:t>
            </a:r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 </a:t>
            </a:r>
            <a:r>
              <a:rPr lang="ru-RU" sz="2000" dirty="0" err="1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уявлення</a:t>
            </a:r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 про </a:t>
            </a:r>
            <a:r>
              <a:rPr lang="ru-RU" sz="2000" dirty="0" err="1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категорії</a:t>
            </a:r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 </a:t>
            </a:r>
            <a:r>
              <a:rPr lang="ru-RU" sz="2000" dirty="0" err="1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мислення</a:t>
            </a:r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 як «</a:t>
            </a:r>
            <a:r>
              <a:rPr lang="ru-RU" sz="2000" dirty="0" err="1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чисті</a:t>
            </a:r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», </a:t>
            </a:r>
            <a:r>
              <a:rPr lang="ru-RU" sz="2000" dirty="0" err="1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апріорні</a:t>
            </a:r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, </a:t>
            </a:r>
            <a:r>
              <a:rPr lang="ru-RU" sz="2000" dirty="0" err="1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дані</a:t>
            </a:r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 до </a:t>
            </a:r>
            <a:r>
              <a:rPr lang="ru-RU" sz="2000" dirty="0" err="1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досвіду</a:t>
            </a:r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 </a:t>
            </a:r>
            <a:r>
              <a:rPr lang="ru-RU" sz="2000" dirty="0" err="1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форми</a:t>
            </a:r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 </a:t>
            </a:r>
            <a:r>
              <a:rPr lang="ru-RU" sz="2000" dirty="0" err="1" smtClean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пізнання</a:t>
            </a:r>
            <a:r>
              <a:rPr lang="ru-RU" sz="2000" dirty="0" smtClean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. Так</a:t>
            </a:r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, Кант </a:t>
            </a:r>
            <a:r>
              <a:rPr lang="ru-RU" sz="2000" dirty="0" err="1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стверджував</a:t>
            </a:r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, </a:t>
            </a:r>
            <a:r>
              <a:rPr lang="ru-RU" sz="2000" dirty="0" err="1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що</a:t>
            </a:r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 </a:t>
            </a:r>
            <a:r>
              <a:rPr lang="ru-RU" sz="2000" dirty="0" err="1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такі</a:t>
            </a:r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 </a:t>
            </a:r>
            <a:r>
              <a:rPr lang="ru-RU" sz="2000" dirty="0" err="1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категорії</a:t>
            </a:r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, як </a:t>
            </a:r>
            <a:r>
              <a:rPr lang="ru-RU" sz="2000" dirty="0" err="1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простір</a:t>
            </a:r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 і час є </a:t>
            </a:r>
            <a:r>
              <a:rPr lang="ru-RU" sz="2000" dirty="0" err="1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апріорними</a:t>
            </a:r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 формами </a:t>
            </a:r>
            <a:r>
              <a:rPr lang="ru-RU" sz="2000" dirty="0" err="1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пізнання</a:t>
            </a:r>
            <a:r>
              <a:rPr lang="ru-RU" sz="2000" dirty="0" smtClean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.</a:t>
            </a:r>
          </a:p>
          <a:p>
            <a:pPr marL="0" indent="0">
              <a:buNone/>
            </a:pPr>
            <a:r>
              <a:rPr lang="ru-RU" sz="2000" dirty="0" err="1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Четвертий</a:t>
            </a:r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 </a:t>
            </a:r>
            <a:r>
              <a:rPr lang="ru-RU" sz="2000" dirty="0" err="1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елемент</a:t>
            </a:r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 агностицизму Канта — </a:t>
            </a:r>
            <a:r>
              <a:rPr lang="ru-RU" sz="2000" dirty="0" err="1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це</a:t>
            </a:r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 </a:t>
            </a:r>
            <a:r>
              <a:rPr lang="ru-RU" sz="2000" dirty="0" err="1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розрив</a:t>
            </a:r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 </a:t>
            </a:r>
            <a:r>
              <a:rPr lang="ru-RU" sz="2000" dirty="0" err="1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діалектичного</a:t>
            </a:r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 </a:t>
            </a:r>
            <a:r>
              <a:rPr lang="ru-RU" sz="2000" dirty="0" err="1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зв'язку</a:t>
            </a:r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 </a:t>
            </a:r>
            <a:r>
              <a:rPr lang="ru-RU" sz="2000" dirty="0" err="1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між</a:t>
            </a:r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 </a:t>
            </a:r>
            <a:r>
              <a:rPr lang="ru-RU" sz="2000" dirty="0" err="1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сутністю</a:t>
            </a:r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 і </a:t>
            </a:r>
            <a:r>
              <a:rPr lang="ru-RU" sz="2000" dirty="0" err="1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явищем</a:t>
            </a:r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, </a:t>
            </a:r>
            <a:r>
              <a:rPr lang="ru-RU" sz="2000" dirty="0" err="1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встановлення</a:t>
            </a:r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 </a:t>
            </a:r>
            <a:r>
              <a:rPr lang="ru-RU" sz="2000" dirty="0" err="1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принципової</a:t>
            </a:r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 </a:t>
            </a:r>
            <a:r>
              <a:rPr lang="ru-RU" sz="2000" dirty="0" err="1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відмінності</a:t>
            </a:r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 </a:t>
            </a:r>
            <a:r>
              <a:rPr lang="ru-RU" sz="2000" dirty="0" err="1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між</a:t>
            </a:r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 ними. Кант </a:t>
            </a:r>
            <a:r>
              <a:rPr lang="ru-RU" sz="2000" dirty="0" err="1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вважав</a:t>
            </a:r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, </a:t>
            </a:r>
            <a:r>
              <a:rPr lang="ru-RU" sz="2000" dirty="0" err="1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що</a:t>
            </a:r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 </a:t>
            </a:r>
            <a:r>
              <a:rPr lang="ru-RU" sz="2000" dirty="0" err="1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сутність</a:t>
            </a:r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 є «</a:t>
            </a:r>
            <a:r>
              <a:rPr lang="ru-RU" sz="2000" dirty="0" err="1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річчю</a:t>
            </a:r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 в </a:t>
            </a:r>
            <a:r>
              <a:rPr lang="ru-RU" sz="2000" dirty="0" err="1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собі</a:t>
            </a:r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» і </a:t>
            </a:r>
            <a:r>
              <a:rPr lang="ru-RU" sz="2000" dirty="0" err="1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її</a:t>
            </a:r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 </a:t>
            </a:r>
            <a:r>
              <a:rPr lang="ru-RU" sz="2000" dirty="0" err="1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пізнати</a:t>
            </a:r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 </a:t>
            </a:r>
            <a:r>
              <a:rPr lang="ru-RU" sz="2000" dirty="0" err="1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неможливо</a:t>
            </a:r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, </a:t>
            </a:r>
            <a:r>
              <a:rPr lang="ru-RU" sz="2000" dirty="0" err="1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що</a:t>
            </a:r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 </a:t>
            </a:r>
            <a:r>
              <a:rPr lang="ru-RU" sz="2000" dirty="0" err="1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людина</a:t>
            </a:r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 </a:t>
            </a:r>
            <a:r>
              <a:rPr lang="ru-RU" sz="2000" dirty="0" err="1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здатна</a:t>
            </a:r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 </a:t>
            </a:r>
            <a:r>
              <a:rPr lang="ru-RU" sz="2000" dirty="0" err="1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пізнати</a:t>
            </a:r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 </a:t>
            </a:r>
            <a:r>
              <a:rPr lang="ru-RU" sz="2000" dirty="0" err="1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лише</a:t>
            </a:r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 </a:t>
            </a:r>
            <a:r>
              <a:rPr lang="ru-RU" sz="2000" dirty="0" err="1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явища</a:t>
            </a:r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. </a:t>
            </a:r>
            <a:endParaRPr lang="ru-RU" sz="2000" dirty="0">
              <a:solidFill>
                <a:schemeClr val="accent1">
                  <a:lumMod val="75000"/>
                </a:schemeClr>
              </a:solidFill>
              <a:latin typeface="Cambria" panose="02040503050406030204" pitchFamily="18" charset="0"/>
            </a:endParaRPr>
          </a:p>
        </p:txBody>
      </p:sp>
      <p:pic>
        <p:nvPicPr>
          <p:cNvPr id="3074" name="Picture 2" descr="6d72e90310a4a553c174f81f7653564de41decc3.jpeg (2075×2448)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196752"/>
            <a:ext cx="3540100" cy="4176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6311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39552" y="4077072"/>
            <a:ext cx="7982272" cy="19442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 smtClean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Кант </a:t>
            </a:r>
            <a:r>
              <a:rPr lang="ru-RU" sz="2000" dirty="0" err="1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вважає</a:t>
            </a:r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, </a:t>
            </a:r>
            <a:r>
              <a:rPr lang="ru-RU" sz="2000" dirty="0" err="1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що</a:t>
            </a:r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 таких </a:t>
            </a:r>
            <a:r>
              <a:rPr lang="ru-RU" sz="2000" dirty="0" err="1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антиномій</a:t>
            </a:r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 </a:t>
            </a:r>
            <a:r>
              <a:rPr lang="ru-RU" sz="2000" dirty="0" err="1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чотири</a:t>
            </a:r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, але </a:t>
            </a:r>
            <a:r>
              <a:rPr lang="ru-RU" sz="2000" dirty="0" err="1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вирішити</a:t>
            </a:r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 </a:t>
            </a:r>
            <a:r>
              <a:rPr lang="ru-RU" sz="2000" dirty="0" err="1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їх</a:t>
            </a:r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 </a:t>
            </a:r>
            <a:r>
              <a:rPr lang="ru-RU" sz="2000" dirty="0" err="1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неможливо</a:t>
            </a:r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, </a:t>
            </a:r>
            <a:r>
              <a:rPr lang="ru-RU" sz="2000" dirty="0" err="1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оскільки</a:t>
            </a:r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 </a:t>
            </a:r>
            <a:r>
              <a:rPr lang="ru-RU" sz="2000" dirty="0" err="1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кожну</a:t>
            </a:r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 з тез, </a:t>
            </a:r>
            <a:r>
              <a:rPr lang="ru-RU" sz="2000" dirty="0" err="1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що</a:t>
            </a:r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 </a:t>
            </a:r>
            <a:r>
              <a:rPr lang="ru-RU" sz="2000" dirty="0" err="1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складають</a:t>
            </a:r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 </a:t>
            </a:r>
            <a:r>
              <a:rPr lang="ru-RU" sz="2000" dirty="0" err="1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антиномії</a:t>
            </a:r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, </a:t>
            </a:r>
            <a:r>
              <a:rPr lang="ru-RU" sz="2000" dirty="0" err="1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можна</a:t>
            </a:r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 </a:t>
            </a:r>
            <a:r>
              <a:rPr lang="ru-RU" sz="2000" dirty="0" err="1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однаково</a:t>
            </a:r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 </a:t>
            </a:r>
            <a:r>
              <a:rPr lang="ru-RU" sz="2000" dirty="0" err="1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логічно</a:t>
            </a:r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 довести </a:t>
            </a:r>
            <a:r>
              <a:rPr lang="ru-RU" sz="2000" dirty="0" err="1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або</a:t>
            </a:r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 </a:t>
            </a:r>
            <a:r>
              <a:rPr lang="ru-RU" sz="2000" dirty="0" err="1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спростувати</a:t>
            </a:r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. У </a:t>
            </a:r>
            <a:r>
              <a:rPr lang="ru-RU" sz="2000" dirty="0" err="1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своєму</a:t>
            </a:r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 </a:t>
            </a:r>
            <a:r>
              <a:rPr lang="ru-RU" sz="2000" dirty="0" err="1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вченні</a:t>
            </a:r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 про </a:t>
            </a:r>
            <a:r>
              <a:rPr lang="ru-RU" sz="2000" dirty="0" err="1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антиномії</a:t>
            </a:r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 </a:t>
            </a:r>
            <a:r>
              <a:rPr lang="ru-RU" sz="2000" dirty="0" err="1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людського</a:t>
            </a:r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 </a:t>
            </a:r>
            <a:r>
              <a:rPr lang="ru-RU" sz="2000" dirty="0" err="1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розуму</a:t>
            </a:r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 Кант </a:t>
            </a:r>
            <a:r>
              <a:rPr lang="ru-RU" sz="2000" dirty="0" err="1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упритул</a:t>
            </a:r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 </a:t>
            </a:r>
            <a:r>
              <a:rPr lang="ru-RU" sz="2000" dirty="0" err="1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підійшов</a:t>
            </a:r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 до </a:t>
            </a:r>
            <a:r>
              <a:rPr lang="ru-RU" sz="2000" dirty="0" err="1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розробки</a:t>
            </a:r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 </a:t>
            </a:r>
            <a:r>
              <a:rPr lang="ru-RU" sz="2000" dirty="0" err="1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діалектичної</a:t>
            </a:r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 </a:t>
            </a:r>
            <a:r>
              <a:rPr lang="ru-RU" sz="2000" dirty="0" err="1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логіки</a:t>
            </a:r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, де </a:t>
            </a:r>
            <a:r>
              <a:rPr lang="ru-RU" sz="2000" dirty="0" err="1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протиріччя</a:t>
            </a:r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 </a:t>
            </a:r>
            <a:r>
              <a:rPr lang="ru-RU" sz="2000" dirty="0" err="1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виступають</a:t>
            </a:r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 як </a:t>
            </a:r>
            <a:r>
              <a:rPr lang="ru-RU" sz="2000" dirty="0" err="1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необхідна</a:t>
            </a:r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 </a:t>
            </a:r>
            <a:r>
              <a:rPr lang="ru-RU" sz="2000" dirty="0" err="1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умова</a:t>
            </a:r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 </a:t>
            </a:r>
            <a:r>
              <a:rPr lang="ru-RU" sz="2000" dirty="0" err="1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розвитку</a:t>
            </a:r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 </a:t>
            </a:r>
            <a:r>
              <a:rPr lang="ru-RU" sz="2000" dirty="0" err="1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знання</a:t>
            </a:r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.</a:t>
            </a:r>
            <a:endParaRPr lang="ru-RU" sz="2000" dirty="0">
              <a:solidFill>
                <a:schemeClr val="accent1">
                  <a:lumMod val="75000"/>
                </a:schemeClr>
              </a:solidFill>
              <a:latin typeface="Cambria" panose="02040503050406030204" pitchFamily="18" charset="0"/>
            </a:endParaRPr>
          </a:p>
        </p:txBody>
      </p:sp>
      <p:pic>
        <p:nvPicPr>
          <p:cNvPr id="4098" name="Picture 2" descr="http://venividi.ru/files/img1/2791/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692696"/>
            <a:ext cx="5112568" cy="3264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Объект 2"/>
          <p:cNvSpPr txBox="1">
            <a:spLocks/>
          </p:cNvSpPr>
          <p:nvPr/>
        </p:nvSpPr>
        <p:spPr>
          <a:xfrm>
            <a:off x="5580112" y="404664"/>
            <a:ext cx="3312368" cy="355277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9436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686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459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90195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9456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468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ru-RU" sz="2000" dirty="0" err="1" smtClean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Наступна</a:t>
            </a:r>
            <a:r>
              <a:rPr lang="ru-RU" sz="2000" dirty="0" smtClean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 </a:t>
            </a:r>
            <a:r>
              <a:rPr lang="ru-RU" sz="2000" dirty="0" err="1" smtClean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сходинка</a:t>
            </a:r>
            <a:r>
              <a:rPr lang="ru-RU" sz="2000" dirty="0" smtClean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 </a:t>
            </a:r>
            <a:r>
              <a:rPr lang="ru-RU" sz="2000" dirty="0" err="1" smtClean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пізнання</a:t>
            </a:r>
            <a:r>
              <a:rPr lang="ru-RU" sz="2000" dirty="0" smtClean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 - </a:t>
            </a:r>
            <a:r>
              <a:rPr lang="ru-RU" sz="2000" dirty="0" err="1" smtClean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це</a:t>
            </a:r>
            <a:r>
              <a:rPr lang="ru-RU" sz="2000" dirty="0" smtClean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 </a:t>
            </a:r>
            <a:r>
              <a:rPr lang="ru-RU" sz="2000" dirty="0" err="1" smtClean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розум</a:t>
            </a:r>
            <a:r>
              <a:rPr lang="ru-RU" sz="2000" dirty="0" smtClean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, </a:t>
            </a:r>
            <a:r>
              <a:rPr lang="ru-RU" sz="2000" dirty="0" err="1" smtClean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який</a:t>
            </a:r>
            <a:r>
              <a:rPr lang="ru-RU" sz="2000" dirty="0" smtClean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, за Кантом, </a:t>
            </a:r>
            <a:r>
              <a:rPr lang="ru-RU" sz="2000" dirty="0" err="1" smtClean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завершує</a:t>
            </a:r>
            <a:r>
              <a:rPr lang="ru-RU" sz="2000" dirty="0" smtClean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 </a:t>
            </a:r>
            <a:r>
              <a:rPr lang="ru-RU" sz="2000" dirty="0" err="1" smtClean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мислення</a:t>
            </a:r>
            <a:r>
              <a:rPr lang="ru-RU" sz="2000" dirty="0" smtClean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 і при </a:t>
            </a:r>
            <a:r>
              <a:rPr lang="ru-RU" sz="2000" dirty="0" err="1" smtClean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цьому</a:t>
            </a:r>
            <a:r>
              <a:rPr lang="ru-RU" sz="2000" dirty="0" smtClean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, не </a:t>
            </a:r>
            <a:r>
              <a:rPr lang="ru-RU" sz="2000" dirty="0" err="1" smtClean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створюючи</a:t>
            </a:r>
            <a:r>
              <a:rPr lang="ru-RU" sz="2000" dirty="0" smtClean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 </a:t>
            </a:r>
            <a:r>
              <a:rPr lang="ru-RU" sz="2000" dirty="0" err="1" smtClean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нічого</a:t>
            </a:r>
            <a:r>
              <a:rPr lang="ru-RU" sz="2000" dirty="0" smtClean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 нового </a:t>
            </a:r>
            <a:r>
              <a:rPr lang="ru-RU" sz="2000" dirty="0" err="1" smtClean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він</a:t>
            </a:r>
            <a:r>
              <a:rPr lang="ru-RU" sz="2000" dirty="0" smtClean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 </a:t>
            </a:r>
            <a:r>
              <a:rPr lang="ru-RU" sz="2000" dirty="0" err="1" smtClean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заплутується</a:t>
            </a:r>
            <a:r>
              <a:rPr lang="ru-RU" sz="2000" dirty="0" smtClean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 у </a:t>
            </a:r>
            <a:r>
              <a:rPr lang="ru-RU" sz="2000" dirty="0" err="1" smtClean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невирішених</a:t>
            </a:r>
            <a:r>
              <a:rPr lang="ru-RU" sz="2000" dirty="0" smtClean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 </a:t>
            </a:r>
            <a:r>
              <a:rPr lang="ru-RU" sz="2000" dirty="0" err="1" smtClean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протиріччях</a:t>
            </a:r>
            <a:r>
              <a:rPr lang="ru-RU" sz="2000" dirty="0" smtClean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 - "</a:t>
            </a:r>
            <a:r>
              <a:rPr lang="ru-RU" sz="2000" dirty="0" err="1" smtClean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антиноміях</a:t>
            </a:r>
            <a:r>
              <a:rPr lang="ru-RU" sz="2000" dirty="0" smtClean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" чистого </a:t>
            </a:r>
            <a:r>
              <a:rPr lang="ru-RU" sz="2000" dirty="0" err="1" smtClean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розуму</a:t>
            </a:r>
            <a:r>
              <a:rPr lang="ru-RU" sz="2000" dirty="0" smtClean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. </a:t>
            </a:r>
            <a:endParaRPr lang="ru-RU" sz="2000" dirty="0">
              <a:solidFill>
                <a:schemeClr val="accent1">
                  <a:lumMod val="75000"/>
                </a:schemeClr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0950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347864" y="332656"/>
            <a:ext cx="5544616" cy="460896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000" dirty="0" err="1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Інтерес</a:t>
            </a:r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 </a:t>
            </a:r>
            <a:r>
              <a:rPr lang="ru-RU" sz="2000" dirty="0" err="1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представляють</a:t>
            </a:r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 і </a:t>
            </a:r>
            <a:r>
              <a:rPr lang="ru-RU" sz="2000" dirty="0" err="1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розміркування</a:t>
            </a:r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 Канта про </a:t>
            </a:r>
            <a:r>
              <a:rPr lang="ru-RU" sz="2000" dirty="0" err="1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моральний</a:t>
            </a:r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 закон (</a:t>
            </a:r>
            <a:r>
              <a:rPr lang="ru-RU" sz="2000" dirty="0" err="1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категоричний</a:t>
            </a:r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 </a:t>
            </a:r>
            <a:r>
              <a:rPr lang="ru-RU" sz="2000" dirty="0" err="1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імператив</a:t>
            </a:r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), про </a:t>
            </a:r>
            <a:r>
              <a:rPr lang="ru-RU" sz="2000" dirty="0" err="1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людину</a:t>
            </a:r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, яку не </a:t>
            </a:r>
            <a:r>
              <a:rPr lang="ru-RU" sz="2000" dirty="0" err="1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можна</a:t>
            </a:r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 </a:t>
            </a:r>
            <a:r>
              <a:rPr lang="ru-RU" sz="2000" dirty="0" err="1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розглядати</a:t>
            </a:r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 як </a:t>
            </a:r>
            <a:r>
              <a:rPr lang="ru-RU" sz="2000" dirty="0" err="1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засіб</a:t>
            </a:r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 для </a:t>
            </a:r>
            <a:r>
              <a:rPr lang="ru-RU" sz="2000" dirty="0" err="1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досягнення</a:t>
            </a:r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 будь-</a:t>
            </a:r>
            <a:r>
              <a:rPr lang="ru-RU" sz="2000" dirty="0" err="1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якої</a:t>
            </a:r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 мети, </a:t>
            </a:r>
            <a:r>
              <a:rPr lang="ru-RU" sz="2000" dirty="0" err="1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бо</a:t>
            </a:r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 вона сама є такою метою. </a:t>
            </a:r>
            <a:r>
              <a:rPr lang="ru-RU" sz="2000" dirty="0" err="1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Ці</a:t>
            </a:r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 думки Канта, </a:t>
            </a:r>
            <a:r>
              <a:rPr lang="ru-RU" sz="2000" dirty="0" err="1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безперечно</a:t>
            </a:r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, є одним з </a:t>
            </a:r>
            <a:r>
              <a:rPr lang="ru-RU" sz="2000" dirty="0" err="1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досягнень</a:t>
            </a:r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 </a:t>
            </a:r>
            <a:r>
              <a:rPr lang="ru-RU" sz="2000" dirty="0" err="1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німецької</a:t>
            </a:r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 </a:t>
            </a:r>
            <a:r>
              <a:rPr lang="ru-RU" sz="2000" dirty="0" err="1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класичної</a:t>
            </a:r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 </a:t>
            </a:r>
            <a:r>
              <a:rPr lang="ru-RU" sz="2000" dirty="0" err="1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філософії</a:t>
            </a:r>
            <a:r>
              <a:rPr lang="ru-RU" sz="2000" dirty="0" smtClean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.</a:t>
            </a:r>
          </a:p>
          <a:p>
            <a:pPr marL="0" indent="0">
              <a:buNone/>
            </a:pPr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/>
            </a:r>
            <a:br>
              <a:rPr lang="ru-RU" sz="200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</a:br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Кант — </a:t>
            </a:r>
            <a:r>
              <a:rPr lang="ru-RU" sz="2000" dirty="0" err="1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дуаліст</a:t>
            </a:r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. З одного боку, </a:t>
            </a:r>
            <a:r>
              <a:rPr lang="ru-RU" sz="2000" dirty="0" err="1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він</a:t>
            </a:r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 </a:t>
            </a:r>
            <a:r>
              <a:rPr lang="ru-RU" sz="2000" dirty="0" err="1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визнавав</a:t>
            </a:r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, </a:t>
            </a:r>
            <a:r>
              <a:rPr lang="ru-RU" sz="2000" dirty="0" err="1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що</a:t>
            </a:r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 </a:t>
            </a:r>
            <a:r>
              <a:rPr lang="ru-RU" sz="2000" dirty="0" err="1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матеріальні</a:t>
            </a:r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 </a:t>
            </a:r>
            <a:r>
              <a:rPr lang="ru-RU" sz="2000" dirty="0" err="1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речі</a:t>
            </a:r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 </a:t>
            </a:r>
            <a:r>
              <a:rPr lang="ru-RU" sz="2000" dirty="0" err="1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існують</a:t>
            </a:r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 </a:t>
            </a:r>
            <a:r>
              <a:rPr lang="ru-RU" sz="2000" dirty="0" err="1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самі</a:t>
            </a:r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 по </a:t>
            </a:r>
            <a:r>
              <a:rPr lang="ru-RU" sz="2000" dirty="0" err="1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собі</a:t>
            </a:r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, </a:t>
            </a:r>
            <a:r>
              <a:rPr lang="ru-RU" sz="2000" dirty="0" err="1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об'єктивно</a:t>
            </a:r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 і </a:t>
            </a:r>
            <a:r>
              <a:rPr lang="ru-RU" sz="2000" dirty="0" err="1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відображаються</a:t>
            </a:r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 нашими </a:t>
            </a:r>
            <a:r>
              <a:rPr lang="ru-RU" sz="2000" dirty="0" err="1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відчуттями</a:t>
            </a:r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. З </a:t>
            </a:r>
            <a:r>
              <a:rPr lang="ru-RU" sz="2000" dirty="0" err="1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іншого</a:t>
            </a:r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 боку, </a:t>
            </a:r>
            <a:r>
              <a:rPr lang="ru-RU" sz="2000" dirty="0" err="1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він</a:t>
            </a:r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 </a:t>
            </a:r>
            <a:r>
              <a:rPr lang="ru-RU" sz="2000" dirty="0" err="1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вважав</a:t>
            </a:r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, </a:t>
            </a:r>
            <a:r>
              <a:rPr lang="ru-RU" sz="2000" dirty="0" err="1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що</a:t>
            </a:r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 вони є «речами в </a:t>
            </a:r>
            <a:r>
              <a:rPr lang="ru-RU" sz="2000" dirty="0" err="1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собі</a:t>
            </a:r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», </a:t>
            </a:r>
            <a:r>
              <a:rPr lang="ru-RU" sz="2000" dirty="0" err="1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тобто</a:t>
            </a:r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 </a:t>
            </a:r>
            <a:r>
              <a:rPr lang="ru-RU" sz="2000" dirty="0" err="1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непізнаванними</a:t>
            </a:r>
            <a:r>
              <a:rPr lang="ru-RU" sz="2000" dirty="0" smtClean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.</a:t>
            </a:r>
          </a:p>
        </p:txBody>
      </p:sp>
      <p:pic>
        <p:nvPicPr>
          <p:cNvPr id="5122" name="Picture 2" descr="http://mygazeta.com/i/2011/09/kant__8_original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539876"/>
            <a:ext cx="2952328" cy="4257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Объект 2"/>
          <p:cNvSpPr txBox="1">
            <a:spLocks/>
          </p:cNvSpPr>
          <p:nvPr/>
        </p:nvSpPr>
        <p:spPr>
          <a:xfrm>
            <a:off x="107504" y="4581128"/>
            <a:ext cx="8856984" cy="1907976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9436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686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459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90195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9456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468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ru-RU" sz="2000" dirty="0" err="1" smtClean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Основна</a:t>
            </a:r>
            <a:r>
              <a:rPr lang="ru-RU" sz="2000" dirty="0" smtClean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 </a:t>
            </a:r>
            <a:r>
              <a:rPr lang="ru-RU" sz="2000" dirty="0" err="1" smtClean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суперечність</a:t>
            </a:r>
            <a:r>
              <a:rPr lang="ru-RU" sz="2000" dirty="0" smtClean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 </a:t>
            </a:r>
            <a:r>
              <a:rPr lang="ru-RU" sz="2000" dirty="0" err="1" smtClean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філософського</a:t>
            </a:r>
            <a:r>
              <a:rPr lang="ru-RU" sz="2000" dirty="0" smtClean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 </a:t>
            </a:r>
            <a:r>
              <a:rPr lang="ru-RU" sz="2000" dirty="0" err="1" smtClean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вчення</a:t>
            </a:r>
            <a:r>
              <a:rPr lang="ru-RU" sz="2000" dirty="0" smtClean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 Канта — </a:t>
            </a:r>
            <a:r>
              <a:rPr lang="ru-RU" sz="2000" dirty="0" err="1" smtClean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це</a:t>
            </a:r>
            <a:r>
              <a:rPr lang="ru-RU" sz="2000" dirty="0" smtClean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 </a:t>
            </a:r>
            <a:r>
              <a:rPr lang="ru-RU" sz="2000" dirty="0" err="1" smtClean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невідповідність</a:t>
            </a:r>
            <a:r>
              <a:rPr lang="ru-RU" sz="2000" dirty="0" smtClean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 </a:t>
            </a:r>
            <a:r>
              <a:rPr lang="ru-RU" sz="2000" dirty="0" err="1" smtClean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між</a:t>
            </a:r>
            <a:r>
              <a:rPr lang="ru-RU" sz="2000" dirty="0" smtClean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 </a:t>
            </a:r>
            <a:r>
              <a:rPr lang="ru-RU" sz="2000" dirty="0" err="1" smtClean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визнанням</a:t>
            </a:r>
            <a:r>
              <a:rPr lang="ru-RU" sz="2000" dirty="0" smtClean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 ним </a:t>
            </a:r>
            <a:r>
              <a:rPr lang="ru-RU" sz="2000" dirty="0" err="1" smtClean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існування</a:t>
            </a:r>
            <a:r>
              <a:rPr lang="ru-RU" sz="2000" dirty="0" smtClean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 речей, </a:t>
            </a:r>
            <a:r>
              <a:rPr lang="ru-RU" sz="2000" dirty="0" err="1" smtClean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явищ</a:t>
            </a:r>
            <a:r>
              <a:rPr lang="ru-RU" sz="2000" dirty="0" smtClean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 </a:t>
            </a:r>
            <a:r>
              <a:rPr lang="ru-RU" sz="2000" dirty="0" err="1" smtClean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природи</a:t>
            </a:r>
            <a:r>
              <a:rPr lang="ru-RU" sz="2000" dirty="0" smtClean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 поза </a:t>
            </a:r>
            <a:r>
              <a:rPr lang="ru-RU" sz="2000" dirty="0" err="1" smtClean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свідомістю</a:t>
            </a:r>
            <a:r>
              <a:rPr lang="ru-RU" sz="2000" dirty="0" smtClean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 </a:t>
            </a:r>
            <a:r>
              <a:rPr lang="ru-RU" sz="2000" dirty="0" err="1" smtClean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людини</a:t>
            </a:r>
            <a:r>
              <a:rPr lang="ru-RU" sz="2000" dirty="0" smtClean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 і </a:t>
            </a:r>
            <a:r>
              <a:rPr lang="ru-RU" sz="2000" dirty="0" err="1" smtClean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запереченням</a:t>
            </a:r>
            <a:r>
              <a:rPr lang="ru-RU" sz="2000" dirty="0" smtClean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 </a:t>
            </a:r>
            <a:r>
              <a:rPr lang="ru-RU" sz="2000" dirty="0" err="1" smtClean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їхнього</a:t>
            </a:r>
            <a:r>
              <a:rPr lang="ru-RU" sz="2000" dirty="0" smtClean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 </a:t>
            </a:r>
            <a:r>
              <a:rPr lang="ru-RU" sz="2000" dirty="0" err="1" smtClean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пізнання</a:t>
            </a:r>
            <a:r>
              <a:rPr lang="ru-RU" sz="2000" dirty="0" smtClean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 (</a:t>
            </a:r>
            <a:r>
              <a:rPr lang="ru-RU" sz="2000" dirty="0" err="1" smtClean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речі</a:t>
            </a:r>
            <a:r>
              <a:rPr lang="ru-RU" sz="2000" dirty="0" smtClean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 — </a:t>
            </a:r>
            <a:r>
              <a:rPr lang="ru-RU" sz="2000" dirty="0" err="1" smtClean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об'єктивні</a:t>
            </a:r>
            <a:r>
              <a:rPr lang="ru-RU" sz="2000" dirty="0" smtClean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, але </a:t>
            </a:r>
            <a:r>
              <a:rPr lang="ru-RU" sz="2000" dirty="0" err="1" smtClean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непізнаванні</a:t>
            </a:r>
            <a:r>
              <a:rPr lang="ru-RU" sz="2000" dirty="0" smtClean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).</a:t>
            </a:r>
            <a:endParaRPr lang="ru-RU" sz="2000" dirty="0">
              <a:solidFill>
                <a:schemeClr val="accent1">
                  <a:lumMod val="75000"/>
                </a:schemeClr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1889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48064" y="476672"/>
            <a:ext cx="3851920" cy="345990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000" dirty="0" err="1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Етика</a:t>
            </a:r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 </a:t>
            </a:r>
            <a:r>
              <a:rPr lang="ru-RU" sz="2000" dirty="0" smtClean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– </a:t>
            </a:r>
            <a:r>
              <a:rPr lang="ru-RU" sz="2000" dirty="0" err="1" smtClean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найважливіша</a:t>
            </a:r>
            <a:r>
              <a:rPr lang="ru-RU" sz="2000" dirty="0" smtClean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 </a:t>
            </a:r>
            <a:r>
              <a:rPr lang="ru-RU" sz="2000" dirty="0" err="1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частина</a:t>
            </a:r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 </a:t>
            </a:r>
            <a:r>
              <a:rPr lang="ru-RU" sz="2000" dirty="0" err="1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філософії</a:t>
            </a:r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, так як </a:t>
            </a:r>
            <a:r>
              <a:rPr lang="ru-RU" sz="2000" dirty="0" err="1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її</a:t>
            </a:r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 предметом є </a:t>
            </a:r>
            <a:r>
              <a:rPr lang="ru-RU" sz="2000" dirty="0" err="1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людина</a:t>
            </a:r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 </a:t>
            </a:r>
            <a:r>
              <a:rPr lang="ru-RU" sz="2000" dirty="0" smtClean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– феномен</a:t>
            </a:r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. </a:t>
            </a:r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/>
            </a:r>
            <a:br>
              <a:rPr lang="ru-RU" sz="200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</a:br>
            <a:r>
              <a:rPr lang="ru-RU" sz="2000" dirty="0" err="1" smtClean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Моральність</a:t>
            </a:r>
            <a:r>
              <a:rPr lang="ru-RU" sz="2000" dirty="0" smtClean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 – </a:t>
            </a:r>
            <a:r>
              <a:rPr lang="ru-RU" sz="2000" dirty="0" err="1" smtClean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одне</a:t>
            </a:r>
            <a:r>
              <a:rPr lang="ru-RU" sz="2000" dirty="0" smtClean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 </a:t>
            </a:r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з </a:t>
            </a:r>
            <a:r>
              <a:rPr lang="ru-RU" sz="2000" dirty="0" err="1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найважливіших</a:t>
            </a:r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 </a:t>
            </a:r>
            <a:r>
              <a:rPr lang="ru-RU" sz="2000" dirty="0" err="1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вимірів</a:t>
            </a:r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 </a:t>
            </a:r>
            <a:r>
              <a:rPr lang="ru-RU" sz="2000" dirty="0" err="1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людського</a:t>
            </a:r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 </a:t>
            </a:r>
            <a:r>
              <a:rPr lang="ru-RU" sz="2000" dirty="0" err="1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світу</a:t>
            </a:r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 і </a:t>
            </a:r>
            <a:r>
              <a:rPr lang="ru-RU" sz="2000" dirty="0" err="1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буття</a:t>
            </a:r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 в </a:t>
            </a:r>
            <a:r>
              <a:rPr lang="ru-RU" sz="2000" dirty="0" err="1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цілому</a:t>
            </a:r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. </a:t>
            </a:r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/>
            </a:r>
            <a:br>
              <a:rPr lang="ru-RU" sz="200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</a:br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/>
            </a:r>
            <a:br>
              <a:rPr lang="ru-RU" sz="200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</a:br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Кант </a:t>
            </a:r>
            <a:r>
              <a:rPr lang="ru-RU" sz="2000" dirty="0" err="1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виступає</a:t>
            </a:r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 </a:t>
            </a:r>
            <a:r>
              <a:rPr lang="ru-RU" sz="2000" dirty="0" err="1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проти</a:t>
            </a:r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 </a:t>
            </a:r>
            <a:r>
              <a:rPr lang="ru-RU" sz="2000" dirty="0" err="1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натуралізму</a:t>
            </a:r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, </a:t>
            </a:r>
            <a:r>
              <a:rPr lang="ru-RU" sz="2000" dirty="0" err="1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відмовившись</a:t>
            </a:r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 </a:t>
            </a:r>
            <a:r>
              <a:rPr lang="ru-RU" sz="2000" dirty="0" err="1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бачити</a:t>
            </a:r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 в </a:t>
            </a:r>
            <a:r>
              <a:rPr lang="ru-RU" sz="2000" dirty="0" err="1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природі</a:t>
            </a:r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 основу </a:t>
            </a:r>
            <a:r>
              <a:rPr lang="ru-RU" sz="2000" dirty="0" err="1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моралі</a:t>
            </a:r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. </a:t>
            </a:r>
            <a:endParaRPr lang="ru-RU" sz="2000" dirty="0">
              <a:solidFill>
                <a:schemeClr val="accent1">
                  <a:lumMod val="75000"/>
                </a:schemeClr>
              </a:solidFill>
              <a:latin typeface="Cambria" panose="02040503050406030204" pitchFamily="18" charset="0"/>
            </a:endParaRPr>
          </a:p>
        </p:txBody>
      </p:sp>
      <p:pic>
        <p:nvPicPr>
          <p:cNvPr id="6146" name="Picture 2" descr="http://ursa-tm.ru/forum/uploads/1274138909/med_gallery_49_11696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552055"/>
            <a:ext cx="4680520" cy="3525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Объект 2"/>
          <p:cNvSpPr txBox="1">
            <a:spLocks/>
          </p:cNvSpPr>
          <p:nvPr/>
        </p:nvSpPr>
        <p:spPr>
          <a:xfrm>
            <a:off x="216024" y="4005064"/>
            <a:ext cx="8748464" cy="216368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9436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686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459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90195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9456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468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ru-RU" sz="2000" dirty="0" smtClean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Кант </a:t>
            </a:r>
            <a:r>
              <a:rPr lang="ru-RU" sz="2000" dirty="0" err="1" smtClean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близький</a:t>
            </a:r>
            <a:r>
              <a:rPr lang="ru-RU" sz="2000" dirty="0" smtClean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 до </a:t>
            </a:r>
            <a:r>
              <a:rPr lang="ru-RU" sz="2000" dirty="0" err="1" smtClean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стоїцизму</a:t>
            </a:r>
            <a:r>
              <a:rPr lang="ru-RU" sz="2000" dirty="0" smtClean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, </a:t>
            </a:r>
            <a:r>
              <a:rPr lang="ru-RU" sz="2000" dirty="0" err="1" smtClean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який</a:t>
            </a:r>
            <a:r>
              <a:rPr lang="ru-RU" sz="2000" dirty="0" smtClean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 </a:t>
            </a:r>
            <a:r>
              <a:rPr lang="ru-RU" sz="2000" dirty="0" err="1" smtClean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проповідував</a:t>
            </a:r>
            <a:r>
              <a:rPr lang="ru-RU" sz="2000" dirty="0" smtClean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 </a:t>
            </a:r>
            <a:r>
              <a:rPr lang="ru-RU" sz="2000" dirty="0" err="1" smtClean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презирство</a:t>
            </a:r>
            <a:r>
              <a:rPr lang="ru-RU" sz="2000" dirty="0" smtClean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 до </a:t>
            </a:r>
            <a:r>
              <a:rPr lang="ru-RU" sz="2000" dirty="0" err="1" smtClean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тілесного</a:t>
            </a:r>
            <a:r>
              <a:rPr lang="ru-RU" sz="2000" dirty="0" smtClean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 </a:t>
            </a:r>
            <a:r>
              <a:rPr lang="ru-RU" sz="2000" dirty="0" err="1" smtClean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світу</a:t>
            </a:r>
            <a:r>
              <a:rPr lang="ru-RU" sz="2000" dirty="0" smtClean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 і </a:t>
            </a:r>
            <a:r>
              <a:rPr lang="ru-RU" sz="2000" dirty="0" err="1" smtClean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виховував</a:t>
            </a:r>
            <a:r>
              <a:rPr lang="ru-RU" sz="2000" dirty="0" smtClean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 </a:t>
            </a:r>
            <a:r>
              <a:rPr lang="ru-RU" sz="2000" dirty="0" err="1" smtClean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повагу</a:t>
            </a:r>
            <a:r>
              <a:rPr lang="ru-RU" sz="2000" dirty="0" smtClean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 до </a:t>
            </a:r>
            <a:r>
              <a:rPr lang="ru-RU" sz="2000" dirty="0" err="1" smtClean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сили</a:t>
            </a:r>
            <a:r>
              <a:rPr lang="ru-RU" sz="2000" dirty="0" smtClean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 духу, до </a:t>
            </a:r>
            <a:r>
              <a:rPr lang="ru-RU" sz="2000" dirty="0" err="1" smtClean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сили</a:t>
            </a:r>
            <a:r>
              <a:rPr lang="ru-RU" sz="2000" dirty="0" smtClean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 </a:t>
            </a:r>
            <a:r>
              <a:rPr lang="ru-RU" sz="2000" dirty="0" err="1" smtClean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волі</a:t>
            </a:r>
            <a:r>
              <a:rPr lang="ru-RU" sz="2000" dirty="0" smtClean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 і </a:t>
            </a:r>
            <a:r>
              <a:rPr lang="ru-RU" sz="2000" dirty="0" err="1" smtClean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прагнення</a:t>
            </a:r>
            <a:r>
              <a:rPr lang="ru-RU" sz="2000" dirty="0" smtClean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 "бути </a:t>
            </a:r>
            <a:r>
              <a:rPr lang="ru-RU" sz="2000" dirty="0" err="1" smtClean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людиною</a:t>
            </a:r>
            <a:r>
              <a:rPr lang="ru-RU" sz="2000" dirty="0" smtClean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" </a:t>
            </a:r>
            <a:r>
              <a:rPr lang="ru-RU" sz="2000" dirty="0" err="1" smtClean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незалежно</a:t>
            </a:r>
            <a:r>
              <a:rPr lang="ru-RU" sz="2000" dirty="0" smtClean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 </a:t>
            </a:r>
            <a:r>
              <a:rPr lang="ru-RU" sz="2000" dirty="0" err="1" smtClean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ні</a:t>
            </a:r>
            <a:r>
              <a:rPr lang="ru-RU" sz="2000" dirty="0" smtClean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 </a:t>
            </a:r>
            <a:r>
              <a:rPr lang="ru-RU" sz="2000" dirty="0" err="1" smtClean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від</a:t>
            </a:r>
            <a:r>
              <a:rPr lang="ru-RU" sz="2000" dirty="0" smtClean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 </a:t>
            </a:r>
            <a:r>
              <a:rPr lang="ru-RU" sz="2000" dirty="0" err="1" smtClean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яких</a:t>
            </a:r>
            <a:r>
              <a:rPr lang="ru-RU" sz="2000" dirty="0" smtClean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 </a:t>
            </a:r>
            <a:r>
              <a:rPr lang="ru-RU" sz="2000" dirty="0" err="1" smtClean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обставин</a:t>
            </a:r>
            <a:r>
              <a:rPr lang="ru-RU" sz="2000" dirty="0" smtClean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 </a:t>
            </a:r>
            <a:r>
              <a:rPr lang="ru-RU" sz="2000" dirty="0" err="1" smtClean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чи</a:t>
            </a:r>
            <a:r>
              <a:rPr lang="ru-RU" sz="2000" dirty="0" smtClean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 </a:t>
            </a:r>
            <a:r>
              <a:rPr lang="ru-RU" sz="2000" dirty="0" err="1" smtClean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природних</a:t>
            </a:r>
            <a:r>
              <a:rPr lang="ru-RU" sz="2000" dirty="0" smtClean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 умов. </a:t>
            </a:r>
          </a:p>
          <a:p>
            <a:pPr marL="0" indent="0">
              <a:buFont typeface="Arial" pitchFamily="34" charset="0"/>
              <a:buNone/>
            </a:pPr>
            <a:r>
              <a:rPr lang="ru-RU" sz="2000" dirty="0" smtClean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Головне </a:t>
            </a:r>
            <a:r>
              <a:rPr lang="ru-RU" sz="2000" dirty="0" err="1" smtClean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відкриття</a:t>
            </a:r>
            <a:r>
              <a:rPr lang="ru-RU" sz="2000" dirty="0" smtClean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 Канта – </a:t>
            </a:r>
            <a:r>
              <a:rPr lang="ru-RU" sz="2000" dirty="0" err="1" smtClean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що</a:t>
            </a:r>
            <a:r>
              <a:rPr lang="ru-RU" sz="2000" dirty="0" smtClean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 </a:t>
            </a:r>
            <a:r>
              <a:rPr lang="ru-RU" sz="2000" dirty="0" err="1" smtClean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людина</a:t>
            </a:r>
            <a:r>
              <a:rPr lang="ru-RU" sz="2000" dirty="0" smtClean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 в </a:t>
            </a:r>
            <a:r>
              <a:rPr lang="ru-RU" sz="2000" dirty="0" err="1" smtClean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моралі</a:t>
            </a:r>
            <a:r>
              <a:rPr lang="ru-RU" sz="2000" dirty="0" smtClean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 </a:t>
            </a:r>
            <a:r>
              <a:rPr lang="ru-RU" sz="2000" dirty="0" err="1" smtClean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виступає</a:t>
            </a:r>
            <a:r>
              <a:rPr lang="ru-RU" sz="2000" dirty="0" smtClean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 сама </a:t>
            </a:r>
            <a:r>
              <a:rPr lang="ru-RU" sz="2000" dirty="0" err="1" smtClean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собі</a:t>
            </a:r>
            <a:r>
              <a:rPr lang="ru-RU" sz="2000" dirty="0" smtClean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 </a:t>
            </a:r>
            <a:r>
              <a:rPr lang="ru-RU" sz="2000" dirty="0" err="1" smtClean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законодавцем</a:t>
            </a:r>
            <a:r>
              <a:rPr lang="ru-RU" sz="2000" dirty="0" smtClean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, при </a:t>
            </a:r>
            <a:r>
              <a:rPr lang="ru-RU" sz="2000" dirty="0" err="1" smtClean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цьому</a:t>
            </a:r>
            <a:r>
              <a:rPr lang="ru-RU" sz="2000" dirty="0" smtClean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 </a:t>
            </a:r>
            <a:r>
              <a:rPr lang="uk-UA" sz="2000" dirty="0" smtClean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її</a:t>
            </a:r>
            <a:r>
              <a:rPr lang="ru-RU" sz="2000" dirty="0" smtClean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 </a:t>
            </a:r>
            <a:r>
              <a:rPr lang="ru-RU" sz="2000" dirty="0" err="1" smtClean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рішення</a:t>
            </a:r>
            <a:r>
              <a:rPr lang="ru-RU" sz="2000" dirty="0" smtClean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 буде </a:t>
            </a:r>
            <a:r>
              <a:rPr lang="ru-RU" sz="2000" dirty="0" err="1" smtClean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моральним</a:t>
            </a:r>
            <a:r>
              <a:rPr lang="ru-RU" sz="2000" dirty="0" smtClean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, </a:t>
            </a:r>
            <a:r>
              <a:rPr lang="ru-RU" sz="2000" dirty="0" err="1" smtClean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якщо</a:t>
            </a:r>
            <a:r>
              <a:rPr lang="ru-RU" sz="2000" dirty="0" smtClean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 вона </a:t>
            </a:r>
            <a:r>
              <a:rPr lang="ru-RU" sz="2000" dirty="0" err="1" smtClean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виступає</a:t>
            </a:r>
            <a:r>
              <a:rPr lang="ru-RU" sz="2000" dirty="0" smtClean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 </a:t>
            </a:r>
            <a:r>
              <a:rPr lang="ru-RU" sz="2000" dirty="0" err="1" smtClean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від</a:t>
            </a:r>
            <a:r>
              <a:rPr lang="ru-RU" sz="2000" dirty="0" smtClean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 </a:t>
            </a:r>
            <a:r>
              <a:rPr lang="ru-RU" sz="2000" dirty="0" err="1" smtClean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імені</a:t>
            </a:r>
            <a:r>
              <a:rPr lang="ru-RU" sz="2000" dirty="0" smtClean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 </a:t>
            </a:r>
            <a:r>
              <a:rPr lang="ru-RU" sz="2000" dirty="0" err="1" smtClean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всього</a:t>
            </a:r>
            <a:r>
              <a:rPr lang="ru-RU" sz="2000" dirty="0" smtClean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 </a:t>
            </a:r>
            <a:r>
              <a:rPr lang="ru-RU" sz="2000" dirty="0" err="1" smtClean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людства</a:t>
            </a:r>
            <a:r>
              <a:rPr lang="ru-RU" sz="2000" dirty="0" smtClean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. </a:t>
            </a:r>
            <a:endParaRPr lang="ru-RU" sz="2000" dirty="0">
              <a:solidFill>
                <a:schemeClr val="accent1">
                  <a:lumMod val="75000"/>
                </a:schemeClr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980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0312" y="764704"/>
            <a:ext cx="5250160" cy="489654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000" dirty="0" err="1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Вищий</a:t>
            </a:r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 </a:t>
            </a:r>
            <a:r>
              <a:rPr lang="ru-RU" sz="2000" dirty="0" err="1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моральний</a:t>
            </a:r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 закон Канта </a:t>
            </a:r>
            <a:r>
              <a:rPr lang="ru-RU" sz="2000" dirty="0" err="1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має</a:t>
            </a:r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 </a:t>
            </a:r>
            <a:r>
              <a:rPr lang="ru-RU" sz="2000" dirty="0" err="1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кілька</a:t>
            </a:r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 </a:t>
            </a:r>
            <a:r>
              <a:rPr lang="ru-RU" sz="2000" dirty="0" err="1" smtClean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формулювань</a:t>
            </a:r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:</a:t>
            </a:r>
            <a:br>
              <a:rPr lang="ru-RU" sz="200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</a:br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1. </a:t>
            </a:r>
            <a:r>
              <a:rPr lang="ru-RU" sz="2000" dirty="0" smtClean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«</a:t>
            </a:r>
            <a:r>
              <a:rPr lang="ru-RU" sz="2000" dirty="0" err="1" smtClean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Дій</a:t>
            </a:r>
            <a:r>
              <a:rPr lang="ru-RU" sz="2000" dirty="0" smtClean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 </a:t>
            </a:r>
            <a:r>
              <a:rPr lang="ru-RU" sz="2000" dirty="0" err="1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лише</a:t>
            </a:r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 за </a:t>
            </a:r>
            <a:r>
              <a:rPr lang="ru-RU" sz="2000" dirty="0" err="1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тією</a:t>
            </a:r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 нормою, яку </a:t>
            </a:r>
            <a:r>
              <a:rPr lang="ru-RU" sz="2000" dirty="0" err="1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хочеш</a:t>
            </a:r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 </a:t>
            </a:r>
            <a:r>
              <a:rPr lang="ru-RU" sz="2000" dirty="0" err="1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бачити</a:t>
            </a:r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 </a:t>
            </a:r>
            <a:r>
              <a:rPr lang="ru-RU" sz="2000" dirty="0" err="1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універсальним</a:t>
            </a:r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 </a:t>
            </a:r>
            <a:r>
              <a:rPr lang="ru-RU" sz="2000" dirty="0" err="1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імперативом</a:t>
            </a:r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  – </a:t>
            </a:r>
            <a:r>
              <a:rPr lang="ru-RU" sz="2000" dirty="0" smtClean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нормою </a:t>
            </a:r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для </a:t>
            </a:r>
            <a:r>
              <a:rPr lang="ru-RU" sz="2000" dirty="0" err="1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всіх</a:t>
            </a:r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 людей і </a:t>
            </a:r>
            <a:r>
              <a:rPr lang="ru-RU" sz="2000" dirty="0" err="1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також</a:t>
            </a:r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 для </a:t>
            </a:r>
            <a:r>
              <a:rPr lang="ru-RU" sz="2000" dirty="0" smtClean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тебе.»</a:t>
            </a:r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/>
            </a:r>
            <a:br>
              <a:rPr lang="ru-RU" sz="200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</a:br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2. </a:t>
            </a:r>
            <a:r>
              <a:rPr lang="ru-RU" sz="2000" dirty="0" smtClean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«</a:t>
            </a:r>
            <a:r>
              <a:rPr lang="ru-RU" sz="2000" dirty="0" err="1" smtClean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Дій</a:t>
            </a:r>
            <a:r>
              <a:rPr lang="ru-RU" sz="2000" dirty="0" smtClean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 </a:t>
            </a:r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так, </a:t>
            </a:r>
            <a:r>
              <a:rPr lang="ru-RU" sz="2000" dirty="0" err="1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щоби</a:t>
            </a:r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 </a:t>
            </a:r>
            <a:r>
              <a:rPr lang="ru-RU" sz="2000" dirty="0" err="1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завжди</a:t>
            </a:r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 </a:t>
            </a:r>
            <a:r>
              <a:rPr lang="ru-RU" sz="2000" dirty="0" err="1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ставитися</a:t>
            </a:r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 до людей і до себе </a:t>
            </a:r>
            <a:r>
              <a:rPr lang="ru-RU" sz="2000" dirty="0" err="1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також</a:t>
            </a:r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 </a:t>
            </a:r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 – </a:t>
            </a:r>
            <a:r>
              <a:rPr lang="ru-RU" sz="2000" dirty="0" smtClean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як </a:t>
            </a:r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до мети і </a:t>
            </a:r>
            <a:r>
              <a:rPr lang="ru-RU" sz="2000" dirty="0" err="1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ніколи</a:t>
            </a:r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 </a:t>
            </a:r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 – </a:t>
            </a:r>
            <a:r>
              <a:rPr lang="ru-RU" sz="2000" dirty="0" err="1" smtClean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лише</a:t>
            </a:r>
            <a:r>
              <a:rPr lang="ru-RU" sz="2000" dirty="0" smtClean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 </a:t>
            </a:r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як до </a:t>
            </a:r>
            <a:r>
              <a:rPr lang="ru-RU" sz="2000" dirty="0" err="1" smtClean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засобу</a:t>
            </a:r>
            <a:r>
              <a:rPr lang="ru-RU" sz="2000" dirty="0" smtClean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.»</a:t>
            </a:r>
          </a:p>
          <a:p>
            <a:pPr marL="0" indent="0">
              <a:buNone/>
            </a:pPr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Кант </a:t>
            </a:r>
            <a:r>
              <a:rPr lang="ru-RU" sz="2000" dirty="0" err="1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також</a:t>
            </a:r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 говорив, </a:t>
            </a:r>
            <a:r>
              <a:rPr lang="ru-RU" sz="2000" dirty="0" err="1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що</a:t>
            </a:r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 </a:t>
            </a:r>
            <a:r>
              <a:rPr lang="ru-RU" sz="2000" dirty="0" err="1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аналізуючи</a:t>
            </a:r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 </a:t>
            </a:r>
            <a:r>
              <a:rPr lang="ru-RU" sz="2000" dirty="0" err="1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людську</a:t>
            </a:r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 </a:t>
            </a:r>
            <a:r>
              <a:rPr lang="ru-RU" sz="2000" dirty="0" err="1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діяльність</a:t>
            </a:r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, </a:t>
            </a:r>
            <a:r>
              <a:rPr lang="ru-RU" sz="2000" dirty="0" err="1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небезпечно</a:t>
            </a:r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 </a:t>
            </a:r>
            <a:r>
              <a:rPr lang="ru-RU" sz="2000" dirty="0" err="1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ставити</a:t>
            </a:r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 </a:t>
            </a:r>
            <a:r>
              <a:rPr lang="ru-RU" sz="2000" dirty="0" err="1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насолоду</a:t>
            </a:r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 на перше </a:t>
            </a:r>
            <a:r>
              <a:rPr lang="ru-RU" sz="2000" dirty="0" err="1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місце</a:t>
            </a:r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 — </a:t>
            </a:r>
            <a:r>
              <a:rPr lang="ru-RU" sz="2000" dirty="0" err="1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це</a:t>
            </a:r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 </a:t>
            </a:r>
            <a:r>
              <a:rPr lang="ru-RU" sz="2000" dirty="0" err="1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загрожує</a:t>
            </a:r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 </a:t>
            </a:r>
            <a:r>
              <a:rPr lang="ru-RU" sz="2000" dirty="0" err="1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самій</a:t>
            </a:r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 </a:t>
            </a:r>
            <a:r>
              <a:rPr lang="ru-RU" sz="2000" dirty="0" err="1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сутності</a:t>
            </a:r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 </a:t>
            </a:r>
            <a:r>
              <a:rPr lang="ru-RU" sz="2000" dirty="0" err="1" smtClean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моралі</a:t>
            </a:r>
            <a:r>
              <a:rPr lang="ru-RU" sz="2000" dirty="0" smtClean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.</a:t>
            </a:r>
          </a:p>
          <a:p>
            <a:pPr marL="0" indent="0">
              <a:buNone/>
            </a:pPr>
            <a:r>
              <a:rPr lang="ru-RU" sz="2000" dirty="0" err="1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Моральні</a:t>
            </a:r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 </a:t>
            </a:r>
            <a:r>
              <a:rPr lang="ru-RU" sz="2000" dirty="0" err="1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феномени</a:t>
            </a:r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 </a:t>
            </a:r>
            <a:r>
              <a:rPr lang="ru-RU" sz="2000" dirty="0" err="1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вказують</a:t>
            </a:r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 на факт </a:t>
            </a:r>
            <a:r>
              <a:rPr lang="ru-RU" sz="2000" dirty="0" err="1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абсолютної</a:t>
            </a:r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 </a:t>
            </a:r>
            <a:r>
              <a:rPr lang="ru-RU" sz="2000" dirty="0" err="1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внутрішньої</a:t>
            </a:r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 </a:t>
            </a:r>
            <a:r>
              <a:rPr lang="ru-RU" sz="2000" dirty="0" err="1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людської</a:t>
            </a:r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 </a:t>
            </a:r>
            <a:r>
              <a:rPr lang="ru-RU" sz="2000" dirty="0" err="1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самоцінності</a:t>
            </a:r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. </a:t>
            </a:r>
            <a:r>
              <a:rPr lang="ru-RU" sz="2000" dirty="0" err="1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Пізнавальне</a:t>
            </a:r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 </a:t>
            </a:r>
            <a:r>
              <a:rPr lang="ru-RU" sz="2000" dirty="0" err="1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ставлення</a:t>
            </a:r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 не </a:t>
            </a:r>
            <a:r>
              <a:rPr lang="ru-RU" sz="2000" dirty="0" err="1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утримує</a:t>
            </a:r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 </a:t>
            </a:r>
            <a:r>
              <a:rPr lang="ru-RU" sz="2000" dirty="0" err="1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їх</a:t>
            </a:r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 у </a:t>
            </a:r>
            <a:r>
              <a:rPr lang="ru-RU" sz="2000" dirty="0" err="1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своїх</a:t>
            </a:r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 кордонах. </a:t>
            </a:r>
            <a:r>
              <a:rPr lang="ru-RU" sz="2000" dirty="0" err="1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Теоретичний</a:t>
            </a:r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 </a:t>
            </a:r>
            <a:r>
              <a:rPr lang="ru-RU" sz="2000" dirty="0" err="1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розум</a:t>
            </a:r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 у них </a:t>
            </a:r>
            <a:r>
              <a:rPr lang="ru-RU" sz="2000" dirty="0" err="1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некомпетентний</a:t>
            </a:r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.</a:t>
            </a:r>
            <a:endParaRPr lang="ru-RU" sz="2000" dirty="0">
              <a:solidFill>
                <a:schemeClr val="accent1">
                  <a:lumMod val="75000"/>
                </a:schemeClr>
              </a:solidFill>
              <a:latin typeface="Cambria" panose="02040503050406030204" pitchFamily="18" charset="0"/>
            </a:endParaRPr>
          </a:p>
        </p:txBody>
      </p:sp>
      <p:pic>
        <p:nvPicPr>
          <p:cNvPr id="7170" name="Picture 2" descr="http://img0.liveinternet.ru/images/attach/b/3/20/577/20577217_Kan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547" y="1340768"/>
            <a:ext cx="2981325" cy="385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1206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Твердый переплет">
      <a:dk1>
        <a:sysClr val="windowText" lastClr="000000"/>
      </a:dk1>
      <a:lt1>
        <a:sysClr val="window" lastClr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Newsprint</Template>
  <TotalTime>168</TotalTime>
  <Words>308</Words>
  <Application>Microsoft Office PowerPoint</Application>
  <PresentationFormat>Экран (4:3)</PresentationFormat>
  <Paragraphs>20</Paragraphs>
  <Slides>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NewsPrint</vt:lpstr>
      <vt:lpstr>Теорія пізнання та етичні погляди І.Канта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Home55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Теорія пізнання та етичні погляди І.Канта</dc:title>
  <dc:creator>User</dc:creator>
  <cp:lastModifiedBy>User</cp:lastModifiedBy>
  <cp:revision>13</cp:revision>
  <dcterms:created xsi:type="dcterms:W3CDTF">2014-12-12T19:35:36Z</dcterms:created>
  <dcterms:modified xsi:type="dcterms:W3CDTF">2014-12-12T22:24:03Z</dcterms:modified>
</cp:coreProperties>
</file>