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2DDF-DBBE-4146-AD59-E2D51592EF3C}" type="datetimeFigureOut">
              <a:rPr lang="uk-UA" smtClean="0"/>
              <a:t>05.10.2015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4709C-DB32-418C-8ADA-92D5005FE44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87287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2DDF-DBBE-4146-AD59-E2D51592EF3C}" type="datetimeFigureOut">
              <a:rPr lang="uk-UA" smtClean="0"/>
              <a:t>05.10.2015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4709C-DB32-418C-8ADA-92D5005FE44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56639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2DDF-DBBE-4146-AD59-E2D51592EF3C}" type="datetimeFigureOut">
              <a:rPr lang="uk-UA" smtClean="0"/>
              <a:t>05.10.2015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4709C-DB32-418C-8ADA-92D5005FE44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7441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2DDF-DBBE-4146-AD59-E2D51592EF3C}" type="datetimeFigureOut">
              <a:rPr lang="uk-UA" smtClean="0"/>
              <a:t>05.10.2015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4709C-DB32-418C-8ADA-92D5005FE44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26428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2DDF-DBBE-4146-AD59-E2D51592EF3C}" type="datetimeFigureOut">
              <a:rPr lang="uk-UA" smtClean="0"/>
              <a:t>05.10.2015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4709C-DB32-418C-8ADA-92D5005FE44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24484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2DDF-DBBE-4146-AD59-E2D51592EF3C}" type="datetimeFigureOut">
              <a:rPr lang="uk-UA" smtClean="0"/>
              <a:t>05.10.2015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4709C-DB32-418C-8ADA-92D5005FE44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54121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2DDF-DBBE-4146-AD59-E2D51592EF3C}" type="datetimeFigureOut">
              <a:rPr lang="uk-UA" smtClean="0"/>
              <a:t>05.10.2015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4709C-DB32-418C-8ADA-92D5005FE44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5780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2DDF-DBBE-4146-AD59-E2D51592EF3C}" type="datetimeFigureOut">
              <a:rPr lang="uk-UA" smtClean="0"/>
              <a:t>05.10.2015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4709C-DB32-418C-8ADA-92D5005FE44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61734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2DDF-DBBE-4146-AD59-E2D51592EF3C}" type="datetimeFigureOut">
              <a:rPr lang="uk-UA" smtClean="0"/>
              <a:t>05.10.2015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4709C-DB32-418C-8ADA-92D5005FE44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61355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2DDF-DBBE-4146-AD59-E2D51592EF3C}" type="datetimeFigureOut">
              <a:rPr lang="uk-UA" smtClean="0"/>
              <a:t>05.10.2015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4709C-DB32-418C-8ADA-92D5005FE44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366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2DDF-DBBE-4146-AD59-E2D51592EF3C}" type="datetimeFigureOut">
              <a:rPr lang="uk-UA" smtClean="0"/>
              <a:t>05.10.2015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4709C-DB32-418C-8ADA-92D5005FE44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1690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D2DDF-DBBE-4146-AD59-E2D51592EF3C}" type="datetimeFigureOut">
              <a:rPr lang="uk-UA" smtClean="0"/>
              <a:t>05.10.2015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4709C-DB32-418C-8ADA-92D5005FE44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87696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73902" y="627688"/>
            <a:ext cx="9144000" cy="2387600"/>
          </a:xfrm>
        </p:spPr>
        <p:txBody>
          <a:bodyPr>
            <a:noAutofit/>
          </a:bodyPr>
          <a:lstStyle/>
          <a:p>
            <a:r>
              <a:rPr lang="uk-UA" sz="8800" b="1" dirty="0" err="1" smtClean="0">
                <a:ln w="1905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stral" panose="03090702030407020403" pitchFamily="66" charset="0"/>
              </a:rPr>
              <a:t>Древнеиндийская</a:t>
            </a:r>
            <a:r>
              <a:rPr lang="uk-UA" sz="8800" b="1" dirty="0" smtClean="0">
                <a:ln w="1905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stral" panose="03090702030407020403" pitchFamily="66" charset="0"/>
              </a:rPr>
              <a:t> </a:t>
            </a:r>
            <a:r>
              <a:rPr lang="uk-UA" sz="8800" b="1" dirty="0" err="1" smtClean="0">
                <a:ln w="1905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stral" panose="03090702030407020403" pitchFamily="66" charset="0"/>
              </a:rPr>
              <a:t>философия</a:t>
            </a:r>
            <a:endParaRPr lang="uk-UA" sz="8800" b="1" dirty="0">
              <a:ln w="1905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Mistral" panose="03090702030407020403" pitchFamily="66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569002" y="4323254"/>
            <a:ext cx="1833093" cy="1655762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</a:pPr>
            <a:r>
              <a:rPr lang="ru-RU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Подготовили:</a:t>
            </a:r>
          </a:p>
          <a:p>
            <a:pPr algn="l">
              <a:lnSpc>
                <a:spcPct val="120000"/>
              </a:lnSpc>
            </a:pPr>
            <a:r>
              <a:rPr lang="ru-RU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Студенты гр. ИО-43</a:t>
            </a:r>
          </a:p>
          <a:p>
            <a:pPr algn="l">
              <a:lnSpc>
                <a:spcPct val="120000"/>
              </a:lnSpc>
            </a:pPr>
            <a:r>
              <a:rPr lang="ru-RU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ФИВТ</a:t>
            </a:r>
            <a:br>
              <a:rPr lang="ru-RU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Даниленко Н.</a:t>
            </a:r>
            <a:br>
              <a:rPr lang="ru-RU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Богуславская </a:t>
            </a:r>
            <a:r>
              <a:rPr lang="ru-RU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Е.</a:t>
            </a:r>
            <a:br>
              <a:rPr lang="ru-RU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Смоляр </a:t>
            </a:r>
            <a:r>
              <a:rPr lang="ru-RU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А.</a:t>
            </a:r>
            <a:endParaRPr lang="uk-UA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66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half" idx="1"/>
          </p:nvPr>
        </p:nvSpPr>
        <p:spPr>
          <a:xfrm>
            <a:off x="838199" y="884420"/>
            <a:ext cx="10404423" cy="52925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8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ndara" panose="020E0502030303020204" pitchFamily="34" charset="0"/>
              </a:rPr>
              <a:t>Основные периоды древнеиндийской философии</a:t>
            </a:r>
            <a:endParaRPr lang="uk-UA" sz="8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96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78238" y="611422"/>
            <a:ext cx="10569315" cy="4351338"/>
          </a:xfrm>
        </p:spPr>
        <p:txBody>
          <a:bodyPr>
            <a:normAutofit/>
          </a:bodyPr>
          <a:lstStyle/>
          <a:p>
            <a:r>
              <a:rPr lang="ru-RU" sz="4400" b="1" dirty="0" smtClean="0">
                <a:ln w="19050">
                  <a:solidFill>
                    <a:schemeClr val="bg1"/>
                  </a:solidFill>
                </a:ln>
                <a:latin typeface="Candara" panose="020E0502030303020204" pitchFamily="34" charset="0"/>
              </a:rPr>
              <a:t>Ведический (</a:t>
            </a:r>
            <a:r>
              <a:rPr lang="en-US" sz="4400" b="1" dirty="0" smtClean="0">
                <a:ln w="19050">
                  <a:solidFill>
                    <a:schemeClr val="bg1"/>
                  </a:solidFill>
                </a:ln>
                <a:latin typeface="Candara" panose="020E0502030303020204" pitchFamily="34" charset="0"/>
              </a:rPr>
              <a:t>XV-VI</a:t>
            </a:r>
            <a:r>
              <a:rPr lang="ru-RU" sz="4400" b="1" dirty="0" smtClean="0">
                <a:ln w="19050">
                  <a:solidFill>
                    <a:schemeClr val="bg1"/>
                  </a:solidFill>
                </a:ln>
                <a:latin typeface="Candara" panose="020E0502030303020204" pitchFamily="34" charset="0"/>
              </a:rPr>
              <a:t> вв. до н.э.)</a:t>
            </a:r>
          </a:p>
          <a:p>
            <a:pPr marL="0" indent="0">
              <a:buNone/>
            </a:pPr>
            <a:endParaRPr lang="ru-RU" sz="4400" b="1" dirty="0" smtClean="0">
              <a:ln w="19050">
                <a:solidFill>
                  <a:schemeClr val="bg1"/>
                </a:solidFill>
              </a:ln>
              <a:latin typeface="Candara" panose="020E0502030303020204" pitchFamily="34" charset="0"/>
            </a:endParaRPr>
          </a:p>
          <a:p>
            <a:r>
              <a:rPr lang="ru-RU" sz="4400" b="1" dirty="0" smtClean="0">
                <a:ln w="19050">
                  <a:solidFill>
                    <a:schemeClr val="bg1"/>
                  </a:solidFill>
                </a:ln>
                <a:latin typeface="Candara" panose="020E0502030303020204" pitchFamily="34" charset="0"/>
              </a:rPr>
              <a:t>Эпический (</a:t>
            </a:r>
            <a:r>
              <a:rPr lang="en-US" sz="4400" b="1" dirty="0" smtClean="0">
                <a:ln w="19050">
                  <a:solidFill>
                    <a:schemeClr val="bg1"/>
                  </a:solidFill>
                </a:ln>
                <a:latin typeface="Candara" panose="020E0502030303020204" pitchFamily="34" charset="0"/>
              </a:rPr>
              <a:t>VI-II</a:t>
            </a:r>
            <a:r>
              <a:rPr lang="ru-RU" sz="4400" b="1" dirty="0" smtClean="0">
                <a:ln w="19050">
                  <a:solidFill>
                    <a:schemeClr val="bg1"/>
                  </a:solidFill>
                </a:ln>
                <a:latin typeface="Candara" panose="020E0502030303020204" pitchFamily="34" charset="0"/>
              </a:rPr>
              <a:t> вв. до н.э.)</a:t>
            </a:r>
          </a:p>
          <a:p>
            <a:pPr marL="0" indent="0">
              <a:buNone/>
            </a:pPr>
            <a:endParaRPr lang="ru-RU" sz="4400" b="1" dirty="0" smtClean="0">
              <a:ln w="19050">
                <a:solidFill>
                  <a:schemeClr val="bg1"/>
                </a:solidFill>
              </a:ln>
              <a:latin typeface="Candara" panose="020E0502030303020204" pitchFamily="34" charset="0"/>
            </a:endParaRPr>
          </a:p>
          <a:p>
            <a:r>
              <a:rPr lang="ru-RU" sz="4400" b="1" dirty="0" smtClean="0">
                <a:ln w="19050">
                  <a:solidFill>
                    <a:schemeClr val="bg1"/>
                  </a:solidFill>
                </a:ln>
                <a:latin typeface="Candara" panose="020E0502030303020204" pitchFamily="34" charset="0"/>
              </a:rPr>
              <a:t>Эра сутр (</a:t>
            </a:r>
            <a:r>
              <a:rPr lang="en-US" sz="4400" b="1" dirty="0" smtClean="0">
                <a:ln w="19050">
                  <a:solidFill>
                    <a:schemeClr val="bg1"/>
                  </a:solidFill>
                </a:ln>
                <a:latin typeface="Candara" panose="020E0502030303020204" pitchFamily="34" charset="0"/>
              </a:rPr>
              <a:t>II</a:t>
            </a:r>
            <a:r>
              <a:rPr lang="ru-RU" sz="4400" b="1" dirty="0" smtClean="0">
                <a:ln w="19050">
                  <a:solidFill>
                    <a:schemeClr val="bg1"/>
                  </a:solidFill>
                </a:ln>
                <a:latin typeface="Candara" panose="020E0502030303020204" pitchFamily="34" charset="0"/>
              </a:rPr>
              <a:t> в. до н.э.-</a:t>
            </a:r>
            <a:r>
              <a:rPr lang="en-US" sz="4400" b="1" dirty="0" smtClean="0">
                <a:ln w="19050">
                  <a:solidFill>
                    <a:schemeClr val="bg1"/>
                  </a:solidFill>
                </a:ln>
                <a:latin typeface="Candara" panose="020E0502030303020204" pitchFamily="34" charset="0"/>
              </a:rPr>
              <a:t>VII </a:t>
            </a:r>
            <a:r>
              <a:rPr lang="ru-RU" sz="4400" b="1" dirty="0" smtClean="0">
                <a:ln w="19050">
                  <a:solidFill>
                    <a:schemeClr val="bg1"/>
                  </a:solidFill>
                </a:ln>
                <a:latin typeface="Candara" panose="020E0502030303020204" pitchFamily="34" charset="0"/>
              </a:rPr>
              <a:t>в. н.э.)</a:t>
            </a:r>
            <a:endParaRPr lang="uk-UA" sz="4400" b="1" dirty="0">
              <a:ln w="19050">
                <a:solidFill>
                  <a:schemeClr val="bg1"/>
                </a:solidFill>
              </a:ln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02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54636" y="614594"/>
            <a:ext cx="11167672" cy="1384995"/>
          </a:xfrm>
          <a:prstGeom prst="rect">
            <a:avLst/>
          </a:prstGeom>
          <a:pattFill prst="wd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</p:spPr>
        <p:txBody>
          <a:bodyPr wrap="square">
            <a:spAutoFit/>
          </a:bodyPr>
          <a:lstStyle/>
          <a:p>
            <a:pPr indent="400050" algn="ctr" defTabSz="1066800" eaLnBrk="0" fontAlgn="base" hangingPunct="0">
              <a:spcBef>
                <a:spcPct val="0"/>
              </a:spcBef>
              <a:spcAft>
                <a:spcPct val="0"/>
              </a:spcAft>
              <a:tabLst>
                <a:tab pos="533400" algn="l"/>
                <a:tab pos="785813" algn="l"/>
              </a:tabLst>
              <a:defRPr/>
            </a:pPr>
            <a:r>
              <a:rPr lang="ru-RU" sz="4800" b="1" i="1" dirty="0" smtClean="0">
                <a:solidFill>
                  <a:srgbClr val="000000"/>
                </a:solidFill>
                <a:latin typeface="Candara" panose="020E0502030303020204" pitchFamily="34" charset="0"/>
                <a:cs typeface="Arial" pitchFamily="34" charset="0"/>
              </a:rPr>
              <a:t>И</a:t>
            </a:r>
            <a:r>
              <a:rPr lang="ru-RU" sz="4800" b="1" i="1" dirty="0" smtClean="0">
                <a:solidFill>
                  <a:srgbClr val="000000"/>
                </a:solidFill>
                <a:latin typeface="Candara" panose="020E0502030303020204" pitchFamily="34" charset="0"/>
                <a:cs typeface="Arial" pitchFamily="34" charset="0"/>
              </a:rPr>
              <a:t>ндийские философские системы</a:t>
            </a:r>
            <a:endParaRPr lang="ru-RU" sz="4800" b="1" i="1" dirty="0" smtClean="0">
              <a:solidFill>
                <a:srgbClr val="000000"/>
              </a:solidFill>
              <a:latin typeface="Candara" panose="020E0502030303020204" pitchFamily="34" charset="0"/>
              <a:cs typeface="Arial" pitchFamily="34" charset="0"/>
            </a:endParaRPr>
          </a:p>
          <a:p>
            <a:pPr indent="400050" algn="ctr" defTabSz="1066800" eaLnBrk="0" fontAlgn="base" hangingPunct="0">
              <a:spcBef>
                <a:spcPct val="0"/>
              </a:spcBef>
              <a:spcAft>
                <a:spcPct val="0"/>
              </a:spcAft>
              <a:tabLst>
                <a:tab pos="533400" algn="l"/>
                <a:tab pos="785813" algn="l"/>
              </a:tabLst>
              <a:defRPr/>
            </a:pPr>
            <a:endParaRPr lang="ru-RU" sz="3600" b="1" i="1" dirty="0">
              <a:solidFill>
                <a:srgbClr val="000000"/>
              </a:solidFill>
              <a:latin typeface="Candara" panose="020E0502030303020204" pitchFamily="34" charset="0"/>
              <a:cs typeface="Times New Roman" pitchFamily="18" charset="0"/>
            </a:endParaRPr>
          </a:p>
        </p:txBody>
      </p:sp>
      <p:pic>
        <p:nvPicPr>
          <p:cNvPr id="2050" name="Picture 2" descr="http://www.spirit-sun.com/uploads/images/india/india-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580" y="2738252"/>
            <a:ext cx="4973337" cy="373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advaitaworld.com/uploads/images/00/10/12/2013/09/29/57fef9e90c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7" b="1447"/>
          <a:stretch/>
        </p:blipFill>
        <p:spPr bwMode="auto">
          <a:xfrm>
            <a:off x="7674962" y="2738252"/>
            <a:ext cx="2834278" cy="373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481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40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2"/>
          <p:cNvSpPr>
            <a:spLocks noChangeArrowheads="1"/>
          </p:cNvSpPr>
          <p:nvPr/>
        </p:nvSpPr>
        <p:spPr bwMode="auto">
          <a:xfrm>
            <a:off x="444712" y="104931"/>
            <a:ext cx="5281533" cy="6478433"/>
          </a:xfrm>
          <a:prstGeom prst="verticalScroll">
            <a:avLst>
              <a:gd name="adj" fmla="val 12500"/>
            </a:avLst>
          </a:prstGeom>
          <a:ln w="28575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106674" tIns="53337" rIns="106674" bIns="53337" anchor="ctr"/>
          <a:lstStyle>
            <a:lvl1pPr defTabSz="10668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668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668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668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668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uk-UA" altLang="uk-UA" sz="2800" b="0">
              <a:solidFill>
                <a:srgbClr val="000000"/>
              </a:solidFill>
            </a:endParaRPr>
          </a:p>
        </p:txBody>
      </p:sp>
      <p:sp>
        <p:nvSpPr>
          <p:cNvPr id="3" name="Text Box 17"/>
          <p:cNvSpPr txBox="1">
            <a:spLocks noChangeArrowheads="1"/>
          </p:cNvSpPr>
          <p:nvPr/>
        </p:nvSpPr>
        <p:spPr bwMode="auto">
          <a:xfrm>
            <a:off x="2089384" y="157798"/>
            <a:ext cx="3208937" cy="538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6674" tIns="53337" rIns="106674" bIns="53337">
            <a:spAutoFit/>
          </a:bodyPr>
          <a:lstStyle>
            <a:lvl1pPr defTabSz="10668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668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668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668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668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ru-RU" altLang="uk-UA" sz="2800" i="1" dirty="0"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Проблемы бытия</a:t>
            </a: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1147624" y="1053828"/>
            <a:ext cx="3935668" cy="5121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6674" tIns="53337" rIns="106674" bIns="53337">
            <a:spAutoFit/>
          </a:bodyPr>
          <a:lstStyle>
            <a:lvl1pPr defTabSz="10668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668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668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668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668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uk-UA" sz="2400" dirty="0">
                <a:solidFill>
                  <a:srgbClr val="000000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- </a:t>
            </a:r>
            <a:r>
              <a:rPr lang="ru-RU" altLang="uk-UA" sz="1800" dirty="0"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опирается на законы космической эволюции, цикличности, порядка и взаимосвязанности;</a:t>
            </a:r>
            <a:endParaRPr lang="ru-RU" altLang="uk-UA" sz="1800" dirty="0">
              <a:solidFill>
                <a:srgbClr val="000000"/>
              </a:solidFill>
              <a:latin typeface="Candara" panose="020E0502030303020204" pitchFamily="34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ru-RU" altLang="uk-UA" sz="1800" dirty="0"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бытие и небытие ассоциируются с вдохом и выдохом Бога-творца. Он живет 100 космических лет, затем умирает, наступает абсолютное небытие, тоже 100 лет, затем вновь появляется жизнь при новом рождении творца, но уже более совершенная;</a:t>
            </a:r>
            <a:endParaRPr lang="ru-RU" altLang="uk-UA" sz="1800" dirty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pPr algn="just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ru-RU" altLang="uk-UA" sz="1800" dirty="0"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мир взаимосвязан, любое событие, поступок человека, явление природы влияет на жизнь космоса</a:t>
            </a:r>
            <a:r>
              <a:rPr lang="ru-RU" altLang="uk-UA" sz="1800" dirty="0">
                <a:solidFill>
                  <a:srgbClr val="000000"/>
                </a:solidFill>
                <a:latin typeface="Candara" panose="020E0502030303020204" pitchFamily="34" charset="0"/>
              </a:rPr>
              <a:t>;</a:t>
            </a:r>
          </a:p>
          <a:p>
            <a:pPr algn="just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ru-RU" altLang="uk-UA" sz="1800" dirty="0"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 Цель эволюции, развития – достижение все более совершенного духа через постоянную смену материальных форм. </a:t>
            </a:r>
            <a:endParaRPr lang="ru-RU" altLang="uk-UA" sz="1800" dirty="0">
              <a:solidFill>
                <a:srgbClr val="000000"/>
              </a:solidFill>
              <a:latin typeface="Candara" panose="020E0502030303020204" pitchFamily="34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ru-RU" altLang="uk-UA" sz="1400" dirty="0">
              <a:solidFill>
                <a:srgbClr val="000000"/>
              </a:solidFill>
              <a:latin typeface="Candara" panose="020E0502030303020204" pitchFamily="34" charset="0"/>
            </a:endParaRPr>
          </a:p>
        </p:txBody>
      </p:sp>
      <p:pic>
        <p:nvPicPr>
          <p:cNvPr id="1026" name="Picture 2" descr="http://poznai.by/images/tury/Indiya/DSC0619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692" y="4227226"/>
            <a:ext cx="3519086" cy="235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poznai.by/images/tury/Indiya/%D0%92%D0%B0%D1%80%D0%B0%D0%BD%D0%B0%D1%81%D0%B8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811" y="245585"/>
            <a:ext cx="3456229" cy="230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ca-dialog.org/wp-content/uploads/2011/12/vremyan.ru_-300x22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629" y="2272584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2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40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9"/>
          <p:cNvSpPr>
            <a:spLocks noChangeArrowheads="1"/>
          </p:cNvSpPr>
          <p:nvPr/>
        </p:nvSpPr>
        <p:spPr bwMode="auto">
          <a:xfrm flipH="1">
            <a:off x="6820524" y="374755"/>
            <a:ext cx="5156877" cy="5953776"/>
          </a:xfrm>
          <a:prstGeom prst="verticalScroll">
            <a:avLst>
              <a:gd name="adj" fmla="val 12500"/>
            </a:avLst>
          </a:prstGeom>
          <a:ln w="28575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106674" tIns="53337" rIns="106674" bIns="53337" anchor="ctr"/>
          <a:lstStyle>
            <a:lvl1pPr defTabSz="10668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668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668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668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668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uk-UA" altLang="uk-UA" sz="2800" b="0">
              <a:solidFill>
                <a:srgbClr val="000000"/>
              </a:solidFill>
            </a:endParaRPr>
          </a:p>
        </p:txBody>
      </p:sp>
      <p:sp>
        <p:nvSpPr>
          <p:cNvPr id="3" name="Text Box 20"/>
          <p:cNvSpPr txBox="1">
            <a:spLocks noChangeArrowheads="1"/>
          </p:cNvSpPr>
          <p:nvPr/>
        </p:nvSpPr>
        <p:spPr bwMode="auto">
          <a:xfrm flipH="1">
            <a:off x="7547105" y="514447"/>
            <a:ext cx="3042899" cy="477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6674" tIns="53337" rIns="106674" bIns="53337">
            <a:spAutoFit/>
          </a:bodyPr>
          <a:lstStyle>
            <a:lvl1pPr defTabSz="10668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668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668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668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668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uk-UA" sz="2400" i="1" dirty="0"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Проблемы познания</a:t>
            </a:r>
          </a:p>
        </p:txBody>
      </p:sp>
      <p:sp>
        <p:nvSpPr>
          <p:cNvPr id="4" name="Text Box 21"/>
          <p:cNvSpPr txBox="1">
            <a:spLocks noChangeArrowheads="1"/>
          </p:cNvSpPr>
          <p:nvPr/>
        </p:nvSpPr>
        <p:spPr bwMode="auto">
          <a:xfrm flipH="1">
            <a:off x="7547104" y="1182414"/>
            <a:ext cx="3620567" cy="5386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6674" tIns="53337" rIns="106674" bIns="53337">
            <a:spAutoFit/>
          </a:bodyPr>
          <a:lstStyle>
            <a:lvl1pPr defTabSz="10668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668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668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668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668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uk-UA" sz="1900" dirty="0">
              <a:solidFill>
                <a:srgbClr val="000000"/>
              </a:solidFill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uk-UA" sz="2000" dirty="0">
                <a:solidFill>
                  <a:srgbClr val="000000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- </a:t>
            </a:r>
            <a:r>
              <a:rPr lang="ru-RU" altLang="uk-UA" sz="1800" dirty="0"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особенность познания в индийской философии – не изучение внешних признаков предмета, а изучение процессов</a:t>
            </a:r>
            <a:r>
              <a:rPr lang="ru-RU" altLang="uk-UA" sz="1800" dirty="0">
                <a:solidFill>
                  <a:srgbClr val="000000"/>
                </a:solidFill>
                <a:latin typeface="Candara" panose="020E0502030303020204" pitchFamily="34" charset="0"/>
              </a:rPr>
              <a:t>, </a:t>
            </a:r>
            <a:r>
              <a:rPr lang="ru-RU" altLang="uk-UA" sz="1800" dirty="0"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происходящих в сознании при соприкосновении с миром предметов и явлений;</a:t>
            </a:r>
            <a:endParaRPr lang="ru-RU" altLang="uk-UA" sz="1800" dirty="0">
              <a:solidFill>
                <a:srgbClr val="000000"/>
              </a:solidFill>
              <a:latin typeface="Candara" panose="020E0502030303020204" pitchFamily="34" charset="0"/>
              <a:cs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uk-UA" sz="1800" dirty="0">
                <a:solidFill>
                  <a:srgbClr val="000000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- </a:t>
            </a:r>
            <a:r>
              <a:rPr lang="ru-RU" altLang="uk-UA" sz="1800" dirty="0"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поэтому выделяют три вида сознания: материальное сознание, чистое сознание (первичная энергия</a:t>
            </a:r>
            <a:r>
              <a:rPr lang="ru-RU" altLang="uk-UA" sz="1800" dirty="0">
                <a:solidFill>
                  <a:srgbClr val="000000"/>
                </a:solidFill>
                <a:latin typeface="Candara" panose="020E0502030303020204" pitchFamily="34" charset="0"/>
              </a:rPr>
              <a:t>,</a:t>
            </a:r>
            <a:r>
              <a:rPr lang="ru-RU" altLang="uk-UA" sz="1800" dirty="0"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 из которой возникли люди), сознание сновидения, мираж;</a:t>
            </a:r>
            <a:endParaRPr lang="ru-RU" altLang="uk-UA" sz="1800" dirty="0">
              <a:solidFill>
                <a:srgbClr val="000000"/>
              </a:solidFill>
              <a:latin typeface="Candara" panose="020E0502030303020204" pitchFamily="34" charset="0"/>
              <a:cs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ru-RU" altLang="uk-UA" sz="1800" dirty="0"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согласно индийской философии, каждое сознание заслуживает изучения.</a:t>
            </a:r>
            <a:endParaRPr lang="ru-RU" altLang="uk-UA" sz="1800" dirty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ru-RU" altLang="uk-UA" sz="1800" dirty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ru-RU" altLang="uk-UA" dirty="0">
              <a:solidFill>
                <a:srgbClr val="000000"/>
              </a:solidFill>
            </a:endParaRPr>
          </a:p>
        </p:txBody>
      </p:sp>
      <p:pic>
        <p:nvPicPr>
          <p:cNvPr id="16386" name="Picture 2" descr="http://newsgreat.ru/wp-content/uploads/2014/03/%D1%81%D0%B0%D0%B4%D1%85%D1%8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53" y="374755"/>
            <a:ext cx="4629559" cy="308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http://cs540102.vk.me/c621824/v621824042/33aa/4ZxPYvBo26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548" y="3102963"/>
            <a:ext cx="2395896" cy="3608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 descr="http://triphints.ru/media/uploads/articles/bf8515cff8396e6625d176c12fc5586f/article_5432c8c363eb02.54356813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189" y="4075196"/>
            <a:ext cx="3329625" cy="200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1108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71889" y="572099"/>
            <a:ext cx="10515600" cy="1500187"/>
          </a:xfrm>
        </p:spPr>
        <p:txBody>
          <a:bodyPr>
            <a:normAutofit/>
          </a:bodyPr>
          <a:lstStyle/>
          <a:p>
            <a:r>
              <a:rPr lang="ru-RU" sz="8800" b="1" dirty="0" smtClean="0">
                <a:ln w="28575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stral" panose="03090702030407020403" pitchFamily="66" charset="0"/>
              </a:rPr>
              <a:t>Спасибо за внимание!</a:t>
            </a:r>
            <a:endParaRPr lang="uk-UA" sz="8800" b="1" dirty="0">
              <a:ln w="28575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Mistral" panose="030907020304070204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10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170</Words>
  <Application>Microsoft Office PowerPoint</Application>
  <PresentationFormat>Широкоэкранный</PresentationFormat>
  <Paragraphs>22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Candara</vt:lpstr>
      <vt:lpstr>Mistral</vt:lpstr>
      <vt:lpstr>Times New Roman</vt:lpstr>
      <vt:lpstr>Тема Office</vt:lpstr>
      <vt:lpstr>Древнеиндийская философия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Древнеиндийская философия</dc:title>
  <dc:creator>user</dc:creator>
  <cp:lastModifiedBy>user</cp:lastModifiedBy>
  <cp:revision>9</cp:revision>
  <dcterms:created xsi:type="dcterms:W3CDTF">2015-10-03T11:16:29Z</dcterms:created>
  <dcterms:modified xsi:type="dcterms:W3CDTF">2015-10-05T05:51:25Z</dcterms:modified>
</cp:coreProperties>
</file>