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B4C71EC6-210F-42DE-9C53-41977AD35B3D}" type="datetimeFigureOut">
              <a:rPr lang="ru-RU" smtClean="0"/>
              <a:t>11.12.2014</a:t>
            </a:fld>
            <a:endParaRPr lang="ru-RU"/>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19B0651-EE4F-4900-A07F-96A6BFA9D0F0}" type="slidenum">
              <a:rPr lang="ru-RU" smtClean="0"/>
              <a:t>‹#›</a:t>
            </a:fld>
            <a:endParaRPr lang="ru-RU"/>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11.12.2014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11.12.2014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11.12.2014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
        <p:nvSpPr>
          <p:cNvPr id="11" name="Title 10"/>
          <p:cNvSpPr>
            <a:spLocks noGrp="1"/>
          </p:cNvSpPr>
          <p:nvPr>
            <p:ph type="title"/>
          </p:nvPr>
        </p:nvSpPr>
        <p:spPr/>
        <p:txBody>
          <a:bodyPr/>
          <a:lstStyle/>
          <a:p>
            <a:r>
              <a:rPr lang="ru-RU" smtClean="0"/>
              <a:t>Образец заголовка</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11.12.2014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4C71EC6-210F-42DE-9C53-41977AD35B3D}" type="datetimeFigureOut">
              <a:rPr lang="ru-RU" smtClean="0"/>
              <a:t>11.12.2014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12" name="Title 11"/>
          <p:cNvSpPr>
            <a:spLocks noGrp="1"/>
          </p:cNvSpPr>
          <p:nvPr>
            <p:ph type="title"/>
          </p:nvPr>
        </p:nvSpPr>
        <p:spPr/>
        <p:txBody>
          <a:bodyPr/>
          <a:lstStyle>
            <a:lvl1pPr>
              <a:defRPr>
                <a:solidFill>
                  <a:schemeClr val="tx2"/>
                </a:solidFill>
              </a:defRPr>
            </a:lvl1pPr>
          </a:lstStyle>
          <a:p>
            <a:r>
              <a:rPr lang="ru-RU" smtClean="0"/>
              <a:t>Образец заголовка</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11.12.2014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4C71EC6-210F-42DE-9C53-41977AD35B3D}" type="datetimeFigureOut">
              <a:rPr lang="ru-RU" smtClean="0"/>
              <a:t>11.12.2014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11.12.2014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ru-RU" smtClean="0"/>
              <a:t>Образец заголовка</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11.12.2014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ru-RU" smtClean="0"/>
              <a:t>Образец заголовка</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11.12.2014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B4C71EC6-210F-42DE-9C53-41977AD35B3D}" type="datetimeFigureOut">
              <a:rPr lang="ru-RU" smtClean="0"/>
              <a:t>11.12.2014</a:t>
            </a:fld>
            <a:endParaRPr lang="ru-RU"/>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ru-RU"/>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uk-UA" dirty="0">
                <a:effectLst/>
              </a:rPr>
              <a:t>Філософія Ф.В.</a:t>
            </a:r>
            <a:r>
              <a:rPr lang="uk-UA" dirty="0" err="1">
                <a:effectLst/>
              </a:rPr>
              <a:t>Шеллінга</a:t>
            </a:r>
            <a:endParaRPr lang="uk-UA" dirty="0"/>
          </a:p>
        </p:txBody>
      </p:sp>
      <p:sp>
        <p:nvSpPr>
          <p:cNvPr id="3" name="Подзаголовок 2"/>
          <p:cNvSpPr>
            <a:spLocks noGrp="1"/>
          </p:cNvSpPr>
          <p:nvPr>
            <p:ph type="subTitle" idx="1"/>
          </p:nvPr>
        </p:nvSpPr>
        <p:spPr>
          <a:xfrm>
            <a:off x="1835696" y="3645024"/>
            <a:ext cx="6400800" cy="1752600"/>
          </a:xfrm>
        </p:spPr>
        <p:txBody>
          <a:bodyPr>
            <a:normAutofit lnSpcReduction="10000"/>
          </a:bodyPr>
          <a:lstStyle/>
          <a:p>
            <a:pPr algn="r"/>
            <a:r>
              <a:rPr lang="ru-RU" dirty="0" smtClean="0"/>
              <a:t>П</a:t>
            </a:r>
            <a:r>
              <a:rPr lang="uk-UA" dirty="0" err="1" smtClean="0"/>
              <a:t>ідготував</a:t>
            </a:r>
            <a:endParaRPr lang="uk-UA" dirty="0"/>
          </a:p>
          <a:p>
            <a:pPr algn="r"/>
            <a:r>
              <a:rPr lang="uk-UA" dirty="0" smtClean="0"/>
              <a:t>студент ІІ курсу ФІОТ</a:t>
            </a:r>
          </a:p>
          <a:p>
            <a:pPr algn="r"/>
            <a:r>
              <a:rPr lang="uk-UA" dirty="0" smtClean="0"/>
              <a:t>група ІО-32</a:t>
            </a:r>
          </a:p>
          <a:p>
            <a:pPr algn="r"/>
            <a:r>
              <a:rPr lang="uk-UA" dirty="0" smtClean="0"/>
              <a:t>Попенко Руслан</a:t>
            </a:r>
            <a:endParaRPr lang="uk-UA" dirty="0"/>
          </a:p>
        </p:txBody>
      </p:sp>
    </p:spTree>
    <p:extLst>
      <p:ext uri="{BB962C8B-B14F-4D97-AF65-F5344CB8AC3E}">
        <p14:creationId xmlns:p14="http://schemas.microsoft.com/office/powerpoint/2010/main" val="2557146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0" y="2106425"/>
            <a:ext cx="5472609" cy="4725144"/>
          </a:xfrm>
        </p:spPr>
        <p:txBody>
          <a:bodyPr>
            <a:normAutofit fontScale="92500" lnSpcReduction="20000"/>
          </a:bodyPr>
          <a:lstStyle/>
          <a:p>
            <a:r>
              <a:rPr lang="uk-UA" dirty="0"/>
              <a:t>Приблизно в 1815р. </a:t>
            </a:r>
            <a:r>
              <a:rPr lang="uk-UA" dirty="0" err="1"/>
              <a:t>Шеллінг</a:t>
            </a:r>
            <a:r>
              <a:rPr lang="uk-UA" dirty="0"/>
              <a:t> почав розробку "філософії міфології та одкровення", або "позитивної філософії". У своїх працях "Філософія міфології", "Філософія одкровення", "Історія новітньої філософії" він виступив з критикою раціоналістичної філософії за те, що вона відповідає лише на питання "як?", а не "що?", звинувачує її у відсутності уваги до принципу, який уможливлює усвідомити суть "речей". З його погляду, раціоналізм визнає виникнення одиничного із загальних сутностей, не вміючи пояснити відношення між собою цих сутностей, не вміючи пояснити, як з останніх виникають реальні одиничні речі.</a:t>
            </a:r>
          </a:p>
          <a:p>
            <a:endParaRPr lang="uk-UA" dirty="0"/>
          </a:p>
        </p:txBody>
      </p:sp>
      <p:sp>
        <p:nvSpPr>
          <p:cNvPr id="3" name="Заголовок 2"/>
          <p:cNvSpPr>
            <a:spLocks noGrp="1"/>
          </p:cNvSpPr>
          <p:nvPr>
            <p:ph type="title"/>
          </p:nvPr>
        </p:nvSpPr>
        <p:spPr/>
        <p:txBody>
          <a:bodyPr/>
          <a:lstStyle/>
          <a:p>
            <a:r>
              <a:rPr lang="uk-UA" b="1" dirty="0"/>
              <a:t>Філософія одкровення</a:t>
            </a:r>
            <a:endParaRPr lang="uk-UA" dirty="0"/>
          </a:p>
        </p:txBody>
      </p:sp>
      <p:pic>
        <p:nvPicPr>
          <p:cNvPr id="9220" name="Picture 4" descr="http://platonanet.org.ua/_ld/0/132239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2060848"/>
            <a:ext cx="3096344" cy="4525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088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0" y="2060849"/>
            <a:ext cx="5868144" cy="4797152"/>
          </a:xfrm>
        </p:spPr>
        <p:txBody>
          <a:bodyPr>
            <a:normAutofit fontScale="85000" lnSpcReduction="10000"/>
          </a:bodyPr>
          <a:lstStyle/>
          <a:p>
            <a:r>
              <a:rPr lang="uk-UA" dirty="0"/>
              <a:t>Філософія одкровення та міфології, за </a:t>
            </a:r>
            <a:r>
              <a:rPr lang="uk-UA" dirty="0" err="1"/>
              <a:t>Шеллінгом</a:t>
            </a:r>
            <a:r>
              <a:rPr lang="uk-UA" dirty="0"/>
              <a:t>, розглядається у вигляді системи "теософії", не обмеженої християнською доктриною. Адже одкровення існує у всіх формах релігійності, а дохристиянська міфологія мала своєрідне історичне місце, за змістом збігалася з істинними релігійними принципами. Міфи не потребують тлумачення, вони мають власний зміст, який прозріває існуючу тотожність Абсолюту. Тому "позитивна філософія", поділена на "філософію міфу" та "філософію одкровення", об'єднує знання та віру. Віра, за </a:t>
            </a:r>
            <a:r>
              <a:rPr lang="uk-UA" dirty="0" err="1"/>
              <a:t>Шеллінгом</a:t>
            </a:r>
            <a:r>
              <a:rPr lang="uk-UA" dirty="0"/>
              <a:t>, це єдиний шлях до усвідомлення Абсолютної тотожності буття. Таким чином, задум </a:t>
            </a:r>
            <a:r>
              <a:rPr lang="uk-UA" dirty="0" err="1"/>
              <a:t>Шеллінга</a:t>
            </a:r>
            <a:r>
              <a:rPr lang="uk-UA" dirty="0"/>
              <a:t> про чіткий раціоналістичний виклад філософії тотожності в останні роки його діяльності стає ірраціоналізм.</a:t>
            </a:r>
          </a:p>
          <a:p>
            <a:endParaRPr lang="uk-UA" dirty="0"/>
          </a:p>
        </p:txBody>
      </p:sp>
      <p:sp>
        <p:nvSpPr>
          <p:cNvPr id="3" name="Заголовок 2"/>
          <p:cNvSpPr>
            <a:spLocks noGrp="1"/>
          </p:cNvSpPr>
          <p:nvPr>
            <p:ph type="title"/>
          </p:nvPr>
        </p:nvSpPr>
        <p:spPr/>
        <p:txBody>
          <a:bodyPr/>
          <a:lstStyle/>
          <a:p>
            <a:r>
              <a:rPr lang="uk-UA" b="1" dirty="0"/>
              <a:t>Філософія одкровення</a:t>
            </a:r>
            <a:endParaRPr lang="uk-UA" dirty="0"/>
          </a:p>
        </p:txBody>
      </p:sp>
      <p:pic>
        <p:nvPicPr>
          <p:cNvPr id="10242" name="Picture 2" descr="http://3.bp.blogspot.com/-w4iUWN3bOYs/TgrWEcVEP3I/AAAAAAAAAvE/TQA1dNWoSmA/s1600/irrational.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305" y="2132856"/>
            <a:ext cx="3257641"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935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0" y="2060848"/>
            <a:ext cx="8748464" cy="2160240"/>
          </a:xfrm>
        </p:spPr>
        <p:txBody>
          <a:bodyPr>
            <a:normAutofit fontScale="92500" lnSpcReduction="20000"/>
          </a:bodyPr>
          <a:lstStyle/>
          <a:p>
            <a:r>
              <a:rPr lang="uk-UA" dirty="0"/>
              <a:t>Бог, за </a:t>
            </a:r>
            <a:r>
              <a:rPr lang="uk-UA" dirty="0" err="1"/>
              <a:t>Шеллінгом</a:t>
            </a:r>
            <a:r>
              <a:rPr lang="uk-UA" dirty="0"/>
              <a:t>, це передусім особистість. Різниця між Богом і людиною у тому, що Бог як особистість абсолютно вільний і нескінченний, а людина обмежена. У лекціях "Про метод академічного вивчення" (1803) </a:t>
            </a:r>
            <a:r>
              <a:rPr lang="uk-UA" dirty="0" err="1"/>
              <a:t>Шеллінг</a:t>
            </a:r>
            <a:r>
              <a:rPr lang="uk-UA" dirty="0"/>
              <a:t> обґрунтовує </a:t>
            </a:r>
            <a:r>
              <a:rPr lang="uk-UA" dirty="0" err="1"/>
              <a:t>історико-критичний</a:t>
            </a:r>
            <a:r>
              <a:rPr lang="uk-UA" dirty="0"/>
              <a:t> метод вивчення Біблії. В останні роки своєї наукової діяльності він заперечує даний метод як помилковий абсолютизм раціоналізму.</a:t>
            </a:r>
          </a:p>
          <a:p>
            <a:endParaRPr lang="uk-UA" dirty="0"/>
          </a:p>
        </p:txBody>
      </p:sp>
      <p:sp>
        <p:nvSpPr>
          <p:cNvPr id="3" name="Заголовок 2"/>
          <p:cNvSpPr>
            <a:spLocks noGrp="1"/>
          </p:cNvSpPr>
          <p:nvPr>
            <p:ph type="title"/>
          </p:nvPr>
        </p:nvSpPr>
        <p:spPr/>
        <p:txBody>
          <a:bodyPr/>
          <a:lstStyle/>
          <a:p>
            <a:r>
              <a:rPr lang="uk-UA" b="1" dirty="0"/>
              <a:t>Філософія одкровення</a:t>
            </a:r>
            <a:endParaRPr lang="uk-UA" dirty="0"/>
          </a:p>
        </p:txBody>
      </p:sp>
      <p:pic>
        <p:nvPicPr>
          <p:cNvPr id="11266" name="Picture 2" descr="http://i005.radikal.ru/0803/4c/024fdce8543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624" y="4028291"/>
            <a:ext cx="7641768" cy="2776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72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23528" y="2132856"/>
            <a:ext cx="4376809" cy="4276997"/>
          </a:xfrm>
        </p:spPr>
        <p:txBody>
          <a:bodyPr>
            <a:normAutofit fontScale="85000" lnSpcReduction="20000"/>
          </a:bodyPr>
          <a:lstStyle/>
          <a:p>
            <a:r>
              <a:rPr lang="uk-UA" dirty="0"/>
              <a:t>Фрідріх Вільгельм </a:t>
            </a:r>
            <a:r>
              <a:rPr lang="uk-UA" dirty="0" err="1"/>
              <a:t>Шеллінг</a:t>
            </a:r>
            <a:r>
              <a:rPr lang="uk-UA" dirty="0"/>
              <a:t> (1775-1854) отримав у </a:t>
            </a:r>
            <a:r>
              <a:rPr lang="uk-UA" dirty="0" err="1"/>
              <a:t>Тюбінгені</a:t>
            </a:r>
            <a:r>
              <a:rPr lang="uk-UA" dirty="0"/>
              <a:t> вищу духовну освіту, в </a:t>
            </a:r>
            <a:r>
              <a:rPr lang="uk-UA" dirty="0" err="1"/>
              <a:t>Лейпцігу</a:t>
            </a:r>
            <a:r>
              <a:rPr lang="uk-UA" dirty="0"/>
              <a:t> вивчав математику і природознавство. Викладав у </a:t>
            </a:r>
            <a:r>
              <a:rPr lang="uk-UA" dirty="0" err="1"/>
              <a:t>Єнському</a:t>
            </a:r>
            <a:r>
              <a:rPr lang="uk-UA" dirty="0"/>
              <a:t>, </a:t>
            </a:r>
            <a:r>
              <a:rPr lang="uk-UA" dirty="0" err="1"/>
              <a:t>Ерлангенському</a:t>
            </a:r>
            <a:r>
              <a:rPr lang="uk-UA" dirty="0"/>
              <a:t>, Мюнхенському та Берлінському університетах. У філософській еволюції </a:t>
            </a:r>
            <a:r>
              <a:rPr lang="uk-UA" dirty="0" err="1"/>
              <a:t>Шеллінга</a:t>
            </a:r>
            <a:r>
              <a:rPr lang="uk-UA" dirty="0"/>
              <a:t> відсутні чіткі межі між її етапами, які можна назвати як "філософія природи" (натурфілософія — 90-ті роки XVIII ст.), трансцендентального ідеалізму (1800), "філософія тотожності" (перше десятиліття XIX ст.) та "філософія одкровення".</a:t>
            </a:r>
          </a:p>
          <a:p>
            <a:endParaRPr lang="uk-UA" dirty="0"/>
          </a:p>
        </p:txBody>
      </p:sp>
      <p:sp>
        <p:nvSpPr>
          <p:cNvPr id="3" name="Заголовок 2"/>
          <p:cNvSpPr>
            <a:spLocks noGrp="1"/>
          </p:cNvSpPr>
          <p:nvPr>
            <p:ph type="title"/>
          </p:nvPr>
        </p:nvSpPr>
        <p:spPr>
          <a:xfrm>
            <a:off x="683568" y="404664"/>
            <a:ext cx="7756263" cy="1054250"/>
          </a:xfrm>
        </p:spPr>
        <p:txBody>
          <a:bodyPr/>
          <a:lstStyle/>
          <a:p>
            <a:r>
              <a:rPr lang="uk-UA" sz="4800" b="1" dirty="0"/>
              <a:t>Фрідріх Вільгельм </a:t>
            </a:r>
            <a:r>
              <a:rPr lang="uk-UA" sz="4800" b="1" dirty="0" err="1"/>
              <a:t>Шеллінг</a:t>
            </a:r>
            <a:endParaRPr lang="uk-UA" sz="4800" dirty="0"/>
          </a:p>
        </p:txBody>
      </p:sp>
      <p:pic>
        <p:nvPicPr>
          <p:cNvPr id="1026" name="Picture 2" descr="http://img.encyc.yandex.net/illustrations/men/pictures/03-416-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060848"/>
            <a:ext cx="3600450" cy="4391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5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72480" y="2157862"/>
            <a:ext cx="3744416" cy="4104456"/>
          </a:xfrm>
        </p:spPr>
        <p:txBody>
          <a:bodyPr>
            <a:normAutofit fontScale="92500" lnSpcReduction="20000"/>
          </a:bodyPr>
          <a:lstStyle/>
          <a:p>
            <a:r>
              <a:rPr lang="uk-UA" dirty="0"/>
              <a:t>У філософській еволюції </a:t>
            </a:r>
            <a:r>
              <a:rPr lang="uk-UA" dirty="0" err="1"/>
              <a:t>Шеллінга</a:t>
            </a:r>
            <a:r>
              <a:rPr lang="uk-UA" dirty="0"/>
              <a:t> філософія природа — найважливіший етап. Якщо для Фіхте значення природи полягало у тому, що вона протистоїть моральності, а остання перемагає природні властивості суб'єкта, то для </a:t>
            </a:r>
            <a:r>
              <a:rPr lang="uk-UA" dirty="0" err="1"/>
              <a:t>Шеллінга</a:t>
            </a:r>
            <a:r>
              <a:rPr lang="uk-UA" dirty="0"/>
              <a:t>, навпаки, природа — самостійний предмет філософського дослідження.</a:t>
            </a:r>
          </a:p>
          <a:p>
            <a:endParaRPr lang="uk-UA" dirty="0"/>
          </a:p>
        </p:txBody>
      </p:sp>
      <p:sp>
        <p:nvSpPr>
          <p:cNvPr id="3" name="Заголовок 2"/>
          <p:cNvSpPr>
            <a:spLocks noGrp="1"/>
          </p:cNvSpPr>
          <p:nvPr>
            <p:ph type="title"/>
          </p:nvPr>
        </p:nvSpPr>
        <p:spPr/>
        <p:txBody>
          <a:bodyPr/>
          <a:lstStyle/>
          <a:p>
            <a:r>
              <a:rPr lang="uk-UA" b="1" dirty="0"/>
              <a:t>Натурфілософія</a:t>
            </a:r>
            <a:endParaRPr lang="uk-UA" dirty="0"/>
          </a:p>
        </p:txBody>
      </p:sp>
      <p:pic>
        <p:nvPicPr>
          <p:cNvPr id="2052" name="Picture 4" descr="http://www.allfons.ru/large/201201/507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2132857"/>
            <a:ext cx="5068266" cy="4389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136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347864" y="2060848"/>
            <a:ext cx="5616624" cy="5184576"/>
          </a:xfrm>
        </p:spPr>
        <p:txBody>
          <a:bodyPr>
            <a:normAutofit fontScale="55000" lnSpcReduction="20000"/>
          </a:bodyPr>
          <a:lstStyle/>
          <a:p>
            <a:r>
              <a:rPr lang="uk-UA" sz="2900" dirty="0"/>
              <a:t>Розглядаючи природу як силову динамічну єдність протилежностей, </a:t>
            </a:r>
            <a:r>
              <a:rPr lang="uk-UA" sz="2900" dirty="0" err="1"/>
              <a:t>Шеллінг</a:t>
            </a:r>
            <a:r>
              <a:rPr lang="uk-UA" sz="2900" dirty="0"/>
              <a:t> вважає, що через усю природу проходить протилежність об'єкта і суб'єкта. Прообразом такої протилежності він вважає полярність полюсів </a:t>
            </a:r>
            <a:r>
              <a:rPr lang="uk-UA" sz="2900" dirty="0" err="1"/>
              <a:t>магніта</a:t>
            </a:r>
            <a:r>
              <a:rPr lang="uk-UA" sz="2900" dirty="0"/>
              <a:t>: вони одночасно пов'язані між собою і </a:t>
            </a:r>
            <a:r>
              <a:rPr lang="uk-UA" sz="2900" dirty="0" err="1"/>
              <a:t>взаємнопротилежні</a:t>
            </a:r>
            <a:r>
              <a:rPr lang="uk-UA" sz="2900" dirty="0"/>
              <a:t>. Це — перше виявлення загального світового закону, який виявляє себе у протилежності позитивного і негативного зарядів у електродинаміці, у протилежному відношенні кислот і лугів. Принцип поділу на протилежності </a:t>
            </a:r>
            <a:r>
              <a:rPr lang="uk-UA" sz="2900" dirty="0" err="1"/>
              <a:t>Шеллінг</a:t>
            </a:r>
            <a:r>
              <a:rPr lang="uk-UA" sz="2900" dirty="0"/>
              <a:t> впроваджує для розгляду явищ органічного життя. Він за допомогою поляризації класифікує різновиди явищ живої природа. На думку </a:t>
            </a:r>
            <a:r>
              <a:rPr lang="uk-UA" sz="2900" dirty="0" err="1"/>
              <a:t>Шеллінга</a:t>
            </a:r>
            <a:r>
              <a:rPr lang="uk-UA" sz="2900" dirty="0"/>
              <a:t>, у природі є сила, яка має властивості живої сили. Роздвоєння цієї сили уможливлює природі утворювати нові форми природного існування. Уся природа — великий організм, у якому протилежності гармонійно поєднуються в єдності, взаємне заперечення гармонійно вирішується єднанням. Цілісність живого організму базується на гармоніях, а гармонії мають духовну природу. Тому не живе породжується з неживого, а навпаки: мертве тіло—продукт життєдіяльності, результат смерті живого. Таким чином, початок усіх речей має духовну основу, але ця духовна основа є несвідомою, животворною, </a:t>
            </a:r>
            <a:r>
              <a:rPr lang="uk-UA" sz="2900" dirty="0" err="1"/>
              <a:t>немислячою</a:t>
            </a:r>
            <a:r>
              <a:rPr lang="uk-UA" dirty="0"/>
              <a:t>.</a:t>
            </a:r>
          </a:p>
          <a:p>
            <a:endParaRPr lang="uk-UA" dirty="0"/>
          </a:p>
        </p:txBody>
      </p:sp>
      <p:sp>
        <p:nvSpPr>
          <p:cNvPr id="3" name="Заголовок 2"/>
          <p:cNvSpPr>
            <a:spLocks noGrp="1"/>
          </p:cNvSpPr>
          <p:nvPr>
            <p:ph type="title"/>
          </p:nvPr>
        </p:nvSpPr>
        <p:spPr>
          <a:xfrm>
            <a:off x="899592" y="548680"/>
            <a:ext cx="7756263" cy="1054250"/>
          </a:xfrm>
        </p:spPr>
        <p:txBody>
          <a:bodyPr/>
          <a:lstStyle/>
          <a:p>
            <a:r>
              <a:rPr lang="uk-UA" b="1" dirty="0"/>
              <a:t>Натурфілософія</a:t>
            </a:r>
            <a:endParaRPr lang="uk-UA" dirty="0"/>
          </a:p>
        </p:txBody>
      </p:sp>
      <p:pic>
        <p:nvPicPr>
          <p:cNvPr id="3074" name="Picture 2" descr="http://shiza.com.ua/wp-content/uploads/2014/01/f_50effee04af0a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420888"/>
            <a:ext cx="3181302" cy="165618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s1.livemaster.ru/articlefoto/300x225/7/e/e/7ee950008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4293096"/>
            <a:ext cx="3181302" cy="2385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297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1" y="2248347"/>
            <a:ext cx="4392488" cy="4349005"/>
          </a:xfrm>
        </p:spPr>
        <p:txBody>
          <a:bodyPr>
            <a:normAutofit fontScale="85000" lnSpcReduction="20000"/>
          </a:bodyPr>
          <a:lstStyle/>
          <a:p>
            <a:r>
              <a:rPr lang="uk-UA" dirty="0"/>
              <a:t>Найважливішими досягненнями філософії природи </a:t>
            </a:r>
            <a:r>
              <a:rPr lang="uk-UA" dirty="0" err="1"/>
              <a:t>Шеллінга</a:t>
            </a:r>
            <a:r>
              <a:rPr lang="uk-UA" dirty="0"/>
              <a:t> було використання історичного погляду на природу. Саме </a:t>
            </a:r>
            <a:r>
              <a:rPr lang="uk-UA" dirty="0" err="1"/>
              <a:t>Шеллінг</a:t>
            </a:r>
            <a:r>
              <a:rPr lang="uk-UA" dirty="0"/>
              <a:t> проголошує, що природа історично давніша за свідомість. Виникнення свідомості є результатом ряду змін </a:t>
            </a:r>
            <a:r>
              <a:rPr lang="uk-UA" dirty="0" smtClean="0"/>
              <a:t>природи.</a:t>
            </a:r>
            <a:endParaRPr lang="uk-UA" dirty="0"/>
          </a:p>
          <a:p>
            <a:r>
              <a:rPr lang="uk-UA" dirty="0"/>
              <a:t>Філософія природа </a:t>
            </a:r>
            <a:r>
              <a:rPr lang="uk-UA" dirty="0" err="1"/>
              <a:t>Шеллінга</a:t>
            </a:r>
            <a:r>
              <a:rPr lang="uk-UA" dirty="0"/>
              <a:t> час від часу вступала в суперечність з досягненнями природничих наук. Тому ця філософія дуже швидко втратила свій авторитет у колах природодослідників. Однак історично вона відіграла визначну роль.</a:t>
            </a:r>
          </a:p>
          <a:p>
            <a:endParaRPr lang="uk-UA" dirty="0"/>
          </a:p>
        </p:txBody>
      </p:sp>
      <p:sp>
        <p:nvSpPr>
          <p:cNvPr id="3" name="Заголовок 2"/>
          <p:cNvSpPr>
            <a:spLocks noGrp="1"/>
          </p:cNvSpPr>
          <p:nvPr>
            <p:ph type="title"/>
          </p:nvPr>
        </p:nvSpPr>
        <p:spPr/>
        <p:txBody>
          <a:bodyPr/>
          <a:lstStyle/>
          <a:p>
            <a:r>
              <a:rPr lang="uk-UA" b="1" dirty="0"/>
              <a:t>Натурфілософія</a:t>
            </a:r>
            <a:endParaRPr lang="uk-UA" dirty="0"/>
          </a:p>
        </p:txBody>
      </p:sp>
      <p:pic>
        <p:nvPicPr>
          <p:cNvPr id="4098" name="Picture 2" descr="http://olimp.ippo.kubg.edu.ua/wp-content/uploads/2014/02/1372707200_istorichna-shkola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2175342"/>
            <a:ext cx="3600399" cy="225061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baptist-hopechurch.od.ua/wp-content/uploads/2014/07/490363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2100" y="4425953"/>
            <a:ext cx="3594315" cy="2230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614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0" y="2204864"/>
            <a:ext cx="5220072" cy="4653136"/>
          </a:xfrm>
        </p:spPr>
        <p:txBody>
          <a:bodyPr>
            <a:normAutofit fontScale="77500" lnSpcReduction="20000"/>
          </a:bodyPr>
          <a:lstStyle/>
          <a:p>
            <a:r>
              <a:rPr lang="uk-UA" dirty="0" smtClean="0"/>
              <a:t>Трансцендентальний ідеалізм виходить </a:t>
            </a:r>
            <a:r>
              <a:rPr lang="uk-UA" dirty="0"/>
              <a:t>з визнання первинності суб'єктивного "Я" стосовно об'єктивного. Безпосереднім предметом вивчення трансцендентальної філософії проголошується суб'єктивне, його внутрішні акти, засобом його розгляду — "інтелектуальна інтуїція". На думку </a:t>
            </a:r>
            <a:r>
              <a:rPr lang="uk-UA" dirty="0" err="1"/>
              <a:t>Шеллінга</a:t>
            </a:r>
            <a:r>
              <a:rPr lang="uk-UA" dirty="0"/>
              <a:t>, традиційне повсякденне логічне мислення має форму лише розсуду, дає знання нижче порівняно з пізнанням, яке здійснює розум. Розсуд, логічне мислення стоять під владою закону суперечності. Розум же не підкоряється формальному закону суперечності (закон, згідно з яким у судженнях забороняється мати </a:t>
            </a:r>
            <a:r>
              <a:rPr lang="uk-UA" dirty="0" err="1"/>
              <a:t>взаємозаперечні</a:t>
            </a:r>
            <a:r>
              <a:rPr lang="uk-UA" dirty="0"/>
              <a:t> судження). Розум не підвладний забороні суперечності, він безпосередньо вбачає за суперечностями єдність протилежностей.</a:t>
            </a:r>
          </a:p>
          <a:p>
            <a:endParaRPr lang="uk-UA" dirty="0"/>
          </a:p>
        </p:txBody>
      </p:sp>
      <p:sp>
        <p:nvSpPr>
          <p:cNvPr id="3" name="Заголовок 2"/>
          <p:cNvSpPr>
            <a:spLocks noGrp="1"/>
          </p:cNvSpPr>
          <p:nvPr>
            <p:ph type="title"/>
          </p:nvPr>
        </p:nvSpPr>
        <p:spPr>
          <a:xfrm>
            <a:off x="971600" y="692696"/>
            <a:ext cx="7756263" cy="1054250"/>
          </a:xfrm>
        </p:spPr>
        <p:txBody>
          <a:bodyPr/>
          <a:lstStyle/>
          <a:p>
            <a:r>
              <a:rPr lang="uk-UA" b="1" dirty="0"/>
              <a:t>Трансцендентальний ідеалізм</a:t>
            </a:r>
            <a:r>
              <a:rPr lang="uk-UA" dirty="0"/>
              <a:t/>
            </a:r>
            <a:br>
              <a:rPr lang="uk-UA" dirty="0"/>
            </a:br>
            <a:endParaRPr lang="uk-UA" dirty="0"/>
          </a:p>
        </p:txBody>
      </p:sp>
      <p:pic>
        <p:nvPicPr>
          <p:cNvPr id="5122" name="Picture 2" descr="http://upload.wikimedia.org/wikipedia/commons/thumb/0/0c/RobertFuddBewusstsein17Jh.png/250px-RobertFuddBewusstsein17J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2132855"/>
            <a:ext cx="2952328" cy="4286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543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79513" y="2248347"/>
            <a:ext cx="4824536" cy="4493021"/>
          </a:xfrm>
        </p:spPr>
        <p:txBody>
          <a:bodyPr>
            <a:normAutofit fontScale="85000" lnSpcReduction="20000"/>
          </a:bodyPr>
          <a:lstStyle/>
          <a:p>
            <a:r>
              <a:rPr lang="uk-UA" dirty="0"/>
              <a:t>У розробці поняття ступенів розвитку свідомості </a:t>
            </a:r>
            <a:r>
              <a:rPr lang="uk-UA" dirty="0" err="1"/>
              <a:t>Шеллінг</a:t>
            </a:r>
            <a:r>
              <a:rPr lang="uk-UA" dirty="0"/>
              <a:t> близький до "</a:t>
            </a:r>
            <a:r>
              <a:rPr lang="uk-UA" dirty="0" err="1"/>
              <a:t>науковчення</a:t>
            </a:r>
            <a:r>
              <a:rPr lang="uk-UA" dirty="0"/>
              <a:t>" Фіхте: свідомість починає з почуттів, потім підіймається до рівня інтелігенції, досягає межі рефлексії, остаточно завершується актом волевиявлення, з якого починається практичне "Я". На першій стадії "Я" споглядає себе як обмежене з боку "</a:t>
            </a:r>
            <a:r>
              <a:rPr lang="uk-UA" dirty="0" err="1"/>
              <a:t>не—</a:t>
            </a:r>
            <a:r>
              <a:rPr lang="uk-UA" dirty="0"/>
              <a:t> Я". На другій стадії до зовнішнього споглядання приєднується внутрішнє, самовідчуття при цьому домінує. Досягнувши розуміння власної спонтанності, </a:t>
            </a:r>
            <a:r>
              <a:rPr lang="uk-UA" dirty="0" err="1"/>
              <a:t>самовизначеності</a:t>
            </a:r>
            <a:r>
              <a:rPr lang="uk-UA" dirty="0"/>
              <a:t>, свідомість починає пізнавати себе та свої властивості як підвладні необхідності і як вільні.</a:t>
            </a:r>
          </a:p>
          <a:p>
            <a:endParaRPr lang="uk-UA" dirty="0"/>
          </a:p>
        </p:txBody>
      </p:sp>
      <p:sp>
        <p:nvSpPr>
          <p:cNvPr id="3" name="Заголовок 2"/>
          <p:cNvSpPr>
            <a:spLocks noGrp="1"/>
          </p:cNvSpPr>
          <p:nvPr>
            <p:ph type="title"/>
          </p:nvPr>
        </p:nvSpPr>
        <p:spPr>
          <a:xfrm>
            <a:off x="683568" y="260648"/>
            <a:ext cx="7756263" cy="1054250"/>
          </a:xfrm>
        </p:spPr>
        <p:txBody>
          <a:bodyPr/>
          <a:lstStyle/>
          <a:p>
            <a:r>
              <a:rPr lang="uk-UA" b="1" dirty="0"/>
              <a:t>Трансцендентальний ідеалізм</a:t>
            </a:r>
            <a:endParaRPr lang="uk-UA" dirty="0"/>
          </a:p>
        </p:txBody>
      </p:sp>
      <p:pic>
        <p:nvPicPr>
          <p:cNvPr id="6146" name="Picture 2" descr="http://www.psychologos.ru/images/c/cb/Vnutrennee_Y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2132856"/>
            <a:ext cx="3384376" cy="461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151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79512" y="2204864"/>
            <a:ext cx="4320480" cy="4464496"/>
          </a:xfrm>
        </p:spPr>
        <p:txBody>
          <a:bodyPr>
            <a:normAutofit fontScale="85000" lnSpcReduction="20000"/>
          </a:bodyPr>
          <a:lstStyle/>
          <a:p>
            <a:r>
              <a:rPr lang="uk-UA" dirty="0"/>
              <a:t>Центральною ідеєю </a:t>
            </a:r>
            <a:r>
              <a:rPr lang="uk-UA" dirty="0" err="1" smtClean="0"/>
              <a:t>Шеллінга</a:t>
            </a:r>
            <a:r>
              <a:rPr lang="uk-UA" dirty="0" smtClean="0"/>
              <a:t> є </a:t>
            </a:r>
            <a:r>
              <a:rPr lang="uk-UA" dirty="0"/>
              <a:t>ідея </a:t>
            </a:r>
            <a:r>
              <a:rPr lang="uk-UA" dirty="0" smtClean="0"/>
              <a:t>"абсолютного розуму, </a:t>
            </a:r>
            <a:r>
              <a:rPr lang="uk-UA" dirty="0"/>
              <a:t>в якому суб'єктивне і об'єктивне — неподільні". З погляду </a:t>
            </a:r>
            <a:r>
              <a:rPr lang="uk-UA" dirty="0" err="1"/>
              <a:t>Шеллінга</a:t>
            </a:r>
            <a:r>
              <a:rPr lang="uk-UA" dirty="0"/>
              <a:t>, "абсолютним може бути лише самопізнання безумовної тотожності". Використовуючи вчення Фіхте про те, що межа між протилежностями завжди є їх певним поєднанням, що така межа взагалі можлива тільки тому, що протилежності у чомусь тотожні, </a:t>
            </a:r>
            <a:r>
              <a:rPr lang="uk-UA" dirty="0" err="1"/>
              <a:t>Шеллінг</a:t>
            </a:r>
            <a:r>
              <a:rPr lang="uk-UA" dirty="0"/>
              <a:t> шукає основу абсолютної тотожності усього існуючого, яке має ім'я "Буття".</a:t>
            </a:r>
          </a:p>
          <a:p>
            <a:endParaRPr lang="uk-UA" dirty="0"/>
          </a:p>
        </p:txBody>
      </p:sp>
      <p:sp>
        <p:nvSpPr>
          <p:cNvPr id="3" name="Заголовок 2"/>
          <p:cNvSpPr>
            <a:spLocks noGrp="1"/>
          </p:cNvSpPr>
          <p:nvPr>
            <p:ph type="title"/>
          </p:nvPr>
        </p:nvSpPr>
        <p:spPr>
          <a:xfrm>
            <a:off x="827584" y="764704"/>
            <a:ext cx="7756263" cy="1054250"/>
          </a:xfrm>
        </p:spPr>
        <p:txBody>
          <a:bodyPr/>
          <a:lstStyle/>
          <a:p>
            <a:r>
              <a:rPr lang="uk-UA" b="1" dirty="0"/>
              <a:t>Філософія тотожності</a:t>
            </a:r>
            <a:r>
              <a:rPr lang="uk-UA" dirty="0"/>
              <a:t/>
            </a:r>
            <a:br>
              <a:rPr lang="uk-UA" dirty="0"/>
            </a:br>
            <a:endParaRPr lang="uk-UA" dirty="0"/>
          </a:p>
        </p:txBody>
      </p:sp>
      <p:pic>
        <p:nvPicPr>
          <p:cNvPr id="7170" name="Picture 2" descr="http://chudesahooponopono.org/wp-content/uploads/2013/06/Hum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6" y="2636912"/>
            <a:ext cx="4114741"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966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35035" y="2060848"/>
            <a:ext cx="8712968" cy="2520280"/>
          </a:xfrm>
        </p:spPr>
        <p:txBody>
          <a:bodyPr>
            <a:normAutofit fontScale="62500" lnSpcReduction="20000"/>
          </a:bodyPr>
          <a:lstStyle/>
          <a:p>
            <a:r>
              <a:rPr lang="uk-UA" sz="2900" dirty="0"/>
              <a:t>Те, що в Абсолюті тотожне, вічне і бездоганне, у світі речей, навпаки, — поділене, множинне, неосяжне, змінюється у часі, уявляється як процес. Розвиток Абсолюту, за </a:t>
            </a:r>
            <a:r>
              <a:rPr lang="uk-UA" sz="2900" dirty="0" err="1"/>
              <a:t>Шеллінгом</a:t>
            </a:r>
            <a:r>
              <a:rPr lang="uk-UA" sz="2900" dirty="0"/>
              <a:t>, має </a:t>
            </a:r>
            <a:r>
              <a:rPr lang="uk-UA" sz="2900" dirty="0" err="1"/>
              <a:t>цілепокладаючу</a:t>
            </a:r>
            <a:r>
              <a:rPr lang="uk-UA" sz="2900" dirty="0"/>
              <a:t> форму. Крайні ступені його на одному </a:t>
            </a:r>
            <a:r>
              <a:rPr lang="uk-UA" sz="2900" dirty="0" err="1"/>
              <a:t>полюся</a:t>
            </a:r>
            <a:r>
              <a:rPr lang="uk-UA" sz="2900" dirty="0"/>
              <a:t> дають матерію, а на протилежному — ідею, істину пізнання. </a:t>
            </a:r>
            <a:r>
              <a:rPr lang="uk-UA" sz="2900" dirty="0" err="1"/>
              <a:t>Саморозподіл</a:t>
            </a:r>
            <a:r>
              <a:rPr lang="uk-UA" sz="2900" dirty="0"/>
              <a:t> Абсолюту, єдиного тотожного самому собі початку,має своєю метою самопізнання єдиного, своє власне самоусвідомлення Абсолюту. Адже Абсолют не може вдовольнитися лише несвідомою інтуїцією самого себе. Самосвідомість абсолютного розуму (Бог) неможлива без існування людини як протилежності, яка має здатність до </a:t>
            </a:r>
            <a:r>
              <a:rPr lang="uk-UA" sz="2900" dirty="0" err="1"/>
              <a:t>самозміни</a:t>
            </a:r>
            <a:r>
              <a:rPr lang="uk-UA" sz="2900" dirty="0"/>
              <a:t>, саморозвитку, до поступового переходу від інтелектуальної інтуїції до самосвідомості.</a:t>
            </a:r>
          </a:p>
          <a:p>
            <a:endParaRPr lang="uk-UA" dirty="0"/>
          </a:p>
        </p:txBody>
      </p:sp>
      <p:sp>
        <p:nvSpPr>
          <p:cNvPr id="3" name="Заголовок 2"/>
          <p:cNvSpPr>
            <a:spLocks noGrp="1"/>
          </p:cNvSpPr>
          <p:nvPr>
            <p:ph type="title"/>
          </p:nvPr>
        </p:nvSpPr>
        <p:spPr/>
        <p:txBody>
          <a:bodyPr/>
          <a:lstStyle/>
          <a:p>
            <a:r>
              <a:rPr lang="uk-UA" b="1" dirty="0"/>
              <a:t>Філософія тотожності</a:t>
            </a:r>
            <a:endParaRPr lang="uk-UA" dirty="0"/>
          </a:p>
        </p:txBody>
      </p:sp>
      <p:pic>
        <p:nvPicPr>
          <p:cNvPr id="8194" name="Picture 2" descr="http://rescue-world.org/images2/god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324348"/>
            <a:ext cx="3810000" cy="253365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cs525517.vk.me/u217209143/video/l_b04ff08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4324347"/>
            <a:ext cx="3528392"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61403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Твердый переплет">
  <a:themeElements>
    <a:clrScheme name="Твердый переплет">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Твердый переплет">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Твердый переплет">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118</TotalTime>
  <Words>964</Words>
  <Application>Microsoft Office PowerPoint</Application>
  <PresentationFormat>Экран (4:3)</PresentationFormat>
  <Paragraphs>28</Paragraphs>
  <Slides>12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Твердый переплет</vt:lpstr>
      <vt:lpstr>Філософія Ф.В.Шеллінга</vt:lpstr>
      <vt:lpstr>Фрідріх Вільгельм Шеллінг</vt:lpstr>
      <vt:lpstr>Натурфілософія</vt:lpstr>
      <vt:lpstr>Натурфілософія</vt:lpstr>
      <vt:lpstr>Натурфілософія</vt:lpstr>
      <vt:lpstr>Трансцендентальний ідеалізм </vt:lpstr>
      <vt:lpstr>Трансцендентальний ідеалізм</vt:lpstr>
      <vt:lpstr>Філософія тотожності </vt:lpstr>
      <vt:lpstr>Філософія тотожності</vt:lpstr>
      <vt:lpstr>Філософія одкровення</vt:lpstr>
      <vt:lpstr>Філософія одкровення</vt:lpstr>
      <vt:lpstr>Філософія одкровення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Філософія Ф.В.Шеллінга</dc:title>
  <dc:creator>Rus</dc:creator>
  <cp:lastModifiedBy>Rus</cp:lastModifiedBy>
  <cp:revision>10</cp:revision>
  <dcterms:created xsi:type="dcterms:W3CDTF">2014-12-11T08:53:48Z</dcterms:created>
  <dcterms:modified xsi:type="dcterms:W3CDTF">2014-12-11T10:52:25Z</dcterms:modified>
</cp:coreProperties>
</file>