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E91FA6"/>
    <a:srgbClr val="D236BC"/>
    <a:srgbClr val="EC42B3"/>
    <a:srgbClr val="F070C5"/>
    <a:srgbClr val="1E1959"/>
    <a:srgbClr val="A86ED4"/>
    <a:srgbClr val="F18E1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24" autoAdjust="0"/>
  </p:normalViewPr>
  <p:slideViewPr>
    <p:cSldViewPr>
      <p:cViewPr>
        <p:scale>
          <a:sx n="71" d="100"/>
          <a:sy n="71" d="100"/>
        </p:scale>
        <p:origin x="-1338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CB44-D53E-4FA1-BB2D-822EF854DAFA}" type="datetimeFigureOut">
              <a:rPr lang="ru-RU" smtClean="0"/>
              <a:pPr/>
              <a:t>07.11.2011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44C44E-07E9-4A92-A45B-61C6C1CB21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CB44-D53E-4FA1-BB2D-822EF854DAFA}" type="datetimeFigureOut">
              <a:rPr lang="ru-RU" smtClean="0"/>
              <a:pPr/>
              <a:t>07.11.2011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C44E-07E9-4A92-A45B-61C6C1CB21A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CB44-D53E-4FA1-BB2D-822EF854DAFA}" type="datetimeFigureOut">
              <a:rPr lang="ru-RU" smtClean="0"/>
              <a:pPr/>
              <a:t>07.11.2011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C44E-07E9-4A92-A45B-61C6C1CB21A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96CB44-D53E-4FA1-BB2D-822EF854DAFA}" type="datetimeFigureOut">
              <a:rPr lang="ru-RU" smtClean="0"/>
              <a:pPr/>
              <a:t>07.11.2011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9444C44E-07E9-4A92-A45B-61C6C1CB21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CB44-D53E-4FA1-BB2D-822EF854DAFA}" type="datetimeFigureOut">
              <a:rPr lang="ru-RU" smtClean="0"/>
              <a:pPr/>
              <a:t>07.11.2011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C44E-07E9-4A92-A45B-61C6C1CB21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CB44-D53E-4FA1-BB2D-822EF854DAFA}" type="datetimeFigureOut">
              <a:rPr lang="ru-RU" smtClean="0"/>
              <a:pPr/>
              <a:t>07.11.2011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C44E-07E9-4A92-A45B-61C6C1CB21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C44E-07E9-4A92-A45B-61C6C1CB21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CB44-D53E-4FA1-BB2D-822EF854DAFA}" type="datetimeFigureOut">
              <a:rPr lang="ru-RU" smtClean="0"/>
              <a:pPr/>
              <a:t>07.11.2011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CB44-D53E-4FA1-BB2D-822EF854DAFA}" type="datetimeFigureOut">
              <a:rPr lang="ru-RU" smtClean="0"/>
              <a:pPr/>
              <a:t>07.11.2011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C44E-07E9-4A92-A45B-61C6C1CB21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CB44-D53E-4FA1-BB2D-822EF854DAFA}" type="datetimeFigureOut">
              <a:rPr lang="ru-RU" smtClean="0"/>
              <a:pPr/>
              <a:t>07.11.2011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C44E-07E9-4A92-A45B-61C6C1CB21A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96CB44-D53E-4FA1-BB2D-822EF854DAFA}" type="datetimeFigureOut">
              <a:rPr lang="ru-RU" smtClean="0"/>
              <a:pPr/>
              <a:t>07.11.2011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444C44E-07E9-4A92-A45B-61C6C1CB21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CB44-D53E-4FA1-BB2D-822EF854DAFA}" type="datetimeFigureOut">
              <a:rPr lang="ru-RU" smtClean="0"/>
              <a:pPr/>
              <a:t>07.11.2011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44C44E-07E9-4A92-A45B-61C6C1CB21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596CB44-D53E-4FA1-BB2D-822EF854DAFA}" type="datetimeFigureOut">
              <a:rPr lang="ru-RU" smtClean="0"/>
              <a:pPr/>
              <a:t>07.11.2011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9444C44E-07E9-4A92-A45B-61C6C1CB21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www.yaplakal.com/uploads/post-2-10919002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352928" cy="5184576"/>
          </a:xfrm>
          <a:prstGeom prst="rect">
            <a:avLst/>
          </a:prstGeom>
          <a:noFill/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5877272"/>
            <a:ext cx="7632848" cy="720080"/>
          </a:xfrm>
        </p:spPr>
        <p:txBody>
          <a:bodyPr/>
          <a:lstStyle/>
          <a:p>
            <a:r>
              <a:rPr lang="ru-RU" dirty="0" smtClean="0">
                <a:solidFill>
                  <a:srgbClr val="E91FA6"/>
                </a:solidFill>
              </a:rPr>
              <a:t>Презентацию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E91FA6"/>
                </a:solidFill>
              </a:rPr>
              <a:t>выполнила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E91FA6"/>
                </a:solidFill>
              </a:rPr>
              <a:t>студентка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E91FA6"/>
                </a:solidFill>
              </a:rPr>
              <a:t>1 курса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E91FA6"/>
                </a:solidFill>
              </a:rPr>
              <a:t>Ермакова Ольга</a:t>
            </a:r>
            <a:endParaRPr lang="ru-RU" dirty="0">
              <a:solidFill>
                <a:srgbClr val="E91FA6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305800" cy="720080"/>
          </a:xfrm>
          <a:solidFill>
            <a:schemeClr val="tx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>
                <a:solidFill>
                  <a:srgbClr val="E91FA6"/>
                </a:solidFill>
              </a:rPr>
              <a:t>Архитектура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E91FA6"/>
                </a:solidFill>
              </a:rPr>
              <a:t>компьютера</a:t>
            </a:r>
            <a:endParaRPr lang="ru-RU" dirty="0">
              <a:solidFill>
                <a:srgbClr val="E91FA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www.f1cd.ru/news/media/2009/06/m_media_154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260648"/>
            <a:ext cx="3810000" cy="2664296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251520" y="177281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>
                <a:solidFill>
                  <a:srgbClr val="E91FA6"/>
                </a:solidFill>
              </a:rPr>
              <a:t>Оптический привод – устройство, имеющее механическую составляющую, управляемую электронной схемой, и предназначенное для считывания и, (в некоторых моделях), записи информации с оптических носителей информации в виде пластикового диска </a:t>
            </a:r>
            <a:r>
              <a:rPr lang="ru-RU" sz="2400" b="1" dirty="0" smtClean="0">
                <a:solidFill>
                  <a:srgbClr val="E91FA6"/>
                </a:solidFill>
              </a:rPr>
              <a:t>с</a:t>
            </a:r>
            <a:endParaRPr lang="ru-RU" b="1" dirty="0">
              <a:solidFill>
                <a:srgbClr val="E91FA6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260648"/>
            <a:ext cx="4680520" cy="14465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ru-RU" sz="4400" b="1" dirty="0">
                <a:solidFill>
                  <a:srgbClr val="EC42B3"/>
                </a:solidFill>
              </a:rPr>
              <a:t>Оптический привод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788024" y="3140968"/>
            <a:ext cx="41764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E91FA6"/>
                </a:solidFill>
              </a:rPr>
              <a:t>отверстием в центре (компакт-диск, DVD и т. д.); процесс считывания/записи информации с диска осуществляется при помощи лазера</a:t>
            </a:r>
            <a:endParaRPr lang="ru-RU" sz="2400" b="1" dirty="0">
              <a:solidFill>
                <a:srgbClr val="E91FA6"/>
              </a:solidFill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www.ocf.berkeley.edu/~gmori/pictures/digitalMusic.jpg"/>
          <p:cNvPicPr>
            <a:picLocks noChangeAspect="1" noChangeArrowheads="1"/>
          </p:cNvPicPr>
          <p:nvPr/>
        </p:nvPicPr>
        <p:blipFill>
          <a:blip r:embed="rId2" cstate="print">
            <a:lum bright="-32000" contrast="-82000"/>
          </a:blip>
          <a:srcRect/>
          <a:stretch>
            <a:fillRect/>
          </a:stretch>
        </p:blipFill>
        <p:spPr bwMode="auto">
          <a:xfrm>
            <a:off x="251520" y="260648"/>
            <a:ext cx="8640960" cy="6264696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323528" y="548680"/>
            <a:ext cx="84969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Существуют следующие типы оптических накопителей: </a:t>
            </a:r>
            <a:r>
              <a:rPr lang="en-US" sz="2000" b="1" dirty="0"/>
              <a:t>CD-ROM, CD-RW, DVD-ROM, DVD/CD-RW, DVD RW, DVD RW DL, BD-RE, HD DVD-ROM, HD DVD/DVD RW, HD DVD-R, HD DVD-RW .</a:t>
            </a:r>
            <a:endParaRPr lang="ru-RU" sz="2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1700808"/>
            <a:ext cx="83884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Виды размещение приводов:</a:t>
            </a:r>
          </a:p>
          <a:p>
            <a:pPr>
              <a:buFont typeface="Wingdings" pitchFamily="2" charset="2"/>
              <a:buChar char="§"/>
            </a:pPr>
            <a:r>
              <a:rPr lang="ru-RU" sz="2000" b="1" dirty="0"/>
              <a:t>внутренние приводы крепятся внутри системного блока. Обычно, бывают полноразмерными (для отсеков 5,25' системного блока) и </a:t>
            </a:r>
            <a:r>
              <a:rPr lang="ru-RU" sz="2000" b="1" dirty="0" err="1"/>
              <a:t>slim</a:t>
            </a:r>
            <a:r>
              <a:rPr lang="ru-RU" sz="2000" b="1" dirty="0"/>
              <a:t> (для ноутбуков</a:t>
            </a:r>
            <a:r>
              <a:rPr lang="ru-RU" sz="2000" b="1" dirty="0" smtClean="0"/>
              <a:t>).</a:t>
            </a:r>
            <a:endParaRPr lang="en-US" sz="2000" b="1" dirty="0" smtClean="0"/>
          </a:p>
          <a:p>
            <a:pPr>
              <a:buFont typeface="Wingdings" pitchFamily="2" charset="2"/>
              <a:buChar char="§"/>
            </a:pPr>
            <a:r>
              <a:rPr lang="ru-RU" sz="2000" b="1" dirty="0" smtClean="0"/>
              <a:t> </a:t>
            </a:r>
            <a:r>
              <a:rPr lang="ru-RU" sz="2000" b="1" dirty="0"/>
              <a:t>внешние приводы располагаются за пределами системного </a:t>
            </a:r>
            <a:r>
              <a:rPr lang="ru-RU" sz="2000" b="1" dirty="0" err="1"/>
              <a:t>болока</a:t>
            </a:r>
            <a:r>
              <a:rPr lang="ru-RU" sz="2000" b="1" dirty="0"/>
              <a:t>, и предназначены в основном для ноутбуков, подключаются к USB разъемам</a:t>
            </a:r>
            <a:r>
              <a:rPr lang="ru-RU" sz="2000" b="1" dirty="0" smtClean="0"/>
              <a:t>.</a:t>
            </a:r>
            <a:endParaRPr lang="en-US" sz="2000" b="1" dirty="0" smtClean="0"/>
          </a:p>
          <a:p>
            <a:pPr>
              <a:buFont typeface="Wingdings" pitchFamily="2" charset="2"/>
              <a:buChar char="§"/>
            </a:pPr>
            <a:endParaRPr lang="ru-RU" sz="2000" b="1" dirty="0"/>
          </a:p>
          <a:p>
            <a:r>
              <a:rPr lang="ru-RU" sz="2000" b="1" dirty="0"/>
              <a:t>Сам по себе, оптический привод может быть в виде составляющей конструкции в составе более сложного оборудования (например, бытового DVD-проигрывателя) либо выпускаться в виде независимого устройства со стандартным интерфейсом подключения (PATA, SATA, USB), например для установки в компьютер.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11960" y="260648"/>
            <a:ext cx="26642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 err="1">
                <a:solidFill>
                  <a:srgbClr val="EC42B3"/>
                </a:solidFill>
              </a:rPr>
              <a:t>Кулер</a:t>
            </a:r>
            <a:endParaRPr lang="ru-RU" sz="4400" b="1" dirty="0">
              <a:solidFill>
                <a:srgbClr val="EC42B3"/>
              </a:solidFill>
            </a:endParaRPr>
          </a:p>
        </p:txBody>
      </p:sp>
      <p:pic>
        <p:nvPicPr>
          <p:cNvPr id="25602" name="Picture 2" descr="http://pivogon.com/uploads/posts/2011-04/1302864331_rear_f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2880320" cy="3456384"/>
          </a:xfrm>
          <a:prstGeom prst="rect">
            <a:avLst/>
          </a:prstGeom>
          <a:noFill/>
        </p:spPr>
      </p:pic>
      <p:pic>
        <p:nvPicPr>
          <p:cNvPr id="25604" name="Picture 4" descr="http://us.123rf.com/400wm/400/400/krishnacreations/krishnacreations0909/krishnacreations090900111/5506801-digital-illustration-of-a-computer-cooling-fan-in-colour-backgrou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4221088"/>
            <a:ext cx="2945904" cy="238125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899592" y="3789040"/>
            <a:ext cx="52565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Кулер</a:t>
            </a:r>
            <a:r>
              <a:rPr lang="ru-RU" dirty="0"/>
              <a:t> (англ. </a:t>
            </a:r>
            <a:r>
              <a:rPr lang="ru-RU" dirty="0" err="1"/>
              <a:t>cooler</a:t>
            </a:r>
            <a:r>
              <a:rPr lang="ru-RU" dirty="0"/>
              <a:t> — охладитель) — в применении к компьютерной тематике — сленговое компьютерное название устройства — совокупности вентилятора и радиатора, устанавливаемого на электронные компоненты компьютера с повышенным тепловыделением (обычно более 5 Вт): центральный процессор, графический процессор, микросхемы </a:t>
            </a:r>
            <a:r>
              <a:rPr lang="ru-RU" dirty="0" err="1"/>
              <a:t>чипсета</a:t>
            </a:r>
            <a:r>
              <a:rPr lang="ru-RU" dirty="0"/>
              <a:t>, блок питания.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923928" y="1052736"/>
            <a:ext cx="49685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Устройство и принцип действия:</a:t>
            </a:r>
          </a:p>
          <a:p>
            <a:r>
              <a:rPr lang="ru-RU" dirty="0"/>
              <a:t>Как правило, используется следующая схема: на тепловыделяющий компонент устанавливается </a:t>
            </a:r>
            <a:r>
              <a:rPr lang="ru-RU" dirty="0" smtClean="0"/>
              <a:t>радиатор, </a:t>
            </a:r>
            <a:r>
              <a:rPr lang="ru-RU" dirty="0"/>
              <a:t>а на него — вентилятор, осуществляющий приток воздуха к радиатору. Для увеличения </a:t>
            </a:r>
            <a:r>
              <a:rPr lang="ru-RU" dirty="0" smtClean="0"/>
              <a:t>повышения теплоотдачи </a:t>
            </a:r>
            <a:r>
              <a:rPr lang="ru-RU" dirty="0"/>
              <a:t>производители прибегают к различным уловкам и, вследствие этого, радиатор порой принимает весьма причудливые </a:t>
            </a:r>
            <a:r>
              <a:rPr lang="ru-RU" dirty="0" smtClean="0"/>
              <a:t>формы</a:t>
            </a:r>
            <a:endParaRPr lang="ru-RU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95736" y="0"/>
            <a:ext cx="46085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 smtClean="0"/>
              <a:t>Блок</a:t>
            </a:r>
            <a:r>
              <a:rPr lang="en-US" sz="4400" b="1" dirty="0" smtClean="0"/>
              <a:t>  </a:t>
            </a:r>
            <a:r>
              <a:rPr lang="ru-RU" b="1" dirty="0" smtClean="0"/>
              <a:t> </a:t>
            </a:r>
            <a:r>
              <a:rPr lang="ru-RU" sz="4400" b="1" dirty="0"/>
              <a:t>питания</a:t>
            </a:r>
          </a:p>
        </p:txBody>
      </p:sp>
      <p:pic>
        <p:nvPicPr>
          <p:cNvPr id="26626" name="Picture 2" descr="C:\Users\1\Desktop\19614_1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708920"/>
            <a:ext cx="4085917" cy="3888432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251520" y="620688"/>
            <a:ext cx="8640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Блок питания — вторичный источник электропитания, предназначенный для снабжения узлов компьютера электрической энергией постоянного тока. В его задачу входит преобразование сетевого напряжения до заданных значений, их стабилизация и защита от незначительных помех питающего напряжения. Также, будучи снабжён вентилятором, он участвует в охлаждении системного блока.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4725144"/>
            <a:ext cx="43022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Компьютерный блок питания для сегодняшней платформы PC обеспечивает выходные напряжения ±5 ±12 +3,3 Вольт. В большинстве случаев используется импульсный блок питания.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2276872"/>
            <a:ext cx="48245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Основным параметром компьютерного блока питания является максимальная мощность, отдаваемая в нагрузку. В настоящее время существуют блоки питания с заявленной производителем мощностью от 50 (встраиваемые платформы малых форм-факторов) до 1800 Вт.</a:t>
            </a: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\Desktop\sparkle-geforce-gts-450-1024mb-256bit-calibre-x450g$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68760"/>
            <a:ext cx="6048672" cy="3888432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827584" y="0"/>
            <a:ext cx="57606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sz="5400" b="1" dirty="0" smtClean="0">
                <a:solidFill>
                  <a:srgbClr val="0070C0"/>
                </a:solidFill>
              </a:rPr>
              <a:t>В</a:t>
            </a:r>
            <a:endParaRPr lang="ru-RU" sz="5400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76672"/>
            <a:ext cx="576064" cy="5232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и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1052736"/>
            <a:ext cx="504056" cy="83099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ru-RU" sz="4800" b="1" dirty="0" smtClean="0">
                <a:solidFill>
                  <a:srgbClr val="E91FA6"/>
                </a:solidFill>
              </a:rPr>
              <a:t>Д</a:t>
            </a:r>
            <a:endParaRPr lang="ru-RU" sz="4800" dirty="0">
              <a:solidFill>
                <a:srgbClr val="E91FA6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1772816"/>
            <a:ext cx="576064" cy="101566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ru-RU" sz="6000" b="1" dirty="0" smtClean="0"/>
              <a:t>е</a:t>
            </a:r>
            <a:endParaRPr lang="ru-RU" sz="6000" dirty="0"/>
          </a:p>
        </p:txBody>
      </p:sp>
      <p:sp>
        <p:nvSpPr>
          <p:cNvPr id="8" name="Прямоугольник 7"/>
          <p:cNvSpPr/>
          <p:nvPr/>
        </p:nvSpPr>
        <p:spPr>
          <a:xfrm rot="5400000">
            <a:off x="569459" y="2534997"/>
            <a:ext cx="5040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ru-RU" sz="4000" b="1" dirty="0" smtClean="0">
                <a:solidFill>
                  <a:srgbClr val="00B050"/>
                </a:solidFill>
              </a:rPr>
              <a:t>0</a:t>
            </a:r>
            <a:endParaRPr lang="ru-RU" sz="4000" dirty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140968"/>
            <a:ext cx="360040" cy="6463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ru-RU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к</a:t>
            </a:r>
            <a:endParaRPr lang="ru-RU"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67544" y="3429000"/>
            <a:ext cx="648072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ru-RU" sz="6000" b="1" dirty="0" smtClean="0">
                <a:solidFill>
                  <a:srgbClr val="66FFCC"/>
                </a:solidFill>
              </a:rPr>
              <a:t>а</a:t>
            </a:r>
            <a:endParaRPr lang="ru-RU" sz="6000" dirty="0">
              <a:solidFill>
                <a:srgbClr val="66FFCC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4437112"/>
            <a:ext cx="72008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ru-RU" sz="3600" b="1" dirty="0" err="1" smtClean="0">
                <a:solidFill>
                  <a:srgbClr val="FF0000"/>
                </a:solidFill>
              </a:rPr>
              <a:t>р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51520" y="5085184"/>
            <a:ext cx="508473" cy="1015663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ru-RU" sz="6000" b="1" dirty="0" smtClean="0">
                <a:solidFill>
                  <a:schemeClr val="tx2">
                    <a:lumMod val="25000"/>
                  </a:schemeClr>
                </a:solidFill>
              </a:rPr>
              <a:t>Т</a:t>
            </a:r>
            <a:endParaRPr lang="ru-RU" sz="60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95536" y="6088559"/>
            <a:ext cx="556563" cy="769441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txBody>
          <a:bodyPr wrap="none">
            <a:spAutoFit/>
          </a:bodyPr>
          <a:lstStyle/>
          <a:p>
            <a:r>
              <a:rPr lang="ru-RU" sz="4400" b="1" dirty="0" smtClean="0">
                <a:solidFill>
                  <a:srgbClr val="1E1959"/>
                </a:solidFill>
              </a:rPr>
              <a:t>а</a:t>
            </a:r>
            <a:endParaRPr lang="ru-RU" sz="4400" b="1" dirty="0">
              <a:solidFill>
                <a:srgbClr val="1E1959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475656" y="188640"/>
            <a:ext cx="7416824" cy="92333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ru-RU" b="1" dirty="0" smtClean="0"/>
              <a:t>Видеокарта (известна также как графическая плата, графическая карта, видеоадаптер, графический адаптер) (англ. </a:t>
            </a:r>
            <a:r>
              <a:rPr lang="ru-RU" b="1" dirty="0" err="1" smtClean="0"/>
              <a:t>videocard</a:t>
            </a:r>
            <a:r>
              <a:rPr lang="ru-RU" b="1" dirty="0" smtClean="0"/>
              <a:t>) — устройство, </a:t>
            </a:r>
            <a:r>
              <a:rPr lang="ru-RU" b="1" dirty="0" smtClean="0"/>
              <a:t>преобразующее</a:t>
            </a:r>
            <a:endParaRPr lang="ru-RU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948264" y="1124745"/>
            <a:ext cx="2016224" cy="4247317"/>
          </a:xfrm>
          <a:prstGeom prst="rect">
            <a:avLst/>
          </a:prstGeom>
          <a:solidFill>
            <a:srgbClr val="E91FA6"/>
          </a:solidFill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графический образ, хранящийся как содержимое памяти компьютера или самого адаптера, в иную форму, предназначенную для дальнейшего вывода на </a:t>
            </a:r>
            <a:r>
              <a:rPr lang="ru-RU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экран</a:t>
            </a:r>
            <a:endParaRPr lang="ru-RU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35088" y="5229200"/>
            <a:ext cx="8208912" cy="147732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1E1959"/>
                </a:solidFill>
              </a:rPr>
              <a:t>монитора. В настоящее время эта функция утратила основное значение и в первую очередь под графическим адаптером понимают устройство с графическим процессором - графический ускоритель, который и занимается формированием самого графического образа</a:t>
            </a:r>
            <a:endParaRPr lang="ru-RU" b="1" dirty="0">
              <a:solidFill>
                <a:srgbClr val="1E1959"/>
              </a:solidFill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fotomag.com.ua/stat/product/12/b15429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332656"/>
            <a:ext cx="3240360" cy="2536327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611560" y="0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Характеристики: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20688"/>
            <a:ext cx="58681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ширина шины памяти, измеряется в </a:t>
            </a:r>
            <a:r>
              <a:rPr lang="ru-RU" dirty="0" smtClean="0"/>
              <a:t>битах. </a:t>
            </a:r>
            <a:r>
              <a:rPr lang="ru-RU" dirty="0" smtClean="0"/>
              <a:t>Важный параметр в производительности </a:t>
            </a:r>
            <a:r>
              <a:rPr lang="ru-RU" dirty="0" smtClean="0"/>
              <a:t>карты -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объём видеопамяти, измеряется в </a:t>
            </a:r>
            <a:r>
              <a:rPr lang="ru-RU" dirty="0" err="1" smtClean="0"/>
              <a:t>мегабайтах.Видеокарты</a:t>
            </a:r>
            <a:r>
              <a:rPr lang="ru-RU" dirty="0" smtClean="0"/>
              <a:t>, интегрированные в набор системной логики материнской платы или являющиеся частью ЦПУ, обычно не имеют собственной видеопамяти и используют для своих нужд часть оперативной памяти компьютера</a:t>
            </a:r>
            <a:r>
              <a:rPr lang="ru-RU" dirty="0" smtClean="0"/>
              <a:t>.</a:t>
            </a:r>
            <a:endParaRPr lang="ru-RU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3140968"/>
            <a:ext cx="89644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Частоты  ядра и памяти — измеряются в мегагерцах, чем больше, тем быстрее видеокарта будет обрабатывать информацию.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текстурная и пиксельная скорость заполнения, измеряется в млн. </a:t>
            </a:r>
            <a:r>
              <a:rPr lang="ru-RU" dirty="0" err="1" smtClean="0"/>
              <a:t>пикселов</a:t>
            </a:r>
            <a:r>
              <a:rPr lang="ru-RU" dirty="0" smtClean="0"/>
              <a:t> в секунду, показывает количество выводимой информации в единицу времени.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выводы карты — видеоадаптеры MDA, </a:t>
            </a:r>
            <a:r>
              <a:rPr lang="ru-RU" dirty="0" err="1" smtClean="0"/>
              <a:t>Hercules</a:t>
            </a:r>
            <a:r>
              <a:rPr lang="ru-RU" dirty="0" smtClean="0"/>
              <a:t>, CGA и EGA оснащались 9-контактным </a:t>
            </a:r>
            <a:r>
              <a:rPr lang="ru-RU" dirty="0" err="1" smtClean="0"/>
              <a:t>разьемом</a:t>
            </a:r>
            <a:r>
              <a:rPr lang="ru-RU" dirty="0" smtClean="0"/>
              <a:t> типа </a:t>
            </a:r>
            <a:r>
              <a:rPr lang="ru-RU" dirty="0" err="1" smtClean="0"/>
              <a:t>D-Sub</a:t>
            </a:r>
            <a:r>
              <a:rPr lang="ru-RU" dirty="0" smtClean="0"/>
              <a:t>. Изредка также присутствовал коаксиальный </a:t>
            </a:r>
            <a:r>
              <a:rPr lang="ru-RU" dirty="0" err="1" smtClean="0"/>
              <a:t>разьем</a:t>
            </a:r>
            <a:r>
              <a:rPr lang="ru-RU" dirty="0" smtClean="0"/>
              <a:t> </a:t>
            </a:r>
            <a:r>
              <a:rPr lang="ru-RU" dirty="0" err="1" smtClean="0"/>
              <a:t>Composite</a:t>
            </a:r>
            <a:r>
              <a:rPr lang="ru-RU" dirty="0" smtClean="0"/>
              <a:t> </a:t>
            </a:r>
            <a:r>
              <a:rPr lang="ru-RU" dirty="0" err="1" smtClean="0"/>
              <a:t>Video</a:t>
            </a:r>
            <a:r>
              <a:rPr lang="ru-RU" dirty="0" smtClean="0"/>
              <a:t>, позволяющий вывести черно-белое изображение на телевизионный приемник или монитор, оснащенный </a:t>
            </a:r>
            <a:r>
              <a:rPr lang="ru-RU" dirty="0" err="1" smtClean="0"/>
              <a:t>НЧ-видеовходом</a:t>
            </a:r>
            <a:r>
              <a:rPr lang="ru-RU" dirty="0" smtClean="0"/>
              <a:t>. Видеоадаптеры VGA и более поздние обычно имели всего один разъём VGA (15-контактный </a:t>
            </a:r>
            <a:r>
              <a:rPr lang="ru-RU" dirty="0" err="1" smtClean="0"/>
              <a:t>D-Sub</a:t>
            </a:r>
            <a:r>
              <a:rPr lang="ru-RU" dirty="0" smtClean="0"/>
              <a:t>). В настоящее время платы оснащают разъёмами DVI или HDMI, либо </a:t>
            </a:r>
            <a:r>
              <a:rPr lang="ru-RU" dirty="0" err="1" smtClean="0"/>
              <a:t>Display</a:t>
            </a:r>
            <a:r>
              <a:rPr lang="ru-RU" dirty="0" smtClean="0"/>
              <a:t> </a:t>
            </a:r>
            <a:r>
              <a:rPr lang="ru-RU" dirty="0" err="1" smtClean="0"/>
              <a:t>Port</a:t>
            </a:r>
            <a:r>
              <a:rPr lang="ru-RU" dirty="0" smtClean="0"/>
              <a:t> в количестве от одного до трех</a:t>
            </a:r>
            <a:endParaRPr lang="ru-RU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 rot="5400000">
            <a:off x="6015932" y="2417113"/>
            <a:ext cx="4752527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sz="4400" b="1" dirty="0" smtClean="0">
                <a:solidFill>
                  <a:schemeClr val="accent5">
                    <a:lumMod val="75000"/>
                  </a:schemeClr>
                </a:solidFill>
              </a:rPr>
              <a:t>З</a:t>
            </a:r>
            <a:r>
              <a:rPr lang="ru-RU" sz="2800" b="1" dirty="0" smtClean="0">
                <a:solidFill>
                  <a:schemeClr val="accent5">
                    <a:lumMod val="75000"/>
                  </a:schemeClr>
                </a:solidFill>
              </a:rPr>
              <a:t>в</a:t>
            </a:r>
            <a:r>
              <a:rPr lang="ru-RU" sz="4800" b="1" dirty="0" smtClean="0">
                <a:solidFill>
                  <a:schemeClr val="accent5">
                    <a:lumMod val="75000"/>
                  </a:schemeClr>
                </a:solidFill>
              </a:rPr>
              <a:t>у</a:t>
            </a:r>
            <a:r>
              <a:rPr lang="ru-RU" sz="4400" b="1" dirty="0" smtClean="0">
                <a:solidFill>
                  <a:schemeClr val="accent5">
                    <a:lumMod val="75000"/>
                  </a:schemeClr>
                </a:solidFill>
              </a:rPr>
              <a:t>к</a:t>
            </a:r>
            <a:r>
              <a:rPr lang="ru-RU" sz="3600" b="1" dirty="0" smtClean="0">
                <a:solidFill>
                  <a:schemeClr val="accent5">
                    <a:lumMod val="75000"/>
                  </a:schemeClr>
                </a:solidFill>
              </a:rPr>
              <a:t>о</a:t>
            </a:r>
            <a:r>
              <a:rPr lang="ru-RU" sz="4800" b="1" dirty="0" smtClean="0">
                <a:solidFill>
                  <a:schemeClr val="accent5">
                    <a:lumMod val="75000"/>
                  </a:schemeClr>
                </a:solidFill>
              </a:rPr>
              <a:t>в</a:t>
            </a:r>
            <a:r>
              <a:rPr lang="ru-RU" sz="3600" b="1" dirty="0" smtClean="0">
                <a:solidFill>
                  <a:schemeClr val="accent5">
                    <a:lumMod val="75000"/>
                  </a:schemeClr>
                </a:solidFill>
              </a:rPr>
              <a:t>а</a:t>
            </a:r>
            <a:r>
              <a:rPr lang="ru-RU" sz="5400" b="1" dirty="0" smtClean="0">
                <a:solidFill>
                  <a:schemeClr val="accent5">
                    <a:lumMod val="75000"/>
                  </a:schemeClr>
                </a:solidFill>
              </a:rPr>
              <a:t>я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ru-RU" sz="3200" b="1" dirty="0" smtClean="0">
                <a:solidFill>
                  <a:schemeClr val="accent5">
                    <a:lumMod val="75000"/>
                  </a:schemeClr>
                </a:solidFill>
              </a:rPr>
              <a:t>к</a:t>
            </a:r>
            <a:r>
              <a:rPr lang="ru-RU" sz="6000" b="1" dirty="0" smtClean="0">
                <a:solidFill>
                  <a:schemeClr val="accent5">
                    <a:lumMod val="75000"/>
                  </a:schemeClr>
                </a:solidFill>
              </a:rPr>
              <a:t>а</a:t>
            </a:r>
            <a:r>
              <a:rPr lang="ru-RU" sz="3200" b="1" dirty="0" smtClean="0">
                <a:solidFill>
                  <a:schemeClr val="accent5">
                    <a:lumMod val="75000"/>
                  </a:schemeClr>
                </a:solidFill>
              </a:rPr>
              <a:t>р</a:t>
            </a:r>
            <a:r>
              <a:rPr lang="ru-RU" sz="4800" b="1" dirty="0" smtClean="0">
                <a:solidFill>
                  <a:schemeClr val="accent5">
                    <a:lumMod val="75000"/>
                  </a:schemeClr>
                </a:solidFill>
              </a:rPr>
              <a:t>т</a:t>
            </a:r>
            <a:r>
              <a:rPr lang="ru-RU" sz="4400" b="1" dirty="0" smtClean="0">
                <a:solidFill>
                  <a:schemeClr val="accent5">
                    <a:lumMod val="75000"/>
                  </a:schemeClr>
                </a:solidFill>
              </a:rPr>
              <a:t>а</a:t>
            </a:r>
            <a:endParaRPr lang="ru-RU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8674" name="Picture 2" descr="C:\Users\1\Desktop\20492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996952"/>
            <a:ext cx="4320480" cy="2881734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251520" y="188640"/>
            <a:ext cx="432048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Звуковая карта (также называемая как музыкальная плата, </a:t>
            </a:r>
            <a:r>
              <a:rPr lang="ru-RU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аудиоадаптер</a:t>
            </a:r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 (англ. </a:t>
            </a:r>
            <a:r>
              <a:rPr lang="ru-RU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sound</a:t>
            </a:r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card</a:t>
            </a:r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 — это специальная электронная плата, которая позволяет записывать звук, воспроизводить его и создавать программными средствами с помощью микрофона, наушников, динамиков, </a:t>
            </a:r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встроенного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2924944"/>
            <a:ext cx="324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синтезатора и другого оборудования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72000" y="188640"/>
            <a:ext cx="324036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 smtClean="0"/>
              <a:t>Аудиоадаптер</a:t>
            </a:r>
            <a:r>
              <a:rPr lang="ru-RU" sz="2000" b="1" dirty="0" smtClean="0"/>
              <a:t> содержит в себе два преобразователя информации:</a:t>
            </a:r>
          </a:p>
          <a:p>
            <a:r>
              <a:rPr lang="ru-RU" sz="2000" b="1" dirty="0" smtClean="0"/>
              <a:t>аналого-цифровой, который преобразует непрерывные (то есть, аналоговые) звуковые сигналы (речь, музыку, шум) в цифровой двоичный код и записывает его на магнитный носитель;</a:t>
            </a:r>
          </a:p>
          <a:p>
            <a:r>
              <a:rPr lang="ru-RU" sz="2000" b="1" dirty="0" smtClean="0"/>
              <a:t>цифро-аналоговый, выполняющий обратное преобразование сохранённого в цифровом виде </a:t>
            </a:r>
            <a:r>
              <a:rPr lang="ru-RU" sz="2000" b="1" dirty="0" smtClean="0"/>
              <a:t>звука </a:t>
            </a:r>
            <a:endParaRPr lang="ru-RU" sz="20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79512" y="5949280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в аналоговый </a:t>
            </a:r>
            <a:r>
              <a:rPr lang="ru-RU" b="1" dirty="0" smtClean="0"/>
              <a:t>сигнал, который затем </a:t>
            </a:r>
            <a:r>
              <a:rPr lang="ru-RU" b="1" dirty="0" smtClean="0"/>
              <a:t>воспроизводится </a:t>
            </a:r>
            <a:r>
              <a:rPr lang="ru-RU" b="1" dirty="0" smtClean="0"/>
              <a:t>с помощью акустической системы, синтезатора звука или наушников.</a:t>
            </a:r>
            <a:endParaRPr lang="ru-RU" b="1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15816" y="0"/>
            <a:ext cx="47525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 smtClean="0"/>
              <a:t>Сетевая карта</a:t>
            </a:r>
            <a:endParaRPr lang="ru-RU" sz="4400" b="1" dirty="0"/>
          </a:p>
        </p:txBody>
      </p:sp>
      <p:pic>
        <p:nvPicPr>
          <p:cNvPr id="29698" name="Picture 2" descr="C:\Users\1\Desktop\dlink_dfe520tx_7824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573016"/>
            <a:ext cx="4641688" cy="3024336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179512" y="0"/>
            <a:ext cx="2592288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Сетевая карта, также известная как сетевой адаптер, Ethernet-адаптер, NIC (англ. </a:t>
            </a:r>
            <a:r>
              <a:rPr lang="ru-RU" dirty="0" err="1" smtClean="0"/>
              <a:t>network</a:t>
            </a:r>
            <a:r>
              <a:rPr lang="ru-RU" dirty="0" smtClean="0"/>
              <a:t> </a:t>
            </a:r>
            <a:r>
              <a:rPr lang="ru-RU" dirty="0" err="1" smtClean="0"/>
              <a:t>interface</a:t>
            </a:r>
            <a:r>
              <a:rPr lang="ru-RU" dirty="0" smtClean="0"/>
              <a:t> </a:t>
            </a:r>
            <a:r>
              <a:rPr lang="ru-RU" dirty="0" err="1" smtClean="0"/>
              <a:t>card</a:t>
            </a:r>
            <a:r>
              <a:rPr lang="ru-RU" dirty="0" smtClean="0"/>
              <a:t>) — периферийное устройство, позволяющее компьютеру взаимодействовать с другими устройствами сети. В настоящее время, особенно в персональных компьютерах, сетевые платы довольно часто интегрированы в материнские платы для удобства и удешевления всего компьютера в целом.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55776" y="692696"/>
            <a:ext cx="65882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зависимости от мощности и сложности сетевой карты она может реализовывать вычислительные функции (преимущественно подсчёт и генерацию контрольных сумм кадров) аппаратно либо программно (драйвером сетевой карты с использованием центрального процессора).</a:t>
            </a:r>
          </a:p>
          <a:p>
            <a:r>
              <a:rPr lang="ru-RU" dirty="0" smtClean="0"/>
              <a:t>Сетевой адаптер совместно с драйвером выполняют две операции: передачу и прием кадра. Передача кадра из компьютера в кабель состоит из перечисленных ниже этапов (некоторые могут отсутствовать, </a:t>
            </a:r>
            <a:r>
              <a:rPr lang="ru-RU" dirty="0" smtClean="0"/>
              <a:t>в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55776" y="3717032"/>
            <a:ext cx="1728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зависимости от принятых методов </a:t>
            </a:r>
            <a:r>
              <a:rPr lang="ru-RU" dirty="0" smtClean="0"/>
              <a:t>кодирования</a:t>
            </a:r>
            <a:endParaRPr lang="ru-RU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 descr="C:\Users\1\Desktop\3501_apple-led-cinema-display-27_101021010845.jpg"/>
          <p:cNvPicPr>
            <a:picLocks noChangeAspect="1" noChangeArrowheads="1"/>
          </p:cNvPicPr>
          <p:nvPr/>
        </p:nvPicPr>
        <p:blipFill>
          <a:blip r:embed="rId2" cstate="print">
            <a:lum bright="2000" contrast="1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1763688" y="548680"/>
            <a:ext cx="42484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 smtClean="0"/>
              <a:t>М О </a:t>
            </a:r>
            <a:r>
              <a:rPr lang="ru-RU" sz="4400" b="1" dirty="0" smtClean="0"/>
              <a:t>Н</a:t>
            </a:r>
            <a:r>
              <a:rPr lang="ru-RU" sz="4400" b="1" dirty="0" smtClean="0"/>
              <a:t> </a:t>
            </a:r>
            <a:r>
              <a:rPr lang="ru-RU" sz="4400" b="1" dirty="0" smtClean="0"/>
              <a:t>И</a:t>
            </a:r>
            <a:r>
              <a:rPr lang="ru-RU" sz="4400" b="1" dirty="0" smtClean="0"/>
              <a:t> </a:t>
            </a:r>
            <a:r>
              <a:rPr lang="ru-RU" sz="4400" b="1" dirty="0" smtClean="0"/>
              <a:t>Т</a:t>
            </a:r>
            <a:r>
              <a:rPr lang="ru-RU" sz="4400" b="1" dirty="0" smtClean="0"/>
              <a:t> </a:t>
            </a:r>
            <a:r>
              <a:rPr lang="ru-RU" sz="4400" b="1" dirty="0" smtClean="0"/>
              <a:t>О</a:t>
            </a:r>
            <a:r>
              <a:rPr lang="ru-RU" sz="4400" b="1" dirty="0" smtClean="0"/>
              <a:t> </a:t>
            </a:r>
            <a:r>
              <a:rPr lang="ru-RU" sz="4400" b="1" dirty="0" smtClean="0"/>
              <a:t>Р</a:t>
            </a:r>
            <a:endParaRPr lang="ru-RU" sz="4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700808"/>
            <a:ext cx="78488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Монитор — устройство, предназначенное для визуального отображения информации. Современный монитор состоит из корпуса, блока питания, плат управления и экрана. Информация (видеосигнал) для вывода на монитор поступает с компьютера посредством видеокарты, либо с другого устройства, формирующего видеосигнал.</a:t>
            </a:r>
            <a:endParaRPr lang="ru-RU" sz="2400" b="1" dirty="0"/>
          </a:p>
        </p:txBody>
      </p:sp>
      <p:pic>
        <p:nvPicPr>
          <p:cNvPr id="30725" name="Picture 5" descr="http://im0-tub-ru.yandex.net/i?id=440223282-14-7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4365104"/>
            <a:ext cx="1860798" cy="1716782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 rot="5400000">
            <a:off x="6720916" y="1784140"/>
            <a:ext cx="3672408" cy="769441"/>
          </a:xfrm>
          <a:prstGeom prst="rect">
            <a:avLst/>
          </a:prstGeom>
          <a:solidFill>
            <a:srgbClr val="F070C5"/>
          </a:solidFill>
        </p:spPr>
        <p:txBody>
          <a:bodyPr wrap="square">
            <a:spAutoFit/>
          </a:bodyPr>
          <a:lstStyle/>
          <a:p>
            <a:r>
              <a:rPr lang="ru-RU" sz="4400" dirty="0" smtClean="0"/>
              <a:t>Клавиатура</a:t>
            </a:r>
            <a:endParaRPr lang="ru-RU" sz="4400" dirty="0"/>
          </a:p>
        </p:txBody>
      </p:sp>
      <p:pic>
        <p:nvPicPr>
          <p:cNvPr id="31748" name="Picture 4" descr="http://ib1.keep4u.ru/b/2009/06/22/3c/3c59b60562ae382541c54b6d0631c0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077072"/>
            <a:ext cx="8784976" cy="2543175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0" y="188640"/>
            <a:ext cx="8424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 одно из основных устройств ввода информации от пользователя в компьютер. Стандартная компьютерная клавиатура, также называемая клавиатурой PC/AT или AT-клавиатурой (поскольку она начала поставляться вместе с компьютерами серии IBM PC/AT), имеет 101 или 102 клавиши. Клавиатуры, которые поставлялись вместе с предыдущими сериями — IBM PC и IBM PC/XT, — имели 86 клавиш. Расположение клавиш на AT-клавиатуре подчиняется единой общепринятой схеме, спроектированной в расчёте на английский алфавит.</a:t>
            </a:r>
          </a:p>
          <a:p>
            <a:r>
              <a:rPr lang="ru-RU" sz="2000" b="1" dirty="0" smtClean="0"/>
              <a:t>С </a:t>
            </a:r>
            <a:r>
              <a:rPr lang="ru-RU" sz="2000" b="1" dirty="0" smtClean="0"/>
              <a:t>её помощью мы можем вводить числовую и текстовую информацию, а также различные команды.</a:t>
            </a:r>
            <a:endParaRPr lang="ru-RU" sz="2000" b="1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http://embracetheshadows.files.wordpress.com/2009/08/pink-computer.jpg?w=326&amp;h=498"/>
          <p:cNvPicPr>
            <a:picLocks noChangeAspect="1" noChangeArrowheads="1"/>
          </p:cNvPicPr>
          <p:nvPr/>
        </p:nvPicPr>
        <p:blipFill>
          <a:blip r:embed="rId2" cstate="print">
            <a:lum bright="52000" contrast="-79000"/>
          </a:blip>
          <a:srcRect/>
          <a:stretch>
            <a:fillRect/>
          </a:stretch>
        </p:blipFill>
        <p:spPr bwMode="auto">
          <a:xfrm>
            <a:off x="251520" y="260648"/>
            <a:ext cx="8568952" cy="6408712"/>
          </a:xfrm>
          <a:prstGeom prst="rect">
            <a:avLst/>
          </a:prstGeom>
          <a:noFill/>
        </p:spPr>
      </p:pic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457200" y="1844824"/>
            <a:ext cx="8305800" cy="4392488"/>
          </a:xfrm>
        </p:spPr>
        <p:txBody>
          <a:bodyPr/>
          <a:lstStyle/>
          <a:p>
            <a:r>
              <a:rPr lang="ru-RU" sz="2300" i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Архитектурой</a:t>
            </a:r>
            <a:r>
              <a:rPr lang="ru-RU" sz="2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 компьютера называется его описание на некотором общем уровне, включающее описание пользовательских возможностей программирования, системы команд, системы адресации, организации памяти и т.д. Архитектура определяет принципы действия, информационные связи и взаимное соединение основных логических узлов компьютера: процессора, оперативного ЗУ, внешних ЗУ и периферийных устройств. Общность архитектуры разных компьютеров обеспечивает их совместимость с точки зрения пользователя</a:t>
            </a:r>
            <a:r>
              <a:rPr lang="ru-RU" sz="23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ru-RU" sz="23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457200" y="260648"/>
            <a:ext cx="8305800" cy="1296144"/>
          </a:xfrm>
        </p:spPr>
        <p:txBody>
          <a:bodyPr/>
          <a:lstStyle/>
          <a:p>
            <a:r>
              <a:rPr lang="ru-RU" sz="4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Что такое архитектура компьютера</a:t>
            </a:r>
            <a:r>
              <a:rPr lang="en-US" sz="4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  <a:endParaRPr lang="ru-RU" sz="4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07904" y="0"/>
            <a:ext cx="2520280" cy="769441"/>
          </a:xfrm>
          <a:prstGeom prst="rect">
            <a:avLst/>
          </a:prstGeom>
          <a:solidFill>
            <a:srgbClr val="F070C5"/>
          </a:solidFill>
        </p:spPr>
        <p:txBody>
          <a:bodyPr wrap="square">
            <a:spAutoFit/>
          </a:bodyPr>
          <a:lstStyle/>
          <a:p>
            <a:pPr algn="ctr"/>
            <a:r>
              <a:rPr lang="ru-RU" sz="4400" dirty="0" smtClean="0"/>
              <a:t>Мышь</a:t>
            </a:r>
            <a:endParaRPr lang="ru-RU" sz="4400" dirty="0"/>
          </a:p>
        </p:txBody>
      </p:sp>
      <p:pic>
        <p:nvPicPr>
          <p:cNvPr id="32770" name="Picture 2" descr="http://s05.radikal.ru/i178/0911/a3/63b3ceebafb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3905250" cy="5715000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4283968" y="980728"/>
            <a:ext cx="4032448" cy="44012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Манипулятор «мышь» (просто «мышь» или «мышка») — одно из указательных устройств ввода, обеспечивающее интерфейс пользователя с компьютером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2772" name="Picture 4" descr="http://www.zoopack.ru/uploads/posts/thumbs/1216277352_so172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5013176"/>
            <a:ext cx="1860798" cy="1494657"/>
          </a:xfrm>
          <a:prstGeom prst="rect">
            <a:avLst/>
          </a:prstGeom>
          <a:noFill/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Users\1\Desktop\genius_sp-e3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88640"/>
            <a:ext cx="4414917" cy="3960440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9900592" y="40466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Колонки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88640"/>
            <a:ext cx="44999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D236BC"/>
                </a:solidFill>
              </a:rPr>
              <a:t>Если Вы собираетесь не только выполнять вычисления и оформлять документы на своем компьютере, но и слушать музыку, и смотреть видеофильмы или играть в компьютерные игры, </a:t>
            </a:r>
            <a:endParaRPr lang="ru-RU" sz="2800" b="1" dirty="0">
              <a:solidFill>
                <a:srgbClr val="D236B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4437112"/>
            <a:ext cx="89644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D236BC"/>
                </a:solidFill>
              </a:rPr>
              <a:t>то Вам понадобятся акустические системы, проще говоря, колонки Колонки могут быть обычные и с сабвуфером (с </a:t>
            </a:r>
            <a:r>
              <a:rPr lang="ru-RU" sz="2800" b="1" dirty="0" err="1" smtClean="0">
                <a:solidFill>
                  <a:srgbClr val="D236BC"/>
                </a:solidFill>
              </a:rPr>
              <a:t>улучшеным</a:t>
            </a:r>
            <a:r>
              <a:rPr lang="ru-RU" sz="2800" b="1" dirty="0" smtClean="0">
                <a:solidFill>
                  <a:srgbClr val="D236BC"/>
                </a:solidFill>
              </a:rPr>
              <a:t> воспроизведением низких частот (басов)).</a:t>
            </a:r>
            <a:endParaRPr lang="ru-RU" sz="2800" dirty="0">
              <a:solidFill>
                <a:srgbClr val="D236BC"/>
              </a:solidFill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C:\Users\1\Desktop\0_3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692696"/>
            <a:ext cx="7296811" cy="5472608"/>
          </a:xfrm>
          <a:prstGeom prst="rect">
            <a:avLst/>
          </a:prstGeom>
          <a:noFill/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img0.liveinternet.ru/images/attach/c/1/61/720/61720101_1279558041_nec_lavie_g_hello_kitty060607.jpg"/>
          <p:cNvPicPr>
            <a:picLocks noChangeAspect="1" noChangeArrowheads="1"/>
          </p:cNvPicPr>
          <p:nvPr/>
        </p:nvPicPr>
        <p:blipFill>
          <a:blip r:embed="rId2" cstate="print">
            <a:lum bright="-21000" contrast="-65000"/>
          </a:blip>
          <a:srcRect/>
          <a:stretch>
            <a:fillRect/>
          </a:stretch>
        </p:blipFill>
        <p:spPr bwMode="auto">
          <a:xfrm>
            <a:off x="179512" y="188640"/>
            <a:ext cx="8784976" cy="6525344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7812360" y="3356992"/>
            <a:ext cx="720080" cy="10156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ru-RU" sz="6000" dirty="0" smtClean="0">
                <a:solidFill>
                  <a:schemeClr val="accent2">
                    <a:lumMod val="50000"/>
                  </a:schemeClr>
                </a:solidFill>
              </a:rPr>
              <a:t>Е</a:t>
            </a:r>
            <a:endParaRPr lang="ru-RU" sz="6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1628800"/>
            <a:ext cx="663964" cy="8309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ru-RU" sz="4800" b="1" dirty="0" smtClean="0">
                <a:solidFill>
                  <a:schemeClr val="accent6">
                    <a:lumMod val="50000"/>
                  </a:schemeClr>
                </a:solidFill>
              </a:rPr>
              <a:t>С</a:t>
            </a:r>
            <a:endParaRPr lang="ru-RU" sz="4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15616" y="1844824"/>
            <a:ext cx="691215" cy="110799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>
            <a:spAutoFit/>
          </a:bodyPr>
          <a:lstStyle/>
          <a:p>
            <a:r>
              <a:rPr lang="ru-RU" sz="6600" dirty="0" err="1" smtClean="0"/>
              <a:t>п</a:t>
            </a:r>
            <a:endParaRPr lang="ru-RU" sz="6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07704" y="1628800"/>
            <a:ext cx="564578" cy="707886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А</a:t>
            </a:r>
            <a:endParaRPr lang="ru-RU" sz="40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555776" y="1916832"/>
            <a:ext cx="683200" cy="101566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none">
            <a:spAutoFit/>
          </a:bodyPr>
          <a:lstStyle/>
          <a:p>
            <a:r>
              <a:rPr lang="ru-RU" sz="6000" b="1" dirty="0" smtClean="0">
                <a:solidFill>
                  <a:schemeClr val="tx2">
                    <a:lumMod val="75000"/>
                  </a:schemeClr>
                </a:solidFill>
              </a:rPr>
              <a:t>с</a:t>
            </a:r>
            <a:endParaRPr lang="ru-RU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419872" y="1484784"/>
            <a:ext cx="747320" cy="12003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ru-RU" sz="7200" i="1" dirty="0" smtClean="0">
                <a:solidFill>
                  <a:schemeClr val="tx1">
                    <a:lumMod val="50000"/>
                  </a:schemeClr>
                </a:solidFill>
              </a:rPr>
              <a:t>и</a:t>
            </a:r>
            <a:endParaRPr lang="ru-RU" sz="7200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355976" y="1916832"/>
            <a:ext cx="665567" cy="11079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ru-RU" sz="6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Б</a:t>
            </a:r>
            <a:endParaRPr lang="ru-RU" sz="6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148064" y="1484784"/>
            <a:ext cx="739305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ru-RU" sz="6600" i="1" dirty="0" smtClean="0">
                <a:solidFill>
                  <a:schemeClr val="tx2">
                    <a:lumMod val="10000"/>
                  </a:schemeClr>
                </a:solidFill>
              </a:rPr>
              <a:t>о</a:t>
            </a:r>
            <a:endParaRPr lang="ru-RU" sz="6600" i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164288" y="1268760"/>
            <a:ext cx="705642" cy="156966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ru-RU" sz="9600" i="1" dirty="0" err="1" smtClean="0">
                <a:solidFill>
                  <a:schemeClr val="accent2">
                    <a:lumMod val="75000"/>
                  </a:schemeClr>
                </a:solidFill>
              </a:rPr>
              <a:t>з</a:t>
            </a:r>
            <a:endParaRPr lang="ru-RU" sz="9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028384" y="1916832"/>
            <a:ext cx="639919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ru-RU" sz="4800" b="1" dirty="0" smtClean="0">
                <a:solidFill>
                  <a:schemeClr val="accent4">
                    <a:lumMod val="50000"/>
                  </a:schemeClr>
                </a:solidFill>
              </a:rPr>
              <a:t>А</a:t>
            </a:r>
            <a:endParaRPr lang="ru-RU" sz="4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115616" y="3645024"/>
            <a:ext cx="55496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ru-RU" sz="5400" b="1" dirty="0" smtClean="0">
                <a:solidFill>
                  <a:schemeClr val="tx1">
                    <a:lumMod val="50000"/>
                  </a:schemeClr>
                </a:solidFill>
              </a:rPr>
              <a:t>в</a:t>
            </a:r>
            <a:endParaRPr lang="ru-RU" sz="5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763688" y="3933056"/>
            <a:ext cx="763351" cy="11079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ru-RU" sz="6600" i="1" dirty="0" smtClean="0">
                <a:solidFill>
                  <a:schemeClr val="accent2">
                    <a:lumMod val="50000"/>
                  </a:schemeClr>
                </a:solidFill>
              </a:rPr>
              <a:t>Н</a:t>
            </a:r>
            <a:endParaRPr lang="ru-RU" sz="66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771800" y="3356992"/>
            <a:ext cx="753732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ru-RU" sz="7200" dirty="0" smtClean="0">
                <a:solidFill>
                  <a:schemeClr val="accent6">
                    <a:lumMod val="75000"/>
                  </a:schemeClr>
                </a:solidFill>
              </a:rPr>
              <a:t>и</a:t>
            </a:r>
            <a:endParaRPr lang="ru-RU" sz="7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779912" y="4077072"/>
            <a:ext cx="891591" cy="101566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ru-RU" sz="6000" b="1" i="1" dirty="0" smtClean="0"/>
              <a:t>М</a:t>
            </a:r>
            <a:endParaRPr lang="ru-RU" sz="6000" b="1" i="1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932040" y="3429000"/>
            <a:ext cx="604653" cy="830997"/>
          </a:xfrm>
          <a:prstGeom prst="rect">
            <a:avLst/>
          </a:prstGeom>
          <a:solidFill>
            <a:srgbClr val="66FFCC"/>
          </a:solidFill>
        </p:spPr>
        <p:txBody>
          <a:bodyPr wrap="none">
            <a:spAutoFit/>
          </a:bodyPr>
          <a:lstStyle/>
          <a:p>
            <a:r>
              <a:rPr lang="ru-RU" sz="4800" b="1" dirty="0" smtClean="0">
                <a:solidFill>
                  <a:srgbClr val="E91FA6"/>
                </a:solidFill>
              </a:rPr>
              <a:t>а</a:t>
            </a:r>
            <a:endParaRPr lang="ru-RU" sz="4800" b="1" dirty="0">
              <a:solidFill>
                <a:srgbClr val="E91FA6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868144" y="3429000"/>
            <a:ext cx="65755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ru-RU" sz="5400" dirty="0" smtClean="0">
                <a:solidFill>
                  <a:schemeClr val="bg2">
                    <a:lumMod val="75000"/>
                  </a:schemeClr>
                </a:solidFill>
              </a:rPr>
              <a:t>Н</a:t>
            </a:r>
            <a:endParaRPr lang="ru-RU" sz="5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 flipH="1" flipV="1">
            <a:off x="4735666" y="3613666"/>
            <a:ext cx="556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732240" y="3933056"/>
            <a:ext cx="816249" cy="1323439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ru-RU" sz="8000" b="1" dirty="0" smtClean="0"/>
              <a:t>и</a:t>
            </a:r>
            <a:endParaRPr lang="ru-RU" sz="8000" b="1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6" name="Picture 12" descr="http://img11.nnm.ru/7/a/e/d/1/f2e9c828283cdab776caefe40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2952328" cy="4104456"/>
          </a:xfrm>
          <a:prstGeom prst="rect">
            <a:avLst/>
          </a:prstGeom>
          <a:noFill/>
        </p:spPr>
      </p:pic>
      <p:sp>
        <p:nvSpPr>
          <p:cNvPr id="23" name="Заголовок 22"/>
          <p:cNvSpPr>
            <a:spLocks noGrp="1"/>
          </p:cNvSpPr>
          <p:nvPr>
            <p:ph type="title"/>
          </p:nvPr>
        </p:nvSpPr>
        <p:spPr>
          <a:xfrm>
            <a:off x="3419872" y="332656"/>
            <a:ext cx="5487144" cy="792088"/>
          </a:xfrm>
        </p:spPr>
        <p:txBody>
          <a:bodyPr>
            <a:normAutofit fontScale="90000"/>
          </a:bodyPr>
          <a:lstStyle/>
          <a:p>
            <a:r>
              <a:rPr lang="ru-RU" sz="4900" dirty="0" smtClean="0"/>
              <a:t>Системный</a:t>
            </a:r>
            <a:r>
              <a:rPr lang="en-US" sz="4900" dirty="0" smtClean="0"/>
              <a:t> </a:t>
            </a:r>
            <a:r>
              <a:rPr lang="ru-RU" sz="4900" dirty="0" smtClean="0"/>
              <a:t> блок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1"/>
          </p:nvPr>
        </p:nvSpPr>
        <p:spPr>
          <a:xfrm>
            <a:off x="323528" y="188640"/>
            <a:ext cx="2808312" cy="4176464"/>
          </a:xfrm>
        </p:spPr>
        <p:txBody>
          <a:bodyPr/>
          <a:lstStyle/>
          <a:p>
            <a:pPr algn="ctr"/>
            <a:endParaRPr lang="ru-RU" dirty="0"/>
          </a:p>
        </p:txBody>
      </p:sp>
      <p:sp>
        <p:nvSpPr>
          <p:cNvPr id="25" name="Текст 24"/>
          <p:cNvSpPr>
            <a:spLocks noGrp="1"/>
          </p:cNvSpPr>
          <p:nvPr>
            <p:ph type="body" idx="2"/>
          </p:nvPr>
        </p:nvSpPr>
        <p:spPr>
          <a:xfrm>
            <a:off x="3275856" y="1340768"/>
            <a:ext cx="5490192" cy="2952328"/>
          </a:xfrm>
        </p:spPr>
        <p:txBody>
          <a:bodyPr>
            <a:normAutofit fontScale="25000" lnSpcReduction="20000"/>
          </a:bodyPr>
          <a:lstStyle/>
          <a:p>
            <a:r>
              <a:rPr lang="ru-RU" sz="6400" dirty="0" smtClean="0"/>
              <a:t>Системный блок (сленг. </a:t>
            </a:r>
            <a:r>
              <a:rPr lang="ru-RU" sz="6400" dirty="0" err="1" smtClean="0"/>
              <a:t>системник</a:t>
            </a:r>
            <a:r>
              <a:rPr lang="ru-RU" sz="6400" dirty="0" smtClean="0"/>
              <a:t>, кейс, корпус) — функциональный элемент, защищающий внутренние компоненты компьютера от внешнего воздействия и механических повреждений, поддерживающий необходимый температурный режим внутри, экранирующий создаваемые внутренними компонентами электромагнитное излучение и являющийся основой для дальнейшего расширения системы. Системные блоки массово изготавливают заводским способом из деталей на основе стали, алюминия и пластика</a:t>
            </a:r>
            <a:r>
              <a:rPr lang="en-US" sz="6400" dirty="0" smtClean="0"/>
              <a:t>.</a:t>
            </a:r>
            <a:endParaRPr lang="ru-RU" sz="6400" dirty="0" smtClean="0"/>
          </a:p>
          <a:p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23528" y="4437112"/>
            <a:ext cx="81369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ru-RU" sz="1600" dirty="0"/>
              <a:t>Материнская плата с установленным на ней процессором, ОЗУ, картами расширения (видеокарта, звуковая карта, сетевая плата).</a:t>
            </a:r>
          </a:p>
          <a:p>
            <a:pPr>
              <a:buFont typeface="Wingdings" pitchFamily="2" charset="2"/>
              <a:buChar char="ü"/>
            </a:pPr>
            <a:r>
              <a:rPr lang="ru-RU" sz="1600" dirty="0"/>
              <a:t>Отсеки для накопителей — жёстких </a:t>
            </a:r>
            <a:r>
              <a:rPr lang="ru-RU" sz="1600" dirty="0" smtClean="0"/>
              <a:t>дисков</a:t>
            </a:r>
            <a:r>
              <a:rPr lang="ru-RU" sz="1600" dirty="0"/>
              <a:t>, дисководов CD-ROM и т. п.</a:t>
            </a:r>
          </a:p>
          <a:p>
            <a:pPr>
              <a:buFont typeface="Wingdings" pitchFamily="2" charset="2"/>
              <a:buChar char="ü"/>
            </a:pPr>
            <a:r>
              <a:rPr lang="ru-RU" sz="1600" dirty="0"/>
              <a:t>Блок питания.</a:t>
            </a:r>
          </a:p>
          <a:p>
            <a:pPr>
              <a:buFont typeface="Wingdings" pitchFamily="2" charset="2"/>
              <a:buChar char="ü"/>
            </a:pPr>
            <a:r>
              <a:rPr lang="ru-RU" sz="1600" dirty="0"/>
              <a:t>Фронтальная панель с кнопками включения и перезагрузки, индикаторами питания и накопителей, опционально гнёзда для наушников и микрофона, интерфейсы передачи данных.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8" name="Picture 10" descr="Картинка 15 из 11463"/>
          <p:cNvPicPr>
            <a:picLocks noChangeAspect="1" noChangeArrowheads="1"/>
          </p:cNvPicPr>
          <p:nvPr/>
        </p:nvPicPr>
        <p:blipFill>
          <a:blip r:embed="rId2" cstate="print">
            <a:lum bright="-16000" contrast="-81000"/>
          </a:blip>
          <a:srcRect/>
          <a:stretch>
            <a:fillRect/>
          </a:stretch>
        </p:blipFill>
        <p:spPr bwMode="auto">
          <a:xfrm>
            <a:off x="251520" y="260648"/>
            <a:ext cx="8712968" cy="6408712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251520" y="1052736"/>
            <a:ext cx="8712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chemeClr val="tx2">
                    <a:lumMod val="75000"/>
                  </a:schemeClr>
                </a:solidFill>
              </a:rPr>
              <a:t>Материнская </a:t>
            </a:r>
            <a:r>
              <a:rPr lang="ru-RU" sz="2000" b="1" dirty="0">
                <a:solidFill>
                  <a:schemeClr val="tx2">
                    <a:lumMod val="75000"/>
                  </a:schemeClr>
                </a:solidFill>
              </a:rPr>
              <a:t>плата — печатная плата с набором чипов, на которой осуществляется монтаж большинства компонентов компьютерной системы посредством различных разъёмов. </a:t>
            </a:r>
            <a:endParaRPr lang="en-US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000" b="1" dirty="0" smtClean="0">
                <a:solidFill>
                  <a:schemeClr val="tx2">
                    <a:lumMod val="75000"/>
                  </a:schemeClr>
                </a:solidFill>
              </a:rPr>
              <a:t>Печатная </a:t>
            </a:r>
            <a:r>
              <a:rPr lang="ru-RU" sz="2000" b="1" dirty="0">
                <a:solidFill>
                  <a:schemeClr val="tx2">
                    <a:lumMod val="75000"/>
                  </a:schemeClr>
                </a:solidFill>
              </a:rPr>
              <a:t>плата — пластина, выполненная из диэлектрика (вещество, плохо проводящее или совсем не проводящее электрический ток), на которой сформирован хотя бы один проводящий рисунок. Печатная плата (ПП) предназначена для механического закрепления и электрического соединения различных электронных компонентов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260648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i="1" dirty="0" smtClean="0">
                <a:solidFill>
                  <a:srgbClr val="FF0000"/>
                </a:solidFill>
              </a:rPr>
              <a:t>Материнская</a:t>
            </a:r>
            <a:r>
              <a:rPr lang="en-US" sz="5400" b="1" i="1" dirty="0" smtClean="0">
                <a:solidFill>
                  <a:srgbClr val="FF0000"/>
                </a:solidFill>
                <a:latin typeface="Bernard MT Condensed" pitchFamily="18" charset="0"/>
              </a:rPr>
              <a:t> </a:t>
            </a:r>
            <a:r>
              <a:rPr lang="ru-RU" sz="5400" b="1" i="1" dirty="0" smtClean="0">
                <a:solidFill>
                  <a:srgbClr val="FF0000"/>
                </a:solidFill>
              </a:rPr>
              <a:t> </a:t>
            </a:r>
            <a:r>
              <a:rPr lang="ru-RU" sz="5400" b="1" i="1" dirty="0">
                <a:solidFill>
                  <a:srgbClr val="FF0000"/>
                </a:solidFill>
              </a:rPr>
              <a:t>плата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23528" y="3861048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tx2">
                    <a:lumMod val="50000"/>
                  </a:schemeClr>
                </a:solidFill>
              </a:rPr>
              <a:t>Обычно на материнской плате располагаются разъёмы для подключения:</a:t>
            </a:r>
          </a:p>
          <a:p>
            <a:pPr>
              <a:buFont typeface="Wingdings" pitchFamily="2" charset="2"/>
              <a:buChar char="Ø"/>
            </a:pPr>
            <a:r>
              <a:rPr lang="ru-RU" sz="2000" b="1" dirty="0">
                <a:solidFill>
                  <a:srgbClr val="F18E17"/>
                </a:solidFill>
              </a:rPr>
              <a:t>центрального процессора,</a:t>
            </a:r>
          </a:p>
          <a:p>
            <a:pPr>
              <a:buFont typeface="Wingdings" pitchFamily="2" charset="2"/>
              <a:buChar char="Ø"/>
            </a:pPr>
            <a:r>
              <a:rPr lang="ru-RU" sz="2000" b="1" dirty="0">
                <a:solidFill>
                  <a:srgbClr val="F18E17"/>
                </a:solidFill>
              </a:rPr>
              <a:t>графической платы,</a:t>
            </a:r>
          </a:p>
          <a:p>
            <a:pPr>
              <a:buFont typeface="Wingdings" pitchFamily="2" charset="2"/>
              <a:buChar char="Ø"/>
            </a:pPr>
            <a:r>
              <a:rPr lang="ru-RU" sz="2000" b="1" dirty="0">
                <a:solidFill>
                  <a:srgbClr val="F18E17"/>
                </a:solidFill>
              </a:rPr>
              <a:t>звуковой платы,</a:t>
            </a:r>
          </a:p>
          <a:p>
            <a:pPr>
              <a:buFont typeface="Wingdings" pitchFamily="2" charset="2"/>
              <a:buChar char="Ø"/>
            </a:pPr>
            <a:r>
              <a:rPr lang="ru-RU" sz="2000" b="1" dirty="0">
                <a:solidFill>
                  <a:srgbClr val="F18E17"/>
                </a:solidFill>
              </a:rPr>
              <a:t>сетевой платы,</a:t>
            </a:r>
          </a:p>
          <a:p>
            <a:pPr>
              <a:buFont typeface="Wingdings" pitchFamily="2" charset="2"/>
              <a:buChar char="Ø"/>
            </a:pPr>
            <a:r>
              <a:rPr lang="ru-RU" sz="2000" b="1" dirty="0">
                <a:solidFill>
                  <a:srgbClr val="F18E17"/>
                </a:solidFill>
              </a:rPr>
              <a:t>жёстких дисков,</a:t>
            </a:r>
          </a:p>
          <a:p>
            <a:pPr>
              <a:buFont typeface="Wingdings" pitchFamily="2" charset="2"/>
              <a:buChar char="Ø"/>
            </a:pPr>
            <a:r>
              <a:rPr lang="ru-RU" sz="2000" b="1" dirty="0">
                <a:solidFill>
                  <a:srgbClr val="F18E17"/>
                </a:solidFill>
              </a:rPr>
              <a:t>оперативной памяти</a:t>
            </a:r>
          </a:p>
          <a:p>
            <a:r>
              <a:rPr lang="ru-RU" sz="2000" b="1" dirty="0">
                <a:solidFill>
                  <a:srgbClr val="FFFF00"/>
                </a:solidFill>
              </a:rPr>
              <a:t>и других дополнительных периферийных устройств</a:t>
            </a:r>
            <a:r>
              <a:rPr lang="ru-RU" dirty="0"/>
              <a:t>.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6" descr="http://www.nix.ru/autocatalog/motherboards_microstar/35434_main.jpg"/>
          <p:cNvPicPr>
            <a:picLocks noChangeAspect="1" noChangeArrowheads="1"/>
          </p:cNvPicPr>
          <p:nvPr/>
        </p:nvPicPr>
        <p:blipFill>
          <a:blip r:embed="rId2" cstate="print">
            <a:lum bright="-7000" contrast="27000"/>
          </a:blip>
          <a:srcRect/>
          <a:stretch>
            <a:fillRect/>
          </a:stretch>
        </p:blipFill>
        <p:spPr bwMode="auto">
          <a:xfrm>
            <a:off x="251520" y="260648"/>
            <a:ext cx="8892480" cy="6264696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 descr="C:\Users\1\Desktop\20053_20-10-2010_20_25_23_(1)_b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996952"/>
            <a:ext cx="4752975" cy="3480792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611560" y="332656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dirty="0"/>
              <a:t>Оперативная</a:t>
            </a:r>
            <a:r>
              <a:rPr lang="ru-RU" b="1" dirty="0"/>
              <a:t> </a:t>
            </a:r>
            <a:r>
              <a:rPr lang="ru-RU" sz="4800" b="1" dirty="0"/>
              <a:t>память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124744"/>
            <a:ext cx="8712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Оперативная память (ОЗУ, англ. RAM, </a:t>
            </a:r>
            <a:r>
              <a:rPr lang="ru-RU" dirty="0" err="1"/>
              <a:t>Random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Memory</a:t>
            </a:r>
            <a:r>
              <a:rPr lang="ru-RU" dirty="0"/>
              <a:t> — память с произвольным доступом) — это быстрое запоминающее устройство не очень большого объёма, непосредственно связанное с процессором и предназначенное для записи, считывания и хранения выполняемых программ и данных, обрабатываемых этими программами.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2924944"/>
            <a:ext cx="40324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Оперативная память используется только для временного хранения данных и программ, так как, когда компьютер выключается, все, что находилось в ОЗУ, пропадает.</a:t>
            </a:r>
          </a:p>
          <a:p>
            <a:r>
              <a:rPr lang="ru-RU" dirty="0"/>
              <a:t>Оперативная память выпускается в виде микросхем, собранных в специальные модули памяти.</a:t>
            </a:r>
          </a:p>
          <a:p>
            <a:r>
              <a:rPr lang="ru-RU" dirty="0"/>
              <a:t>Практически сегодня применяются модули трёх типов - 1024, 2048 и 4096 Мб.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http://i.itnews.com.ua/news/2002-11/20-2.gif"/>
          <p:cNvPicPr>
            <a:picLocks noChangeAspect="1" noChangeArrowheads="1"/>
          </p:cNvPicPr>
          <p:nvPr/>
        </p:nvPicPr>
        <p:blipFill>
          <a:blip r:embed="rId2" cstate="print">
            <a:lum bright="37000" contrast="-46000"/>
          </a:blip>
          <a:srcRect/>
          <a:stretch>
            <a:fillRect/>
          </a:stretch>
        </p:blipFill>
        <p:spPr bwMode="auto">
          <a:xfrm>
            <a:off x="251520" y="187394"/>
            <a:ext cx="8640960" cy="6481966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323528" y="1052736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Процессор (CPU, от англ. </a:t>
            </a:r>
            <a:r>
              <a:rPr lang="ru-RU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Central</a:t>
            </a: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Processing</a:t>
            </a: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Unit</a:t>
            </a: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— это основной рабочий компонент компьютера, который выполняет арифметические и логические операции, заданные программой, управляет вычислительным процессом и координирует работу всех устройств компьютера.</a:t>
            </a:r>
          </a:p>
          <a:p>
            <a:r>
              <a:rPr lang="ru-RU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На </a:t>
            </a: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любом процессорном кристалле находятся:</a:t>
            </a:r>
          </a:p>
          <a:p>
            <a:pPr>
              <a:buFont typeface="Wingdings" pitchFamily="2" charset="2"/>
              <a:buChar char="q"/>
            </a:pP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ядро процессора, главное вычислительное устройство (именно здесь происходит обработка всех поступающих в процессор данных);</a:t>
            </a:r>
          </a:p>
          <a:p>
            <a:pPr>
              <a:buFont typeface="Wingdings" pitchFamily="2" charset="2"/>
              <a:buChar char="q"/>
            </a:pP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сопроцессор – дополнительный блок для самых сложных математических вычислений (активно используется, в частности, при работе с графическими и </a:t>
            </a:r>
            <a:r>
              <a:rPr lang="ru-RU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мультимедийными</a:t>
            </a: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программами);</a:t>
            </a:r>
          </a:p>
          <a:p>
            <a:pPr>
              <a:buFont typeface="Wingdings" pitchFamily="2" charset="2"/>
              <a:buChar char="q"/>
            </a:pP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кэш-память – буферная память – своеобразный накопитель для данных;</a:t>
            </a:r>
          </a:p>
          <a:p>
            <a:pPr>
              <a:buFont typeface="Wingdings" pitchFamily="2" charset="2"/>
              <a:buChar char="q"/>
            </a:pP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шина данных – информационная магистраль, благодаря которой процессор может обмениваться данными с другими устройствами компьютера</a:t>
            </a:r>
            <a:r>
              <a:rPr lang="ru-RU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ru-RU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188640"/>
            <a:ext cx="6264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>
                <a:solidFill>
                  <a:srgbClr val="D236BC"/>
                </a:solidFill>
              </a:rPr>
              <a:t>Процессор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83768" y="260648"/>
            <a:ext cx="64807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Основные характеристики процессора:</a:t>
            </a:r>
          </a:p>
          <a:p>
            <a:pPr>
              <a:buFont typeface="Wingdings" pitchFamily="2" charset="2"/>
              <a:buChar char="v"/>
            </a:pPr>
            <a:r>
              <a:rPr lang="ru-RU" dirty="0"/>
              <a:t>тактовая частота, которая указывает, сколько элементарных операций (тактов) микропроцессор выполняет за одну секунду (измеряется в мегагерцах, </a:t>
            </a:r>
            <a:r>
              <a:rPr lang="ru-RU" dirty="0" smtClean="0"/>
              <a:t>МГц; </a:t>
            </a:r>
            <a:r>
              <a:rPr lang="ru-RU" dirty="0"/>
              <a:t>тактовая частота в значительной степени определяет быстродействие </a:t>
            </a:r>
            <a:r>
              <a:rPr lang="ru-RU" dirty="0" smtClean="0"/>
              <a:t>процессора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21506" name="Picture 2" descr="http://www.syberlogix.mfbiz.com/communities/7/004/008/642/997/images/4541501967_203x15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232248" cy="2016224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179512" y="2420888"/>
            <a:ext cx="5040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ru-RU" dirty="0"/>
              <a:t>разрядность: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/>
              <a:t>внутренняя разрядность процессора определяет, какое количество битов он может обрабатывать одновременно при выполнении арифметических и логических операций (в зависимости от поколения процессоров - от 8 до 64 и более битов);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/>
              <a:t>внешняя разрядность процессора определяет, сколько битов одновременно он может принимать или передавать во внешние устройства (от 16 до 64 битов).</a:t>
            </a:r>
          </a:p>
        </p:txBody>
      </p:sp>
      <p:pic>
        <p:nvPicPr>
          <p:cNvPr id="21507" name="Picture 3" descr="C:\Users\1\Desktop\i5а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276872"/>
            <a:ext cx="3672408" cy="4104456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1\Desktop\seagate-5400.4-250gb-st925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4752528" cy="489654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lumOff val="35000"/>
                <a:alpha val="0"/>
              </a:scheme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1043608" y="260648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Жесткий</a:t>
            </a:r>
            <a:r>
              <a:rPr lang="ru-RU" sz="4800" b="1" dirty="0"/>
              <a:t> диск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139952" y="105273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Накопи</a:t>
            </a:r>
            <a:r>
              <a:rPr lang="ru-RU" b="1" dirty="0"/>
              <a:t>тель на жёстком магнитном </a:t>
            </a:r>
            <a:r>
              <a:rPr lang="ru-RU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диске и</a:t>
            </a:r>
            <a:r>
              <a:rPr lang="ru-RU" b="1" dirty="0"/>
              <a:t>ли, как его чаще называют, </a:t>
            </a:r>
            <a:r>
              <a:rPr lang="ru-RU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винчест</a:t>
            </a:r>
            <a:r>
              <a:rPr lang="ru-RU" b="1" dirty="0"/>
              <a:t>ер или жёсткий диск (</a:t>
            </a:r>
            <a:r>
              <a:rPr lang="ru-RU" b="1" dirty="0" err="1"/>
              <a:t>Hard</a:t>
            </a:r>
            <a:r>
              <a:rPr lang="ru-RU" b="1" dirty="0"/>
              <a:t> </a:t>
            </a:r>
            <a:r>
              <a:rPr lang="ru-RU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Disk</a:t>
            </a:r>
            <a:r>
              <a:rPr lang="ru-RU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), яв</a:t>
            </a:r>
            <a:r>
              <a:rPr lang="ru-RU" b="1" dirty="0"/>
              <a:t>ляется основным местом </a:t>
            </a:r>
            <a:r>
              <a:rPr lang="ru-RU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хранен</a:t>
            </a:r>
            <a:r>
              <a:rPr lang="ru-RU" b="1" dirty="0"/>
              <a:t>ия данных на персональном </a:t>
            </a:r>
            <a:r>
              <a:rPr lang="ru-RU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компью</a:t>
            </a:r>
            <a:r>
              <a:rPr lang="ru-RU" b="1" dirty="0"/>
              <a:t>тере.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211960" y="2780928"/>
            <a:ext cx="47525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Жёстки</a:t>
            </a:r>
            <a:r>
              <a:rPr lang="ru-RU" b="1" dirty="0"/>
              <a:t>й диск представляет из себя </a:t>
            </a:r>
            <a:r>
              <a:rPr lang="ru-RU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один ил</a:t>
            </a:r>
            <a:r>
              <a:rPr lang="ru-RU" b="1" dirty="0"/>
              <a:t>и несколько дисков – пластин </a:t>
            </a:r>
            <a:r>
              <a:rPr lang="ru-RU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или </a:t>
            </a:r>
            <a:r>
              <a:rPr lang="ru-RU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пла</a:t>
            </a:r>
            <a:r>
              <a:rPr lang="ru-RU" b="1" dirty="0" err="1"/>
              <a:t>ттеров</a:t>
            </a:r>
            <a:r>
              <a:rPr lang="ru-RU" b="1" dirty="0"/>
              <a:t> (алюминиевых, </a:t>
            </a:r>
            <a:r>
              <a:rPr lang="ru-RU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керами</a:t>
            </a:r>
            <a:r>
              <a:rPr lang="ru-RU" b="1" dirty="0"/>
              <a:t>ческих или стеклянных), </a:t>
            </a:r>
            <a:r>
              <a:rPr lang="ru-RU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покрыты</a:t>
            </a:r>
            <a:r>
              <a:rPr lang="ru-RU" b="1" dirty="0"/>
              <a:t>х магнитным материалом, </a:t>
            </a:r>
            <a:r>
              <a:rPr lang="ru-RU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которые</a:t>
            </a:r>
            <a:r>
              <a:rPr lang="ru-RU" b="1" dirty="0"/>
              <a:t> вместе с головками чтения-</a:t>
            </a:r>
            <a:r>
              <a:rPr lang="ru-RU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записи</a:t>
            </a:r>
            <a:r>
              <a:rPr lang="ru-RU" b="1" dirty="0"/>
              <a:t>, электроникой и всей </a:t>
            </a:r>
            <a:r>
              <a:rPr lang="ru-RU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механи</a:t>
            </a:r>
            <a:r>
              <a:rPr lang="ru-RU" b="1" dirty="0"/>
              <a:t>кой, необходимой для </a:t>
            </a:r>
            <a:r>
              <a:rPr lang="ru-RU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вращен</a:t>
            </a:r>
            <a:r>
              <a:rPr lang="ru-RU" b="1" dirty="0"/>
              <a:t>ия дисков и </a:t>
            </a:r>
            <a:r>
              <a:rPr lang="ru-RU" b="1" dirty="0" smtClean="0"/>
              <a:t>позиционирования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5301208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головок заключены в неразборный герметичный корпус (называемый модулем данных).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5877272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Основной характеристикой жёсткого диска является его ёмкость, которая измеряется в мегабайтах или гигабайтах.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784</TotalTime>
  <Words>1801</Words>
  <Application>Microsoft Office PowerPoint</Application>
  <PresentationFormat>Экран (4:3)</PresentationFormat>
  <Paragraphs>119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Бумажная</vt:lpstr>
      <vt:lpstr>Архитектура компьютера</vt:lpstr>
      <vt:lpstr>Что такое архитектура компьютера?</vt:lpstr>
      <vt:lpstr>Системный  блок 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ffagsdf</dc:creator>
  <cp:lastModifiedBy>ffagsdf</cp:lastModifiedBy>
  <cp:revision>79</cp:revision>
  <dcterms:created xsi:type="dcterms:W3CDTF">2011-11-06T07:05:01Z</dcterms:created>
  <dcterms:modified xsi:type="dcterms:W3CDTF">2011-11-07T15:33:03Z</dcterms:modified>
</cp:coreProperties>
</file>