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453"/>
    <a:srgbClr val="FF9F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402E4-18E1-45A0-9CF8-4F89515E4BB2}" type="datetimeFigureOut">
              <a:rPr lang="ru-RU" smtClean="0"/>
              <a:t>09.11.2011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D892A0-BFE8-492A-BE0A-CE6114C8CA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335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892A0-BFE8-492A-BE0A-CE6114C8CAC2}" type="slidenum">
              <a:rPr lang="ru-RU" smtClean="0"/>
              <a:t>8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B5D6-8A37-4F96-A1AA-FF52D47B88C9}" type="datetimeFigureOut">
              <a:rPr lang="ru-RU" smtClean="0"/>
              <a:pPr/>
              <a:t>09.11.2011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16D9-13C5-41F4-81DF-ED2E9F232AF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B5D6-8A37-4F96-A1AA-FF52D47B88C9}" type="datetimeFigureOut">
              <a:rPr lang="ru-RU" smtClean="0"/>
              <a:pPr/>
              <a:t>09.11.2011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16D9-13C5-41F4-81DF-ED2E9F232AF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B5D6-8A37-4F96-A1AA-FF52D47B88C9}" type="datetimeFigureOut">
              <a:rPr lang="ru-RU" smtClean="0"/>
              <a:pPr/>
              <a:t>09.11.2011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16D9-13C5-41F4-81DF-ED2E9F232AF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B5D6-8A37-4F96-A1AA-FF52D47B88C9}" type="datetimeFigureOut">
              <a:rPr lang="ru-RU" smtClean="0"/>
              <a:pPr/>
              <a:t>09.11.2011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16D9-13C5-41F4-81DF-ED2E9F232AF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B5D6-8A37-4F96-A1AA-FF52D47B88C9}" type="datetimeFigureOut">
              <a:rPr lang="ru-RU" smtClean="0"/>
              <a:pPr/>
              <a:t>09.11.2011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16D9-13C5-41F4-81DF-ED2E9F232AF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B5D6-8A37-4F96-A1AA-FF52D47B88C9}" type="datetimeFigureOut">
              <a:rPr lang="ru-RU" smtClean="0"/>
              <a:pPr/>
              <a:t>09.11.2011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16D9-13C5-41F4-81DF-ED2E9F232AF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B5D6-8A37-4F96-A1AA-FF52D47B88C9}" type="datetimeFigureOut">
              <a:rPr lang="ru-RU" smtClean="0"/>
              <a:pPr/>
              <a:t>09.11.2011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16D9-13C5-41F4-81DF-ED2E9F232AF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B5D6-8A37-4F96-A1AA-FF52D47B88C9}" type="datetimeFigureOut">
              <a:rPr lang="ru-RU" smtClean="0"/>
              <a:pPr/>
              <a:t>09.11.2011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16D9-13C5-41F4-81DF-ED2E9F232AF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B5D6-8A37-4F96-A1AA-FF52D47B88C9}" type="datetimeFigureOut">
              <a:rPr lang="ru-RU" smtClean="0"/>
              <a:pPr/>
              <a:t>09.11.2011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16D9-13C5-41F4-81DF-ED2E9F232AF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B5D6-8A37-4F96-A1AA-FF52D47B88C9}" type="datetimeFigureOut">
              <a:rPr lang="ru-RU" smtClean="0"/>
              <a:pPr/>
              <a:t>09.11.2011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16D9-13C5-41F4-81DF-ED2E9F232AF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B5D6-8A37-4F96-A1AA-FF52D47B88C9}" type="datetimeFigureOut">
              <a:rPr lang="ru-RU" smtClean="0"/>
              <a:pPr/>
              <a:t>09.11.2011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16D9-13C5-41F4-81DF-ED2E9F232AF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FB5D6-8A37-4F96-A1AA-FF52D47B88C9}" type="datetimeFigureOut">
              <a:rPr lang="ru-RU" smtClean="0"/>
              <a:pPr/>
              <a:t>09.11.2011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416D9-13C5-41F4-81DF-ED2E9F232AF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ккк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00298" y="1643050"/>
            <a:ext cx="3810000" cy="2676525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0" y="428604"/>
            <a:ext cx="914400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8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Impact" pitchFamily="34" charset="0"/>
              </a:rPr>
              <a:t>Первая помощь</a:t>
            </a:r>
            <a:endParaRPr lang="ru-RU" sz="8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Impact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 rot="20700000">
            <a:off x="1363575" y="3983784"/>
            <a:ext cx="775725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7200" b="1" i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Mistral" pitchFamily="66" charset="0"/>
              </a:rPr>
              <a:t>При</a:t>
            </a:r>
            <a:r>
              <a:rPr lang="en-US" sz="7200" b="1" i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Mistral" pitchFamily="66" charset="0"/>
              </a:rPr>
              <a:t> </a:t>
            </a:r>
            <a:r>
              <a:rPr lang="ru-RU" sz="7200" b="1" i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Mistral" pitchFamily="66" charset="0"/>
              </a:rPr>
              <a:t>внутреннем</a:t>
            </a:r>
            <a:endParaRPr lang="ru-RU" sz="7200" b="1" i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Mistral" pitchFamily="66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 rot="-900000">
            <a:off x="2677703" y="4847267"/>
            <a:ext cx="642034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72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Mistral" pitchFamily="66" charset="0"/>
              </a:rPr>
              <a:t>кровотечении</a:t>
            </a:r>
            <a:endParaRPr lang="ru-RU" sz="72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Mistral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72000" y="0"/>
            <a:ext cx="9036000" cy="607504"/>
            <a:chOff x="108000" y="36000"/>
            <a:chExt cx="9036000" cy="607504"/>
          </a:xfrm>
        </p:grpSpPr>
        <p:sp>
          <p:nvSpPr>
            <p:cNvPr id="2" name="Прямоугольник 1"/>
            <p:cNvSpPr/>
            <p:nvPr/>
          </p:nvSpPr>
          <p:spPr>
            <a:xfrm>
              <a:off x="714348" y="36000"/>
              <a:ext cx="8429652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ru-RU" sz="3200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Impact" pitchFamily="34" charset="0"/>
                </a:rPr>
                <a:t>Внутригрудное кровотечение</a:t>
              </a:r>
              <a:endParaRPr lang="ru-RU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Impact" pitchFamily="34" charset="0"/>
              </a:endParaRPr>
            </a:p>
          </p:txBody>
        </p:sp>
        <p:sp>
          <p:nvSpPr>
            <p:cNvPr id="3" name="Овал 2"/>
            <p:cNvSpPr/>
            <p:nvPr/>
          </p:nvSpPr>
          <p:spPr>
            <a:xfrm>
              <a:off x="108000" y="72000"/>
              <a:ext cx="571504" cy="57150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ru-RU" sz="6600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Impact" pitchFamily="34" charset="0"/>
                </a:rPr>
                <a:t>+</a:t>
              </a:r>
              <a:endParaRPr lang="ru-RU" sz="6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Impact" pitchFamily="34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85720" y="857232"/>
            <a:ext cx="850112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Причинами могут быть:</a:t>
            </a:r>
          </a:p>
          <a:p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Травмы грудной клетки </a:t>
            </a:r>
          </a:p>
          <a:p>
            <a:pPr>
              <a:buFont typeface="Wingdings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Повреждений внутренних органов: сердца, крупных сосудов, легких</a:t>
            </a:r>
          </a:p>
          <a:p>
            <a:pPr>
              <a:buFont typeface="Wingdings" pitchFamily="2" charset="2"/>
              <a:buChar char="Ø"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Симптомы:</a:t>
            </a:r>
          </a:p>
          <a:p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легочное кровотечение</a:t>
            </a:r>
          </a:p>
          <a:p>
            <a:pPr>
              <a:buFont typeface="Wingdings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Асфиксия</a:t>
            </a:r>
          </a:p>
          <a:p>
            <a:pPr>
              <a:buFont typeface="Wingdings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Учащение дыхания</a:t>
            </a:r>
          </a:p>
          <a:p>
            <a:pPr>
              <a:buFont typeface="Wingdings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Синюшный цвет кожных покровов и слизистых оболочек</a:t>
            </a:r>
            <a:br>
              <a:rPr lang="ru-RU" sz="2400" dirty="0" smtClean="0">
                <a:latin typeface="Times New Roman" pitchFamily="18" charset="0"/>
                <a:cs typeface="Times New Roman" pitchFamily="18" charset="0"/>
              </a:rPr>
            </a:b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72000" y="0"/>
            <a:ext cx="9036000" cy="607504"/>
            <a:chOff x="108000" y="36000"/>
            <a:chExt cx="9036000" cy="607504"/>
          </a:xfrm>
        </p:grpSpPr>
        <p:sp>
          <p:nvSpPr>
            <p:cNvPr id="2" name="Прямоугольник 1"/>
            <p:cNvSpPr/>
            <p:nvPr/>
          </p:nvSpPr>
          <p:spPr>
            <a:xfrm>
              <a:off x="714348" y="36000"/>
              <a:ext cx="8429652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ru-RU" sz="3200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Impact" pitchFamily="34" charset="0"/>
                </a:rPr>
                <a:t>Помощь при внутригрудном кровотечении</a:t>
              </a:r>
              <a:endParaRPr lang="ru-RU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Impact" pitchFamily="34" charset="0"/>
              </a:endParaRPr>
            </a:p>
          </p:txBody>
        </p:sp>
        <p:sp>
          <p:nvSpPr>
            <p:cNvPr id="3" name="Овал 2"/>
            <p:cNvSpPr/>
            <p:nvPr/>
          </p:nvSpPr>
          <p:spPr>
            <a:xfrm>
              <a:off x="108000" y="72000"/>
              <a:ext cx="571504" cy="57150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ru-RU" sz="6600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Impact" pitchFamily="34" charset="0"/>
                </a:rPr>
                <a:t>+</a:t>
              </a:r>
              <a:endParaRPr lang="ru-RU" sz="6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Impact" pitchFamily="34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42910" y="1000108"/>
            <a:ext cx="81439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Первая помощь:</a:t>
            </a:r>
          </a:p>
          <a:p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Больному придать полусидящее положение согнутыми нижними конечностями</a:t>
            </a:r>
          </a:p>
          <a:p>
            <a:pPr>
              <a:buFont typeface="Wingdings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 грудной клетке приложить пузырь со льдом</a:t>
            </a:r>
          </a:p>
          <a:p>
            <a:pPr>
              <a:buFont typeface="Wingdings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Расстегнуть ворот рубашки, брючный ремень, сдерживающие дыхательные движения</a:t>
            </a:r>
          </a:p>
          <a:p>
            <a:pPr>
              <a:buFont typeface="Wingdings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Обеспечить свободное поступление свежего воздуха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488" y="4072280"/>
            <a:ext cx="3286148" cy="2785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428604"/>
            <a:ext cx="914400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8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Impact" pitchFamily="34" charset="0"/>
              </a:rPr>
              <a:t>Будьте здоровы</a:t>
            </a:r>
            <a:endParaRPr lang="ru-RU" sz="8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Impact" pitchFamily="34" charset="0"/>
            </a:endParaRPr>
          </a:p>
        </p:txBody>
      </p:sp>
      <p:pic>
        <p:nvPicPr>
          <p:cNvPr id="10" name="Рисунок 9" descr="ima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57356" y="2000240"/>
            <a:ext cx="5572164" cy="41737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72000" y="0"/>
            <a:ext cx="9036000" cy="607504"/>
            <a:chOff x="108000" y="36000"/>
            <a:chExt cx="9036000" cy="607504"/>
          </a:xfrm>
        </p:grpSpPr>
        <p:sp>
          <p:nvSpPr>
            <p:cNvPr id="2" name="Прямоугольник 1"/>
            <p:cNvSpPr/>
            <p:nvPr/>
          </p:nvSpPr>
          <p:spPr>
            <a:xfrm>
              <a:off x="714348" y="36000"/>
              <a:ext cx="8429652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ru-RU" sz="3200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Impact" pitchFamily="34" charset="0"/>
                </a:rPr>
                <a:t>Кровотечение</a:t>
              </a:r>
              <a:endParaRPr lang="ru-RU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Impact" pitchFamily="34" charset="0"/>
              </a:endParaRPr>
            </a:p>
          </p:txBody>
        </p:sp>
        <p:sp>
          <p:nvSpPr>
            <p:cNvPr id="3" name="Овал 2"/>
            <p:cNvSpPr/>
            <p:nvPr/>
          </p:nvSpPr>
          <p:spPr>
            <a:xfrm>
              <a:off x="108000" y="72000"/>
              <a:ext cx="571504" cy="57150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ru-RU" sz="6600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Impact" pitchFamily="34" charset="0"/>
                </a:rPr>
                <a:t>+</a:t>
              </a:r>
              <a:endParaRPr lang="ru-RU" sz="6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Impact" pitchFamily="34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142976" y="1142984"/>
            <a:ext cx="757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642910" y="1142985"/>
            <a:ext cx="750099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Кровотечение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— потеря крови из кровеносной системы. Кровь может истекать из кровеносных сосудов внутрь организма или наружу, либо из естественных отверстий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Виды кровотечений в зависимости от сосудов:</a:t>
            </a:r>
          </a:p>
          <a:p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Капиллярное</a:t>
            </a:r>
          </a:p>
          <a:p>
            <a:pPr>
              <a:buFont typeface="Wingdings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Венозное</a:t>
            </a:r>
          </a:p>
          <a:p>
            <a:pPr>
              <a:buFont typeface="Wingdings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Артериальное</a:t>
            </a:r>
          </a:p>
          <a:p>
            <a:pPr>
              <a:buFont typeface="Wingdings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Паренхиматозное</a:t>
            </a:r>
          </a:p>
          <a:p>
            <a:pPr>
              <a:buFont typeface="Wingdings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Смешанное</a:t>
            </a:r>
          </a:p>
          <a:p>
            <a:endParaRPr lang="uk-UA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72000" y="0"/>
            <a:ext cx="9036000" cy="607504"/>
            <a:chOff x="108000" y="36000"/>
            <a:chExt cx="9036000" cy="607504"/>
          </a:xfrm>
        </p:grpSpPr>
        <p:sp>
          <p:nvSpPr>
            <p:cNvPr id="2" name="Прямоугольник 1"/>
            <p:cNvSpPr/>
            <p:nvPr/>
          </p:nvSpPr>
          <p:spPr>
            <a:xfrm>
              <a:off x="714348" y="36000"/>
              <a:ext cx="8429652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ru-RU" sz="3200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Impact" pitchFamily="34" charset="0"/>
                </a:rPr>
                <a:t>Признаки кровотечения</a:t>
              </a:r>
              <a:endParaRPr lang="ru-RU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Impact" pitchFamily="34" charset="0"/>
              </a:endParaRPr>
            </a:p>
          </p:txBody>
        </p:sp>
        <p:sp>
          <p:nvSpPr>
            <p:cNvPr id="3" name="Овал 2"/>
            <p:cNvSpPr/>
            <p:nvPr/>
          </p:nvSpPr>
          <p:spPr>
            <a:xfrm>
              <a:off x="108000" y="72000"/>
              <a:ext cx="571504" cy="57150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ru-RU" sz="6600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Impact" pitchFamily="34" charset="0"/>
                </a:rPr>
                <a:t>+</a:t>
              </a:r>
              <a:endParaRPr lang="ru-RU" sz="6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Impact" pitchFamily="34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00034" y="1071547"/>
            <a:ext cx="807249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Признаками любого </a:t>
            </a:r>
            <a:r>
              <a:rPr lang="ru-RU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кровотечения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являются:</a:t>
            </a:r>
          </a:p>
          <a:p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Быстро нарастающая общая слабость</a:t>
            </a:r>
          </a:p>
          <a:p>
            <a:pPr>
              <a:buFont typeface="Wingdings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Головокружение</a:t>
            </a:r>
          </a:p>
          <a:p>
            <a:pPr>
              <a:buFont typeface="Wingdings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Потемнение в глазах</a:t>
            </a:r>
          </a:p>
          <a:p>
            <a:pPr>
              <a:buFont typeface="Wingdings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Шум в ушах</a:t>
            </a:r>
          </a:p>
          <a:p>
            <a:pPr>
              <a:buFont typeface="Wingdings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Жажда</a:t>
            </a:r>
          </a:p>
          <a:p>
            <a:pPr>
              <a:buFont typeface="Wingdings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Больной бледен, мало активен</a:t>
            </a:r>
          </a:p>
          <a:p>
            <a:pPr>
              <a:buFont typeface="Wingdings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Дыхание поверхностное</a:t>
            </a:r>
          </a:p>
          <a:p>
            <a:pPr>
              <a:buFont typeface="Wingdings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Пульс частый</a:t>
            </a:r>
          </a:p>
          <a:p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72000" y="0"/>
            <a:ext cx="9036000" cy="607504"/>
            <a:chOff x="108000" y="36000"/>
            <a:chExt cx="9036000" cy="607504"/>
          </a:xfrm>
        </p:grpSpPr>
        <p:sp>
          <p:nvSpPr>
            <p:cNvPr id="2" name="Прямоугольник 1"/>
            <p:cNvSpPr/>
            <p:nvPr/>
          </p:nvSpPr>
          <p:spPr>
            <a:xfrm>
              <a:off x="714348" y="36000"/>
              <a:ext cx="8429652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ru-RU" sz="3200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Impact" pitchFamily="34" charset="0"/>
                </a:rPr>
                <a:t>Признаки внутреннего кровотечения</a:t>
              </a:r>
              <a:endParaRPr lang="ru-RU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Impact" pitchFamily="34" charset="0"/>
              </a:endParaRPr>
            </a:p>
          </p:txBody>
        </p:sp>
        <p:sp>
          <p:nvSpPr>
            <p:cNvPr id="3" name="Овал 2"/>
            <p:cNvSpPr/>
            <p:nvPr/>
          </p:nvSpPr>
          <p:spPr>
            <a:xfrm>
              <a:off x="108000" y="72000"/>
              <a:ext cx="571504" cy="57150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ru-RU" sz="6600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Impact" pitchFamily="34" charset="0"/>
                </a:rPr>
                <a:t>+</a:t>
              </a:r>
              <a:endParaRPr lang="ru-RU" sz="6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Impact" pitchFamily="34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14348" y="785794"/>
            <a:ext cx="778674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Внутреннее кровотечение характеризуется определенными признаками и симптомами :</a:t>
            </a:r>
          </a:p>
          <a:p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Бледность кожи</a:t>
            </a:r>
          </a:p>
          <a:p>
            <a:pPr>
              <a:buFont typeface="Wingdings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Усталость</a:t>
            </a:r>
          </a:p>
          <a:p>
            <a:pPr>
              <a:buFont typeface="Wingdings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Слабость</a:t>
            </a:r>
          </a:p>
          <a:p>
            <a:pPr>
              <a:buFont typeface="Wingdings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Сонное состояние</a:t>
            </a:r>
          </a:p>
          <a:p>
            <a:pPr>
              <a:buFont typeface="Wingdings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Холодный пот</a:t>
            </a:r>
          </a:p>
          <a:p>
            <a:pPr>
              <a:buFont typeface="Wingdings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Кровавый кашель</a:t>
            </a:r>
          </a:p>
          <a:p>
            <a:pPr>
              <a:buFont typeface="Wingdings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Темный стул</a:t>
            </a:r>
          </a:p>
          <a:p>
            <a:pPr>
              <a:buFont typeface="Wingdings" pitchFamily="2" charset="2"/>
              <a:buChar char="Ø"/>
            </a:pPr>
            <a:endParaRPr lang="ru-RU" b="1" dirty="0" smtClean="0"/>
          </a:p>
          <a:p>
            <a:pPr>
              <a:buFont typeface="Wingdings" pitchFamily="2" charset="2"/>
              <a:buChar char="Ø"/>
            </a:pPr>
            <a:endParaRPr lang="ru-RU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72000" y="0"/>
            <a:ext cx="9036000" cy="607504"/>
            <a:chOff x="108000" y="36000"/>
            <a:chExt cx="9036000" cy="607504"/>
          </a:xfrm>
        </p:grpSpPr>
        <p:sp>
          <p:nvSpPr>
            <p:cNvPr id="2" name="Прямоугольник 1"/>
            <p:cNvSpPr/>
            <p:nvPr/>
          </p:nvSpPr>
          <p:spPr>
            <a:xfrm>
              <a:off x="714348" y="36000"/>
              <a:ext cx="8429652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ru-RU" sz="3200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Impact" pitchFamily="34" charset="0"/>
                </a:rPr>
                <a:t>Виды внутреннего кровотечения</a:t>
              </a:r>
              <a:endParaRPr lang="ru-RU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Impact" pitchFamily="34" charset="0"/>
              </a:endParaRPr>
            </a:p>
          </p:txBody>
        </p:sp>
        <p:sp>
          <p:nvSpPr>
            <p:cNvPr id="3" name="Овал 2"/>
            <p:cNvSpPr/>
            <p:nvPr/>
          </p:nvSpPr>
          <p:spPr>
            <a:xfrm>
              <a:off x="108000" y="72000"/>
              <a:ext cx="571504" cy="57150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ru-RU" sz="6600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Impact" pitchFamily="34" charset="0"/>
                </a:rPr>
                <a:t>+</a:t>
              </a:r>
              <a:endParaRPr lang="ru-RU" sz="6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Impact" pitchFamily="34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85720" y="928670"/>
            <a:ext cx="85725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Внутренние </a:t>
            </a:r>
            <a:r>
              <a:rPr lang="ru-RU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кровотечения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подразделяют на :</a:t>
            </a:r>
          </a:p>
          <a:p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Легочное кровотечение</a:t>
            </a:r>
          </a:p>
          <a:p>
            <a:pPr>
              <a:buFont typeface="Wingdings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Желудочно-кишечное кровотечение</a:t>
            </a:r>
          </a:p>
          <a:p>
            <a:pPr>
              <a:buFont typeface="Wingdings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Внутригрудное кровотечение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72000" y="0"/>
            <a:ext cx="9036000" cy="607504"/>
            <a:chOff x="108000" y="36000"/>
            <a:chExt cx="9036000" cy="607504"/>
          </a:xfrm>
        </p:grpSpPr>
        <p:sp>
          <p:nvSpPr>
            <p:cNvPr id="2" name="Прямоугольник 1"/>
            <p:cNvSpPr/>
            <p:nvPr/>
          </p:nvSpPr>
          <p:spPr>
            <a:xfrm>
              <a:off x="714348" y="36000"/>
              <a:ext cx="8429652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ru-RU" sz="3200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Impact" pitchFamily="34" charset="0"/>
                </a:rPr>
                <a:t>Легочное кровотечение</a:t>
              </a:r>
              <a:endParaRPr lang="ru-RU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Impact" pitchFamily="34" charset="0"/>
              </a:endParaRPr>
            </a:p>
          </p:txBody>
        </p:sp>
        <p:sp>
          <p:nvSpPr>
            <p:cNvPr id="3" name="Овал 2"/>
            <p:cNvSpPr/>
            <p:nvPr/>
          </p:nvSpPr>
          <p:spPr>
            <a:xfrm>
              <a:off x="108000" y="72000"/>
              <a:ext cx="571504" cy="57150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ru-RU" sz="6600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Impact" pitchFamily="34" charset="0"/>
                </a:rPr>
                <a:t>+</a:t>
              </a:r>
              <a:endParaRPr lang="ru-RU" sz="6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Impact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85720" y="928670"/>
            <a:ext cx="864399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Причинами могут быть  :</a:t>
            </a:r>
          </a:p>
          <a:p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Сильный удар в грудь</a:t>
            </a:r>
          </a:p>
          <a:p>
            <a:pPr>
              <a:buFont typeface="Wingdings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Перелом ребер с повреждением легкого </a:t>
            </a:r>
          </a:p>
          <a:p>
            <a:pPr>
              <a:buFont typeface="Wingdings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Туберкулез легких</a:t>
            </a:r>
          </a:p>
          <a:p>
            <a:pPr>
              <a:buFont typeface="Wingdings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Рак легких</a:t>
            </a:r>
          </a:p>
          <a:p>
            <a:pPr>
              <a:buFont typeface="Wingdings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Хронический бронхит с абсцессами</a:t>
            </a:r>
          </a:p>
          <a:p>
            <a:pPr>
              <a:buFont typeface="Wingdings" pitchFamily="2" charset="2"/>
              <a:buChar char="Ø"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Симптомы:</a:t>
            </a:r>
          </a:p>
          <a:p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Откашливается кровь</a:t>
            </a:r>
          </a:p>
          <a:p>
            <a:pPr>
              <a:buFont typeface="Wingdings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Выраженная бледность</a:t>
            </a:r>
          </a:p>
          <a:p>
            <a:pPr>
              <a:buFont typeface="Wingdings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Головокружение</a:t>
            </a:r>
          </a:p>
          <a:p>
            <a:pPr>
              <a:buFont typeface="Wingdings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Снижение артериального давления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72000" y="0"/>
            <a:ext cx="9036000" cy="607504"/>
            <a:chOff x="108000" y="36000"/>
            <a:chExt cx="9036000" cy="607504"/>
          </a:xfrm>
        </p:grpSpPr>
        <p:sp>
          <p:nvSpPr>
            <p:cNvPr id="2" name="Прямоугольник 1"/>
            <p:cNvSpPr/>
            <p:nvPr/>
          </p:nvSpPr>
          <p:spPr>
            <a:xfrm>
              <a:off x="714348" y="36000"/>
              <a:ext cx="8429652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ru-RU" sz="3200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Impact" pitchFamily="34" charset="0"/>
                </a:rPr>
                <a:t>Помощь при легочном кровотечении</a:t>
              </a:r>
              <a:endParaRPr lang="ru-RU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Impact" pitchFamily="34" charset="0"/>
              </a:endParaRPr>
            </a:p>
          </p:txBody>
        </p:sp>
        <p:sp>
          <p:nvSpPr>
            <p:cNvPr id="3" name="Овал 2"/>
            <p:cNvSpPr/>
            <p:nvPr/>
          </p:nvSpPr>
          <p:spPr>
            <a:xfrm>
              <a:off x="108000" y="72000"/>
              <a:ext cx="571504" cy="57150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ru-RU" sz="6600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Impact" pitchFamily="34" charset="0"/>
                </a:rPr>
                <a:t>+</a:t>
              </a:r>
              <a:endParaRPr lang="ru-RU" sz="6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Impact" pitchFamily="34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71472" y="785794"/>
            <a:ext cx="80724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Первая помощь :</a:t>
            </a:r>
          </a:p>
          <a:p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Придать больному полусидящее положение</a:t>
            </a:r>
          </a:p>
          <a:p>
            <a:pPr>
              <a:buFont typeface="Wingdings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Обеспечить приток свежего воздуха, лучше холодного</a:t>
            </a:r>
          </a:p>
          <a:p>
            <a:pPr>
              <a:buFont typeface="Wingdings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На грудь положить пузырь со льдом</a:t>
            </a:r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60" y="3071810"/>
            <a:ext cx="401002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72000" y="0"/>
            <a:ext cx="9036000" cy="607504"/>
            <a:chOff x="108000" y="36000"/>
            <a:chExt cx="9036000" cy="607504"/>
          </a:xfrm>
        </p:grpSpPr>
        <p:sp>
          <p:nvSpPr>
            <p:cNvPr id="2" name="Прямоугольник 1"/>
            <p:cNvSpPr/>
            <p:nvPr/>
          </p:nvSpPr>
          <p:spPr>
            <a:xfrm>
              <a:off x="714348" y="36000"/>
              <a:ext cx="8429652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ru-RU" sz="3200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Impact" pitchFamily="34" charset="0"/>
                </a:rPr>
                <a:t>Желудочно-кишечное кровотечение</a:t>
              </a:r>
              <a:endParaRPr lang="ru-RU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Impact" pitchFamily="34" charset="0"/>
              </a:endParaRPr>
            </a:p>
          </p:txBody>
        </p:sp>
        <p:sp>
          <p:nvSpPr>
            <p:cNvPr id="3" name="Овал 2"/>
            <p:cNvSpPr/>
            <p:nvPr/>
          </p:nvSpPr>
          <p:spPr>
            <a:xfrm>
              <a:off x="108000" y="72000"/>
              <a:ext cx="571504" cy="57150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ru-RU" sz="6600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Impact" pitchFamily="34" charset="0"/>
                </a:rPr>
                <a:t>+</a:t>
              </a:r>
              <a:endParaRPr lang="ru-RU" sz="6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Impact" pitchFamily="34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71472" y="928670"/>
            <a:ext cx="821537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Причинами могут быть:</a:t>
            </a:r>
          </a:p>
          <a:p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Язвенная болезнь желудка и двенадцатиперстной кишки</a:t>
            </a:r>
          </a:p>
          <a:p>
            <a:pPr>
              <a:buFont typeface="Wingdings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Эрозивный гастрит</a:t>
            </a:r>
          </a:p>
          <a:p>
            <a:pPr>
              <a:buFont typeface="Wingdings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Варикозное расширение вен пищевода</a:t>
            </a:r>
          </a:p>
          <a:p>
            <a:pPr>
              <a:buFont typeface="Wingdings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Ожог слизистых оболочек</a:t>
            </a:r>
          </a:p>
          <a:p>
            <a:pPr>
              <a:buFont typeface="Wingdings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Рак желудка и кишечника</a:t>
            </a:r>
          </a:p>
          <a:p>
            <a:pPr>
              <a:buFont typeface="Wingdings" pitchFamily="2" charset="2"/>
              <a:buChar char="Ø"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 Симптомы:</a:t>
            </a:r>
          </a:p>
          <a:p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Кровавая рвота </a:t>
            </a:r>
          </a:p>
          <a:p>
            <a:pPr>
              <a:buFont typeface="Wingdings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Жидкий и "дегтеобразный" стул</a:t>
            </a:r>
          </a:p>
          <a:p>
            <a:pPr>
              <a:buFont typeface="Wingdings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Общие признаки острой анемии</a:t>
            </a:r>
          </a:p>
          <a:p>
            <a:pPr>
              <a:buFont typeface="Wingdings" pitchFamily="2" charset="2"/>
              <a:buChar char="Ø"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72000" y="0"/>
            <a:ext cx="9036000" cy="1077218"/>
            <a:chOff x="108000" y="36000"/>
            <a:chExt cx="9036000" cy="1077218"/>
          </a:xfrm>
        </p:grpSpPr>
        <p:sp>
          <p:nvSpPr>
            <p:cNvPr id="2" name="Прямоугольник 1"/>
            <p:cNvSpPr/>
            <p:nvPr/>
          </p:nvSpPr>
          <p:spPr>
            <a:xfrm>
              <a:off x="714348" y="36000"/>
              <a:ext cx="8429652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r>
                <a:rPr lang="ru-RU" sz="3200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Impact" pitchFamily="34" charset="0"/>
                </a:rPr>
                <a:t>Помощь при желудочно-кишечном    кровотечении</a:t>
              </a:r>
              <a:endParaRPr lang="ru-RU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Impact" pitchFamily="34" charset="0"/>
              </a:endParaRPr>
            </a:p>
          </p:txBody>
        </p:sp>
        <p:sp>
          <p:nvSpPr>
            <p:cNvPr id="3" name="Овал 2"/>
            <p:cNvSpPr/>
            <p:nvPr/>
          </p:nvSpPr>
          <p:spPr>
            <a:xfrm>
              <a:off x="108000" y="72000"/>
              <a:ext cx="571504" cy="57150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ru-RU" sz="6600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Impact" pitchFamily="34" charset="0"/>
                </a:rPr>
                <a:t>+</a:t>
              </a:r>
              <a:endParaRPr lang="ru-RU" sz="6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Impact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14282" y="1428736"/>
            <a:ext cx="928694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Первая помощь:</a:t>
            </a:r>
          </a:p>
          <a:p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строгий постельный режим</a:t>
            </a:r>
          </a:p>
          <a:p>
            <a:pPr>
              <a:buFont typeface="Wingdings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пузырь со льдом на область желудка</a:t>
            </a:r>
          </a:p>
          <a:p>
            <a:pPr>
              <a:buFont typeface="Wingdings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внутрь по две столовые ложки 10% раствора хлористого кальция через один час</a:t>
            </a:r>
          </a:p>
          <a:p>
            <a:pPr>
              <a:buFont typeface="Wingdings" pitchFamily="2" charset="2"/>
              <a:buChar char="Ø"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Категорически запрещается: </a:t>
            </a:r>
          </a:p>
          <a:p>
            <a:pPr>
              <a:buFont typeface="Wingdings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давать слабительное</a:t>
            </a:r>
          </a:p>
          <a:p>
            <a:pPr>
              <a:buFont typeface="Wingdings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ставить клизму</a:t>
            </a:r>
          </a:p>
          <a:p>
            <a:pPr>
              <a:buFont typeface="Wingdings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надавливать на живот</a:t>
            </a:r>
          </a:p>
          <a:p>
            <a:pPr>
              <a:buFont typeface="Wingdings" pitchFamily="2" charset="2"/>
              <a:buChar char="Ø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класть грелки</a:t>
            </a:r>
          </a:p>
          <a:p>
            <a:pPr>
              <a:buFont typeface="Wingdings" pitchFamily="2" charset="2"/>
              <a:buChar char="Ø"/>
            </a:pP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348</Words>
  <Application>Microsoft Office PowerPoint</Application>
  <PresentationFormat>Экран (4:3)</PresentationFormat>
  <Paragraphs>123</Paragraphs>
  <Slides>12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svg</dc:creator>
  <cp:lastModifiedBy>rebelizant</cp:lastModifiedBy>
  <cp:revision>26</cp:revision>
  <dcterms:created xsi:type="dcterms:W3CDTF">2011-05-06T07:53:20Z</dcterms:created>
  <dcterms:modified xsi:type="dcterms:W3CDTF">2011-11-09T07:06:31Z</dcterms:modified>
</cp:coreProperties>
</file>