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0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CEA-4A6E-4E6E-AFA2-1173931DBC48}" type="datetimeFigureOut">
              <a:rPr lang="uk-UA" smtClean="0"/>
              <a:t>09.11.2011</a:t>
            </a:fld>
            <a:endParaRPr lang="uk-UA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6EC8-FF75-4E6F-99EC-50D254F92455}" type="slidenum">
              <a:rPr lang="uk-UA" smtClean="0"/>
              <a:t>‹#›</a:t>
            </a:fld>
            <a:endParaRPr lang="uk-U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CEA-4A6E-4E6E-AFA2-1173931DBC48}" type="datetimeFigureOut">
              <a:rPr lang="uk-UA" smtClean="0"/>
              <a:t>09.11.2011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6EC8-FF75-4E6F-99EC-50D254F92455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CEA-4A6E-4E6E-AFA2-1173931DBC48}" type="datetimeFigureOut">
              <a:rPr lang="uk-UA" smtClean="0"/>
              <a:t>09.11.2011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6EC8-FF75-4E6F-99EC-50D254F92455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CEA-4A6E-4E6E-AFA2-1173931DBC48}" type="datetimeFigureOut">
              <a:rPr lang="uk-UA" smtClean="0"/>
              <a:t>09.11.2011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6EC8-FF75-4E6F-99EC-50D254F92455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CEA-4A6E-4E6E-AFA2-1173931DBC48}" type="datetimeFigureOut">
              <a:rPr lang="uk-UA" smtClean="0"/>
              <a:t>09.11.2011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6EC8-FF75-4E6F-99EC-50D254F92455}" type="slidenum">
              <a:rPr lang="uk-UA" smtClean="0"/>
              <a:t>‹#›</a:t>
            </a:fld>
            <a:endParaRPr lang="uk-U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CEA-4A6E-4E6E-AFA2-1173931DBC48}" type="datetimeFigureOut">
              <a:rPr lang="uk-UA" smtClean="0"/>
              <a:t>09.11.2011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6EC8-FF75-4E6F-99EC-50D254F92455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CEA-4A6E-4E6E-AFA2-1173931DBC48}" type="datetimeFigureOut">
              <a:rPr lang="uk-UA" smtClean="0"/>
              <a:t>09.11.2011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6EC8-FF75-4E6F-99EC-50D254F92455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CEA-4A6E-4E6E-AFA2-1173931DBC48}" type="datetimeFigureOut">
              <a:rPr lang="uk-UA" smtClean="0"/>
              <a:t>09.11.2011</a:t>
            </a:fld>
            <a:endParaRPr lang="uk-UA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566EC8-FF75-4E6F-99EC-50D254F92455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CEA-4A6E-4E6E-AFA2-1173931DBC48}" type="datetimeFigureOut">
              <a:rPr lang="uk-UA" smtClean="0"/>
              <a:t>09.11.2011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6EC8-FF75-4E6F-99EC-50D254F92455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CEA-4A6E-4E6E-AFA2-1173931DBC48}" type="datetimeFigureOut">
              <a:rPr lang="uk-UA" smtClean="0"/>
              <a:t>09.11.2011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1566EC8-FF75-4E6F-99EC-50D254F92455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CA8DCEA-4A6E-4E6E-AFA2-1173931DBC48}" type="datetimeFigureOut">
              <a:rPr lang="uk-UA" smtClean="0"/>
              <a:t>09.11.2011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6EC8-FF75-4E6F-99EC-50D254F92455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CA8DCEA-4A6E-4E6E-AFA2-1173931DBC48}" type="datetimeFigureOut">
              <a:rPr lang="uk-UA" smtClean="0"/>
              <a:t>09.11.2011</a:t>
            </a:fld>
            <a:endParaRPr lang="uk-UA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1566EC8-FF75-4E6F-99EC-50D254F92455}" type="slidenum">
              <a:rPr lang="uk-UA" smtClean="0"/>
              <a:t>‹#›</a:t>
            </a:fld>
            <a:endParaRPr lang="uk-UA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1538" y="2500306"/>
            <a:ext cx="6500890" cy="928694"/>
          </a:xfrm>
        </p:spPr>
        <p:txBody>
          <a:bodyPr/>
          <a:lstStyle/>
          <a:p>
            <a:r>
              <a:rPr lang="uk-UA" i="1" dirty="0" smtClean="0">
                <a:solidFill>
                  <a:schemeClr val="tx1"/>
                </a:solidFill>
              </a:rPr>
              <a:t>і </a:t>
            </a:r>
            <a:r>
              <a:rPr lang="uk-UA" i="1" dirty="0" smtClean="0">
                <a:solidFill>
                  <a:schemeClr val="tx1"/>
                </a:solidFill>
              </a:rPr>
              <a:t>траспортуванн</a:t>
            </a:r>
            <a:r>
              <a:rPr lang="uk-UA" i="1" dirty="0" smtClean="0">
                <a:solidFill>
                  <a:schemeClr val="tx1"/>
                </a:solidFill>
              </a:rPr>
              <a:t>я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28596" y="1214422"/>
            <a:ext cx="4500626" cy="1000132"/>
          </a:xfrm>
          <a:prstGeom prst="rect">
            <a:avLst/>
          </a:prstGeom>
        </p:spPr>
        <p:txBody>
          <a:bodyPr vert="horz" lIns="45720" rIns="45720" anchor="t">
            <a:normAutofit fontScale="925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600" b="1" i="1" u="none" strike="noStrike" kern="1200" cap="all" spc="0" normalizeH="0" baseline="0" noProof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Перевезення</a:t>
            </a:r>
            <a:endParaRPr kumimoji="0" lang="uk-UA" sz="4600" b="1" i="0" u="none" strike="noStrike" kern="1200" cap="all" spc="0" normalizeH="0" baseline="0" noProof="0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571868" y="3714752"/>
            <a:ext cx="4143436" cy="857256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/>
          <a:p>
            <a:pPr lvl="0" algn="r">
              <a:spcBef>
                <a:spcPct val="0"/>
              </a:spcBef>
            </a:pPr>
            <a:r>
              <a:rPr lang="uk-UA" sz="4600" b="1" i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потерпілих</a:t>
            </a:r>
            <a:endParaRPr kumimoji="0" lang="uk-UA" sz="4600" b="1" i="0" u="none" strike="noStrike" kern="1200" cap="all" spc="0" normalizeH="0" baseline="0" noProof="0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2844" y="4857760"/>
            <a:ext cx="77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 </a:t>
            </a:r>
            <a:r>
              <a:rPr lang="uk-UA" dirty="0" smtClean="0"/>
              <a:t>  Один</a:t>
            </a:r>
            <a:r>
              <a:rPr lang="uk-UA" dirty="0"/>
              <a:t> з носіїв підходить до ураженого ззаду і підхоплює його під </a:t>
            </a:r>
            <a:r>
              <a:rPr lang="uk-UA" dirty="0" smtClean="0"/>
              <a:t>пахви з</a:t>
            </a:r>
            <a:r>
              <a:rPr lang="uk-UA" dirty="0"/>
              <a:t> зігнутими в ліктях руками, другий носій встає між ніг </a:t>
            </a:r>
            <a:endParaRPr lang="uk-UA" dirty="0" smtClean="0"/>
          </a:p>
          <a:p>
            <a:r>
              <a:rPr lang="uk-UA" dirty="0" smtClean="0"/>
              <a:t>враженого</a:t>
            </a:r>
            <a:r>
              <a:rPr lang="uk-UA" dirty="0"/>
              <a:t> спиною до нього і охоплює руками його гомілки.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71472" y="428604"/>
            <a:ext cx="2428892" cy="785818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400" b="1" noProof="0" dirty="0" smtClean="0">
                <a:latin typeface="+mj-lt"/>
                <a:ea typeface="+mj-ea"/>
                <a:cs typeface="+mj-cs"/>
              </a:rPr>
              <a:t>Другий спосіб</a:t>
            </a:r>
            <a:endParaRPr kumimoji="0" lang="uk-UA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4381500"/>
            <a:ext cx="9144000" cy="0"/>
          </a:xfrm>
          <a:prstGeom prst="rect">
            <a:avLst/>
          </a:prstGeom>
          <a:solidFill>
            <a:srgbClr val="FFFF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0" descr="http://ssmpborisov1.narod.ru/per9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1357298"/>
            <a:ext cx="371477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>
            <a:normAutofit fontScale="90000"/>
          </a:bodyPr>
          <a:lstStyle/>
          <a:p>
            <a:r>
              <a:rPr lang="uk-UA" sz="3600" dirty="0" smtClean="0"/>
              <a:t>4. </a:t>
            </a:r>
            <a:r>
              <a:rPr lang="uk-UA" sz="3200" b="1" dirty="0" smtClean="0"/>
              <a:t>Перенесення</a:t>
            </a:r>
            <a:r>
              <a:rPr lang="uk-UA" sz="3200" b="1" dirty="0" smtClean="0"/>
              <a:t> потерпілого на носилках</a:t>
            </a:r>
            <a:r>
              <a:rPr lang="uk-UA" sz="3600" b="1" dirty="0" smtClean="0"/>
              <a:t> </a:t>
            </a:r>
            <a:endParaRPr lang="uk-UA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5286388"/>
            <a:ext cx="778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	</a:t>
            </a:r>
            <a:r>
              <a:rPr lang="uk-UA" dirty="0"/>
              <a:t> </a:t>
            </a:r>
            <a:r>
              <a:rPr lang="uk-UA" dirty="0" smtClean="0"/>
              <a:t>Потерпілого </a:t>
            </a:r>
            <a:r>
              <a:rPr lang="uk-UA" dirty="0"/>
              <a:t>а</a:t>
            </a:r>
            <a:r>
              <a:rPr lang="uk-UA" dirty="0" smtClean="0"/>
              <a:t>куратно кладуть на носилки, не створюючи </a:t>
            </a:r>
            <a:r>
              <a:rPr lang="uk-UA" dirty="0" err="1" smtClean="0"/>
              <a:t>тикс</a:t>
            </a:r>
            <a:r>
              <a:rPr lang="uk-UA" dirty="0" smtClean="0"/>
              <a:t> на уражені зони. Носильники за командами одночасно і плавно піднімають носилки і несуть (ідучи не в ногу) потерпілого у перед головою.</a:t>
            </a:r>
            <a:endParaRPr lang="uk-UA" dirty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 dirty="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4381500"/>
            <a:ext cx="9144000" cy="0"/>
          </a:xfrm>
          <a:prstGeom prst="rect">
            <a:avLst/>
          </a:prstGeom>
          <a:solidFill>
            <a:srgbClr val="FFFF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Рисунок 9" descr="http://ssmpborisov1.narod.ru/per10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714488"/>
            <a:ext cx="550072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>
            <a:normAutofit/>
          </a:bodyPr>
          <a:lstStyle/>
          <a:p>
            <a:r>
              <a:rPr lang="uk-UA" sz="3600" dirty="0" smtClean="0"/>
              <a:t>Саморобні носилки</a:t>
            </a:r>
            <a:endParaRPr lang="uk-UA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5214950"/>
            <a:ext cx="77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	</a:t>
            </a:r>
            <a:r>
              <a:rPr lang="uk-UA" dirty="0"/>
              <a:t> Можна </a:t>
            </a:r>
            <a:r>
              <a:rPr lang="uk-UA" dirty="0" smtClean="0"/>
              <a:t>зробити</a:t>
            </a:r>
            <a:r>
              <a:rPr lang="uk-UA" dirty="0"/>
              <a:t> зручні ноші з підручних </a:t>
            </a:r>
            <a:r>
              <a:rPr lang="uk-UA" dirty="0" smtClean="0"/>
              <a:t>засобів:</a:t>
            </a:r>
          </a:p>
          <a:p>
            <a:r>
              <a:rPr lang="uk-UA" dirty="0" smtClean="0"/>
              <a:t>з </a:t>
            </a:r>
            <a:r>
              <a:rPr lang="uk-UA" dirty="0"/>
              <a:t>двох жердин, з'єднаних</a:t>
            </a:r>
            <a:r>
              <a:rPr lang="uk-UA" dirty="0" smtClean="0"/>
              <a:t> переплетеними лямками, дротом або мотузкою</a:t>
            </a:r>
            <a:endParaRPr lang="uk-UA" dirty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 dirty="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4381500"/>
            <a:ext cx="9144000" cy="0"/>
          </a:xfrm>
          <a:prstGeom prst="rect">
            <a:avLst/>
          </a:prstGeom>
          <a:solidFill>
            <a:srgbClr val="FFFF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 descr="http://ssmpborisov1.narod.ru/per12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1285860"/>
            <a:ext cx="3546475" cy="320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 descr="http://ssmpborisov1.narod.ru/per13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714488"/>
            <a:ext cx="3792855" cy="314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500306"/>
            <a:ext cx="8115328" cy="1143000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/>
              <a:t>Способи</a:t>
            </a:r>
            <a:r>
              <a:rPr lang="uk-UA" sz="3200" b="1" dirty="0" smtClean="0"/>
              <a:t> </a:t>
            </a:r>
            <a:r>
              <a:rPr lang="uk-UA" sz="3200" b="1" dirty="0" smtClean="0"/>
              <a:t>перенесення потерпілих без</a:t>
            </a:r>
            <a:br>
              <a:rPr lang="uk-UA" sz="3200" b="1" dirty="0" smtClean="0"/>
            </a:br>
            <a:r>
              <a:rPr lang="uk-UA" sz="3200" b="1" dirty="0" smtClean="0"/>
              <a:t>носилок</a:t>
            </a:r>
            <a:endParaRPr lang="uk-UA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3600" dirty="0" smtClean="0"/>
              <a:t>1. </a:t>
            </a:r>
            <a:r>
              <a:rPr lang="uk-UA" sz="3600" dirty="0" smtClean="0"/>
              <a:t>З</a:t>
            </a:r>
            <a:r>
              <a:rPr lang="uk-UA" sz="3600" dirty="0" smtClean="0"/>
              <a:t>а </a:t>
            </a:r>
            <a:r>
              <a:rPr lang="uk-UA" sz="3600" dirty="0" smtClean="0"/>
              <a:t>допомогою </a:t>
            </a:r>
            <a:r>
              <a:rPr lang="uk-UA" sz="3600" dirty="0" err="1" smtClean="0"/>
              <a:t>носилочних</a:t>
            </a:r>
            <a:r>
              <a:rPr lang="uk-UA" sz="3600" dirty="0" smtClean="0"/>
              <a:t> лямок</a:t>
            </a:r>
            <a:endParaRPr lang="uk-UA" sz="3600" dirty="0"/>
          </a:p>
        </p:txBody>
      </p:sp>
      <p:pic>
        <p:nvPicPr>
          <p:cNvPr id="1027" name="Рисунок 1" descr="http://ssmpborisov1.narod.ru/per1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714488"/>
            <a:ext cx="1381125" cy="3381375"/>
          </a:xfrm>
          <a:prstGeom prst="rect">
            <a:avLst/>
          </a:prstGeom>
          <a:noFill/>
        </p:spPr>
      </p:pic>
      <p:pic>
        <p:nvPicPr>
          <p:cNvPr id="1026" name="Рисунок 2" descr="http://ssmpborisov1.narod.ru/per1b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1643050"/>
            <a:ext cx="4705350" cy="343852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42910" y="5357826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err="1"/>
              <a:t>Носілочна</a:t>
            </a:r>
            <a:r>
              <a:rPr lang="uk-UA" dirty="0"/>
              <a:t> лямка являє собою брезентовий ремінь довжиною 360 см </a:t>
            </a:r>
            <a:endParaRPr lang="uk-UA" dirty="0" smtClean="0"/>
          </a:p>
          <a:p>
            <a:pPr algn="ctr"/>
            <a:r>
              <a:rPr lang="uk-UA" dirty="0" smtClean="0"/>
              <a:t>і шириною 6,5 </a:t>
            </a:r>
            <a:r>
              <a:rPr lang="uk-UA" dirty="0"/>
              <a:t>см, з </a:t>
            </a:r>
            <a:r>
              <a:rPr lang="uk-UA" dirty="0" smtClean="0"/>
              <a:t>металевою</a:t>
            </a:r>
            <a:r>
              <a:rPr lang="uk-UA" dirty="0"/>
              <a:t> пряжкою на</a:t>
            </a:r>
            <a:r>
              <a:rPr lang="uk-UA"/>
              <a:t> </a:t>
            </a:r>
            <a:r>
              <a:rPr lang="uk-UA" smtClean="0"/>
              <a:t>кінці.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b="1" dirty="0" smtClean="0"/>
              <a:t>1.1 Одним </a:t>
            </a:r>
            <a:r>
              <a:rPr lang="uk-UA" sz="3600" b="1" dirty="0" smtClean="0"/>
              <a:t>носильником</a:t>
            </a:r>
            <a:endParaRPr lang="uk-UA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4786322"/>
            <a:ext cx="7786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	Ураженого </a:t>
            </a:r>
            <a:r>
              <a:rPr lang="uk-UA" dirty="0"/>
              <a:t>кладуть на здоровий бік. Носилкового лямку, складену у вигляді кільця, підводять під потерпілого таким чином, щоб одна половина лямки була під сідницями, а інша, просунути під пахвами </a:t>
            </a:r>
            <a:r>
              <a:rPr lang="uk-UA" dirty="0" smtClean="0"/>
              <a:t>- на </a:t>
            </a:r>
            <a:r>
              <a:rPr lang="uk-UA" dirty="0"/>
              <a:t>спині</a:t>
            </a:r>
            <a:r>
              <a:rPr lang="uk-UA" dirty="0" smtClean="0"/>
              <a:t>. Вільний </a:t>
            </a:r>
            <a:r>
              <a:rPr lang="uk-UA" dirty="0"/>
              <a:t>кінець лямки повинен лежати на землі. Таким чином, з боків потерпілого утворюються </a:t>
            </a:r>
            <a:r>
              <a:rPr lang="uk-UA" dirty="0" smtClean="0"/>
              <a:t>петлі.</a:t>
            </a:r>
            <a:endParaRPr lang="uk-UA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71472" y="1214422"/>
            <a:ext cx="2428892" cy="785818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400" b="1" noProof="0" dirty="0" smtClean="0">
                <a:latin typeface="+mj-lt"/>
                <a:ea typeface="+mj-ea"/>
                <a:cs typeface="+mj-cs"/>
              </a:rPr>
              <a:t>Перший спосіб</a:t>
            </a:r>
            <a:endParaRPr kumimoji="0" lang="uk-UA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Рисунок 6" descr="http://ssmpborisov1.narod.ru/per2a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000240"/>
            <a:ext cx="442915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 descr="http://ssmpborisov1.narod.ru/per2b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1285860"/>
            <a:ext cx="2357454" cy="336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b="1" dirty="0" smtClean="0"/>
              <a:t>1.1 Одним </a:t>
            </a:r>
            <a:r>
              <a:rPr lang="uk-UA" sz="3600" b="1" dirty="0" smtClean="0"/>
              <a:t>носильником</a:t>
            </a:r>
            <a:endParaRPr lang="uk-UA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42844" y="5072074"/>
            <a:ext cx="814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	</a:t>
            </a:r>
            <a:r>
              <a:rPr lang="uk-UA" dirty="0" smtClean="0"/>
              <a:t>Носильник</a:t>
            </a:r>
            <a:r>
              <a:rPr lang="uk-UA" dirty="0"/>
              <a:t> надягає на ноги потерпілого лямку, складену вісімкою,укладає його на здоровий бік і, притискаючись до нього спиною, одягає лямку на себе так, щоб перехрест її припав на грудях. Потім </a:t>
            </a:r>
            <a:r>
              <a:rPr lang="uk-UA" dirty="0" smtClean="0"/>
              <a:t>носильник</a:t>
            </a:r>
            <a:r>
              <a:rPr lang="uk-UA" dirty="0"/>
              <a:t> </a:t>
            </a:r>
            <a:r>
              <a:rPr lang="uk-UA" dirty="0" smtClean="0"/>
              <a:t>піднімається.</a:t>
            </a:r>
            <a:endParaRPr lang="uk-UA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71472" y="1214422"/>
            <a:ext cx="2428892" cy="785818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400" b="1" noProof="0" dirty="0" smtClean="0">
                <a:latin typeface="+mj-lt"/>
                <a:ea typeface="+mj-ea"/>
                <a:cs typeface="+mj-cs"/>
              </a:rPr>
              <a:t>Другий спосіб</a:t>
            </a:r>
            <a:endParaRPr kumimoji="0" lang="uk-UA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Рисунок 9" descr="http://ssmpborisov1.narod.ru/per3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1500174"/>
            <a:ext cx="314327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b="1" dirty="0" smtClean="0"/>
              <a:t>1.2 Двома носильниками</a:t>
            </a:r>
            <a:endParaRPr lang="uk-UA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286388"/>
            <a:ext cx="814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	</a:t>
            </a:r>
            <a:r>
              <a:rPr lang="uk-UA" dirty="0" smtClean="0"/>
              <a:t>Склавши</a:t>
            </a:r>
            <a:r>
              <a:rPr lang="uk-UA" dirty="0"/>
              <a:t> лямку вісімкою,надягають </a:t>
            </a:r>
            <a:r>
              <a:rPr lang="uk-UA" dirty="0" smtClean="0"/>
              <a:t>на</a:t>
            </a:r>
            <a:r>
              <a:rPr lang="uk-UA" dirty="0"/>
              <a:t> </a:t>
            </a:r>
            <a:r>
              <a:rPr lang="uk-UA" dirty="0" smtClean="0"/>
              <a:t>себе її</a:t>
            </a:r>
            <a:r>
              <a:rPr lang="uk-UA" dirty="0"/>
              <a:t> так, щоб перехрест </a:t>
            </a:r>
            <a:endParaRPr lang="uk-UA" dirty="0" smtClean="0"/>
          </a:p>
          <a:p>
            <a:r>
              <a:rPr lang="uk-UA" dirty="0" smtClean="0"/>
              <a:t>ременя</a:t>
            </a:r>
            <a:r>
              <a:rPr lang="uk-UA" dirty="0"/>
              <a:t> лямки опинився між ними на рівні кульшових </a:t>
            </a:r>
            <a:r>
              <a:rPr lang="uk-UA" dirty="0" smtClean="0"/>
              <a:t>суглобів, а</a:t>
            </a:r>
            <a:r>
              <a:rPr lang="uk-UA" dirty="0"/>
              <a:t> </a:t>
            </a:r>
            <a:endParaRPr lang="uk-UA" dirty="0" smtClean="0"/>
          </a:p>
          <a:p>
            <a:r>
              <a:rPr lang="uk-UA" dirty="0" smtClean="0"/>
              <a:t>петля</a:t>
            </a:r>
            <a:r>
              <a:rPr lang="uk-UA" dirty="0"/>
              <a:t> </a:t>
            </a:r>
            <a:r>
              <a:rPr lang="uk-UA" dirty="0" smtClean="0"/>
              <a:t>йшла</a:t>
            </a:r>
            <a:r>
              <a:rPr lang="uk-UA" dirty="0"/>
              <a:t> в одного через праве, а в іншого через ліве плече.</a:t>
            </a:r>
          </a:p>
        </p:txBody>
      </p:sp>
      <p:pic>
        <p:nvPicPr>
          <p:cNvPr id="7" name="Рисунок 6" descr="http://ssmpborisov1.narod.ru/per4a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714488"/>
            <a:ext cx="4143404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 descr="http://ssmpborisov1.narod.ru/per4b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1285860"/>
            <a:ext cx="278608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dirty="0" smtClean="0"/>
              <a:t>2</a:t>
            </a:r>
            <a:r>
              <a:rPr lang="uk-UA" sz="3600" dirty="0" smtClean="0"/>
              <a:t>. </a:t>
            </a:r>
            <a:r>
              <a:rPr lang="uk-UA" sz="3600" dirty="0" smtClean="0"/>
              <a:t>З</a:t>
            </a:r>
            <a:r>
              <a:rPr lang="uk-UA" sz="3600" dirty="0" smtClean="0"/>
              <a:t>а </a:t>
            </a:r>
            <a:r>
              <a:rPr lang="uk-UA" sz="3600" dirty="0" smtClean="0"/>
              <a:t>допомогою </a:t>
            </a:r>
            <a:r>
              <a:rPr lang="uk-UA" sz="3600" dirty="0" smtClean="0"/>
              <a:t>носіїв</a:t>
            </a:r>
            <a:endParaRPr lang="uk-UA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5357826"/>
            <a:ext cx="778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	Носильник</a:t>
            </a:r>
            <a:r>
              <a:rPr lang="uk-UA" dirty="0"/>
              <a:t> садить потерпілого на піднесене місце між його ніг і </a:t>
            </a:r>
            <a:r>
              <a:rPr lang="uk-UA" dirty="0" smtClean="0"/>
              <a:t>опускається</a:t>
            </a:r>
            <a:r>
              <a:rPr lang="uk-UA" dirty="0"/>
              <a:t> на одне коліно. Вражений обхоплює носія за плечі або </a:t>
            </a:r>
            <a:r>
              <a:rPr lang="uk-UA" dirty="0" smtClean="0"/>
              <a:t>тримається за</a:t>
            </a:r>
            <a:r>
              <a:rPr lang="uk-UA" dirty="0"/>
              <a:t> його пояс; </a:t>
            </a:r>
            <a:r>
              <a:rPr lang="uk-UA" dirty="0" smtClean="0"/>
              <a:t>носильник</a:t>
            </a:r>
            <a:r>
              <a:rPr lang="uk-UA" dirty="0"/>
              <a:t> бере ураженого обома руками під стегна і </a:t>
            </a:r>
            <a:r>
              <a:rPr lang="uk-UA" dirty="0" smtClean="0"/>
              <a:t>встає.</a:t>
            </a:r>
            <a:endParaRPr lang="uk-UA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14348" y="1285860"/>
            <a:ext cx="2428892" cy="785818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400" b="1" noProof="0" dirty="0" smtClean="0">
                <a:latin typeface="+mj-lt"/>
                <a:ea typeface="+mj-ea"/>
                <a:cs typeface="+mj-cs"/>
              </a:rPr>
              <a:t>Перший спосіб</a:t>
            </a:r>
            <a:endParaRPr kumimoji="0" lang="uk-UA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Рисунок 6" descr="http://ssmpborisov1.narod.ru/per5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1571612"/>
            <a:ext cx="3143272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8596" y="5429264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	</a:t>
            </a:r>
            <a:r>
              <a:rPr lang="uk-UA" dirty="0"/>
              <a:t> На порівняно </a:t>
            </a:r>
            <a:r>
              <a:rPr lang="uk-UA" dirty="0" smtClean="0"/>
              <a:t>невеликі відстані</a:t>
            </a:r>
            <a:r>
              <a:rPr lang="uk-UA" dirty="0"/>
              <a:t> найзручніше </a:t>
            </a:r>
            <a:r>
              <a:rPr lang="uk-UA" dirty="0" smtClean="0"/>
              <a:t>носити</a:t>
            </a:r>
          </a:p>
          <a:p>
            <a:r>
              <a:rPr lang="uk-UA" dirty="0"/>
              <a:t> ураженого на </a:t>
            </a:r>
            <a:r>
              <a:rPr lang="uk-UA" dirty="0" smtClean="0"/>
              <a:t>плечі.</a:t>
            </a:r>
            <a:endParaRPr lang="uk-UA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00034" y="428604"/>
            <a:ext cx="2428892" cy="785818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400" b="1" noProof="0" dirty="0" smtClean="0">
                <a:latin typeface="+mj-lt"/>
                <a:ea typeface="+mj-ea"/>
                <a:cs typeface="+mj-cs"/>
              </a:rPr>
              <a:t>Другий спосіб</a:t>
            </a:r>
            <a:endParaRPr kumimoji="0" lang="uk-UA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Рисунок 9" descr="http://ssmpborisov1.narod.ru/per6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1357298"/>
            <a:ext cx="3429024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>
            <a:normAutofit fontScale="90000"/>
          </a:bodyPr>
          <a:lstStyle/>
          <a:p>
            <a:r>
              <a:rPr lang="uk-UA" sz="3600" dirty="0" smtClean="0"/>
              <a:t>3. </a:t>
            </a:r>
            <a:r>
              <a:rPr lang="uk-UA" sz="3600" b="1" dirty="0" smtClean="0"/>
              <a:t>Перенесення </a:t>
            </a:r>
            <a:r>
              <a:rPr lang="uk-UA" sz="3600" b="1" dirty="0" smtClean="0"/>
              <a:t>потерпілого на</a:t>
            </a:r>
            <a:r>
              <a:rPr lang="uk-UA" sz="3600" b="1" dirty="0" smtClean="0"/>
              <a:t> руках </a:t>
            </a:r>
            <a:endParaRPr lang="uk-UA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500702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	</a:t>
            </a:r>
            <a:r>
              <a:rPr lang="uk-UA" dirty="0"/>
              <a:t> Носії з'єднують руки так, щоб утворити "</a:t>
            </a:r>
            <a:r>
              <a:rPr lang="uk-UA" dirty="0" err="1" smtClean="0"/>
              <a:t>сидіння“</a:t>
            </a:r>
            <a:r>
              <a:rPr lang="uk-UA" dirty="0"/>
              <a:t> 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14348" y="1285860"/>
            <a:ext cx="2428892" cy="785818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400" b="1" noProof="0" dirty="0" smtClean="0">
                <a:latin typeface="+mj-lt"/>
                <a:ea typeface="+mj-ea"/>
                <a:cs typeface="+mj-cs"/>
              </a:rPr>
              <a:t>Перший спосіб</a:t>
            </a:r>
            <a:endParaRPr kumimoji="0" lang="uk-UA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387" name="Рисунок 1" descr="http://ssmpborisov1.narod.ru/per7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48" y="3643314"/>
            <a:ext cx="2826683" cy="1785950"/>
          </a:xfrm>
          <a:prstGeom prst="rect">
            <a:avLst/>
          </a:prstGeom>
          <a:noFill/>
        </p:spPr>
      </p:pic>
      <p:pic>
        <p:nvPicPr>
          <p:cNvPr id="16386" name="Рисунок 2" descr="http://ssmpborisov1.narod.ru/per7b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1428736"/>
            <a:ext cx="2786082" cy="2007178"/>
          </a:xfrm>
          <a:prstGeom prst="rect">
            <a:avLst/>
          </a:prstGeom>
          <a:noFill/>
        </p:spPr>
      </p:pic>
      <p:pic>
        <p:nvPicPr>
          <p:cNvPr id="16385" name="Рисунок 3" descr="http://ssmpborisov1.narod.ru/per7w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2357430"/>
            <a:ext cx="3355016" cy="2428892"/>
          </a:xfrm>
          <a:prstGeom prst="rect">
            <a:avLst/>
          </a:prstGeom>
          <a:noFill/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4381500"/>
            <a:ext cx="9144000" cy="0"/>
          </a:xfrm>
          <a:prstGeom prst="rect">
            <a:avLst/>
          </a:prstGeom>
          <a:solidFill>
            <a:srgbClr val="FFFF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41</TotalTime>
  <Words>50</Words>
  <Application>Microsoft Office PowerPoint</Application>
  <PresentationFormat>Экран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Техническая</vt:lpstr>
      <vt:lpstr>і траспортування</vt:lpstr>
      <vt:lpstr>Способи перенесення потерпілих без носилок</vt:lpstr>
      <vt:lpstr>1. За допомогою носилочних лямок</vt:lpstr>
      <vt:lpstr>1.1 Одним носильником</vt:lpstr>
      <vt:lpstr>1.1 Одним носильником</vt:lpstr>
      <vt:lpstr>1.2 Двома носильниками</vt:lpstr>
      <vt:lpstr>2. За допомогою носіїв</vt:lpstr>
      <vt:lpstr>Слайд 8</vt:lpstr>
      <vt:lpstr>3. Перенесення потерпілого на руках </vt:lpstr>
      <vt:lpstr>Слайд 10</vt:lpstr>
      <vt:lpstr>4. Перенесення потерпілого на носилках </vt:lpstr>
      <vt:lpstr>Саморобні носилки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 траспортування</dc:title>
  <dc:creator>Lampard</dc:creator>
  <cp:lastModifiedBy>Lampard</cp:lastModifiedBy>
  <cp:revision>5</cp:revision>
  <dcterms:created xsi:type="dcterms:W3CDTF">2011-11-08T23:11:38Z</dcterms:created>
  <dcterms:modified xsi:type="dcterms:W3CDTF">2011-11-08T23:53:04Z</dcterms:modified>
</cp:coreProperties>
</file>