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4E43A6E-4B43-4B82-AE8C-C9328F2F4F1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E19BDEB-80AC-4275-8DAA-8316337938A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Первая помощь при химических ожогах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Зубко Павел</a:t>
            </a:r>
          </a:p>
          <a:p>
            <a:r>
              <a:rPr lang="ru-RU" dirty="0" smtClean="0"/>
              <a:t>ФИВТ </a:t>
            </a:r>
          </a:p>
          <a:p>
            <a:r>
              <a:rPr lang="ru-RU" dirty="0" smtClean="0"/>
              <a:t>ИВ-92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6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4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 smtClean="0"/>
              <a:t>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/>
          <a:lstStyle/>
          <a:p>
            <a:r>
              <a:rPr lang="ru-RU" b="1" i="1" dirty="0">
                <a:latin typeface="Calibri" pitchFamily="34" charset="0"/>
                <a:cs typeface="Calibri" pitchFamily="34" charset="0"/>
              </a:rPr>
              <a:t>Ожог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 — повреждение тканей организма, вызванное действием неблагоприятных факторов </a:t>
            </a:r>
            <a:r>
              <a:rPr lang="ru-RU" i="1" dirty="0" err="1">
                <a:latin typeface="Calibri" pitchFamily="34" charset="0"/>
                <a:cs typeface="Calibri" pitchFamily="34" charset="0"/>
              </a:rPr>
              <a:t>воздействиющих</a:t>
            </a:r>
            <a:r>
              <a:rPr lang="ru-RU" i="1" dirty="0">
                <a:latin typeface="Calibri" pitchFamily="34" charset="0"/>
                <a:cs typeface="Calibri" pitchFamily="34" charset="0"/>
              </a:rPr>
              <a:t> на кожу.</a:t>
            </a:r>
          </a:p>
          <a:p>
            <a:endParaRPr lang="ru-RU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click\Desktop\ozho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960440" cy="44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2.Классификация </a:t>
            </a:r>
            <a:r>
              <a:rPr lang="ru-RU" dirty="0" smtClean="0">
                <a:effectLst/>
              </a:rPr>
              <a:t>ожогов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>
            <a:normAutofit/>
          </a:bodyPr>
          <a:lstStyle/>
          <a:p>
            <a:pPr lvl="0"/>
            <a:r>
              <a:rPr lang="ru-RU" sz="2000" b="1" dirty="0">
                <a:latin typeface="Calibri" pitchFamily="34" charset="0"/>
                <a:cs typeface="Calibri" pitchFamily="34" charset="0"/>
              </a:rPr>
              <a:t>термические ожоги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 - вызванные огнем, паром, горячими предметами, солнечными лучами, кварцем и др.; </a:t>
            </a:r>
          </a:p>
          <a:p>
            <a:pPr lvl="0"/>
            <a:r>
              <a:rPr lang="ru-RU" sz="2000" b="1" dirty="0">
                <a:latin typeface="Calibri" pitchFamily="34" charset="0"/>
                <a:cs typeface="Calibri" pitchFamily="34" charset="0"/>
              </a:rPr>
              <a:t>химические ожоги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вызванные действием кислот и щелочей; </a:t>
            </a:r>
          </a:p>
          <a:p>
            <a:pPr lvl="0"/>
            <a:r>
              <a:rPr lang="ru-RU" sz="2000" b="1" dirty="0">
                <a:latin typeface="Calibri" pitchFamily="34" charset="0"/>
                <a:cs typeface="Calibri" pitchFamily="34" charset="0"/>
              </a:rPr>
              <a:t>электрические ожоги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- вызванные воздействием электрического тока.. </a:t>
            </a:r>
          </a:p>
          <a:p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>
            <a:normAutofit/>
          </a:bodyPr>
          <a:lstStyle/>
          <a:p>
            <a:pPr lvl="0"/>
            <a:r>
              <a:rPr lang="ru-RU" sz="1600" b="1" dirty="0"/>
              <a:t>I степень </a:t>
            </a:r>
            <a:r>
              <a:rPr lang="ru-RU" sz="1600" dirty="0"/>
              <a:t>- эритема и отек кожи, покраснение кожи;</a:t>
            </a:r>
          </a:p>
          <a:p>
            <a:pPr lvl="0"/>
            <a:r>
              <a:rPr lang="ru-RU" sz="1600" b="1" dirty="0"/>
              <a:t>II степень </a:t>
            </a:r>
            <a:r>
              <a:rPr lang="ru-RU" sz="1600" dirty="0"/>
              <a:t>- образование пузырей, омертвение кожи, отмирает роговой и блестящий слой эпидермиса;</a:t>
            </a:r>
          </a:p>
          <a:p>
            <a:pPr lvl="0"/>
            <a:r>
              <a:rPr lang="ru-RU" sz="1600" b="1" dirty="0"/>
              <a:t>III степень </a:t>
            </a:r>
            <a:r>
              <a:rPr lang="ru-RU" sz="1600" dirty="0"/>
              <a:t>- некроз эпидермиса, омертвение кожи, ее глубоких слоев, мышц, тканей, частичный некроз дермы; струпья, кровотечение;</a:t>
            </a:r>
          </a:p>
          <a:p>
            <a:pPr lvl="0"/>
            <a:r>
              <a:rPr lang="ru-RU" sz="1600" b="1" dirty="0"/>
              <a:t>IV степень </a:t>
            </a:r>
            <a:r>
              <a:rPr lang="ru-RU" sz="1600" dirty="0"/>
              <a:t>- некроз (обугливание) кожи и мягких тканей, сухожилий, костей.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824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 smtClean="0"/>
              <a:t>3. Химические ожоги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592" y="1628800"/>
            <a:ext cx="3931920" cy="438912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Признаки:</a:t>
            </a:r>
          </a:p>
          <a:p>
            <a:endParaRPr lang="ru-RU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I - четко выраженное покраснение кожи, легкий отек, сопровождающийся болью и чувством жжения; </a:t>
            </a:r>
          </a:p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II - обширный отек, образование пузырей различной величины и формы; </a:t>
            </a:r>
          </a:p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III - потемнение тканей или </a:t>
            </a:r>
            <a:r>
              <a:rPr lang="ru-RU" dirty="0" err="1">
                <a:latin typeface="Calibri" pitchFamily="34" charset="0"/>
                <a:cs typeface="Calibri" pitchFamily="34" charset="0"/>
              </a:rPr>
              <a:t>побеления</a:t>
            </a:r>
            <a:r>
              <a:rPr lang="ru-RU" dirty="0">
                <a:latin typeface="Calibri" pitchFamily="34" charset="0"/>
                <a:cs typeface="Calibri" pitchFamily="34" charset="0"/>
              </a:rPr>
              <a:t> через несколько минут, часов. Кожа припухает, возникают различные боли; </a:t>
            </a:r>
          </a:p>
          <a:p>
            <a:pPr lvl="0"/>
            <a:r>
              <a:rPr lang="ru-RU" dirty="0">
                <a:latin typeface="Calibri" pitchFamily="34" charset="0"/>
                <a:cs typeface="Calibri" pitchFamily="34" charset="0"/>
              </a:rPr>
              <a:t>IV - глубокое омертвение не только кожи, но и подкожной жировой клетчатки, мышц, связочного аппарата суставов.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16016" y="1484784"/>
            <a:ext cx="3931920" cy="4389120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pic>
        <p:nvPicPr>
          <p:cNvPr id="3074" name="Picture 2" descr="C:\Users\click\Desktop\Ожог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3952410" cy="31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 smtClean="0"/>
              <a:t>4. </a:t>
            </a:r>
            <a:r>
              <a:rPr lang="ru-RU" dirty="0" err="1" smtClean="0"/>
              <a:t>Перва</a:t>
            </a:r>
            <a:r>
              <a:rPr lang="ru-RU" dirty="0" smtClean="0"/>
              <a:t> я помощь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 Оказывающий первую помощь при химических ожогах обязан: </a:t>
            </a:r>
          </a:p>
          <a:p>
            <a:r>
              <a:rPr lang="ru-RU" dirty="0"/>
              <a:t> при попадании твердых частичек химических веществ на пораженные участки тела удалить их тампоном или ватой; </a:t>
            </a:r>
          </a:p>
          <a:p>
            <a:r>
              <a:rPr lang="ru-RU" dirty="0"/>
              <a:t> немедленно промыть пораженное место большим количеством чистой холодной воды (в течение 10 - 15 мин.); </a:t>
            </a:r>
          </a:p>
          <a:p>
            <a:r>
              <a:rPr lang="ru-RU" dirty="0"/>
              <a:t> при ожоге кожи кислотой делать примочки (повязку) с раствором питьевой соды (1 чайная ложка соды на стакан воды); </a:t>
            </a:r>
          </a:p>
          <a:p>
            <a:r>
              <a:rPr lang="ru-RU" dirty="0"/>
              <a:t> при ожоге кожи щелочью делать примочки (повязку) с раствором борной кислоты (1 чайная ложка на стакан воды) или со слабым раствором уксусной кислоты (1 чайная ложка столового уксуса на стакан воды);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>
            <a:normAutofit fontScale="55000" lnSpcReduction="20000"/>
          </a:bodyPr>
          <a:lstStyle/>
          <a:p>
            <a:endParaRPr lang="ru-RU" dirty="0"/>
          </a:p>
        </p:txBody>
      </p:sp>
      <p:pic>
        <p:nvPicPr>
          <p:cNvPr id="2050" name="Picture 2" descr="C:\Users\click\Desktop\ojog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46" y="2276872"/>
            <a:ext cx="400269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4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 smtClean="0"/>
              <a:t>5. Первая помощь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 при попадании жидкости или паров кислоты в глаза или полость рта промыть их большим количеством воды, а затем раствором питьевой соды (1/2 чайной ложки на стакан воды); 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при попадании брызг или паров щелочи в глаза или полость рта промыть пораженные места большим количеством воды, а затем раствором борной кислоты (1/2 чайной ложки на стакан воды); 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при попадании кислоты или щелочи в пищевод дать выпить не более 3 стаканов воды, уложить и тепло укрыть пострадавшего; 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в тяжелых случаях доставить пострадавшего в медпункт или любое лечебное учреждение.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3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 smtClean="0"/>
              <a:t>5. Первая помощь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Запрещается: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касаться руками обожженных участков тела; 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смазывать мазями или присыпать порошками обожженные участки кожи и слизистых поверхностей; 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вскрывать пузыри; 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удалять приставшие к обожженному месту различные вещества (мастика, канифоль, смолы и др.); 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 срывать одежду и обувь с обожженного места.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pic>
        <p:nvPicPr>
          <p:cNvPr id="4098" name="Picture 2" descr="C:\Users\click\Desktop\dermati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86015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Autofit/>
          </a:bodyPr>
          <a:lstStyle/>
          <a:p>
            <a:r>
              <a:rPr lang="ru-RU" sz="2400" dirty="0"/>
              <a:t>Годы жизни, скорректированные по нетрудоспособности по ожогам на 100,000 населения в 2004 году.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4090"/>
            <a:ext cx="8293174" cy="366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4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3931920" cy="438912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700808"/>
            <a:ext cx="3931920" cy="438912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4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</TotalTime>
  <Words>487</Words>
  <Application>Microsoft Office PowerPoint</Application>
  <PresentationFormat>Экран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Первая помощь при химических ожогах</vt:lpstr>
      <vt:lpstr>1.</vt:lpstr>
      <vt:lpstr>2.Классификация ожогов</vt:lpstr>
      <vt:lpstr>3. Химические ожоги</vt:lpstr>
      <vt:lpstr>4. Перва я помощь</vt:lpstr>
      <vt:lpstr>5. Первая помощь</vt:lpstr>
      <vt:lpstr>5. Первая помощь</vt:lpstr>
      <vt:lpstr>Годы жизни, скорректированные по нетрудоспособности по ожогам на 100,000 населения в 2004 году.</vt:lpstr>
      <vt:lpstr>Спасибо за внимание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Первая помощь при химических ожогах</dc:title>
  <dc:creator>click</dc:creator>
  <cp:lastModifiedBy>click</cp:lastModifiedBy>
  <cp:revision>5</cp:revision>
  <dcterms:created xsi:type="dcterms:W3CDTF">2011-11-08T23:45:25Z</dcterms:created>
  <dcterms:modified xsi:type="dcterms:W3CDTF">2011-11-09T00:36:47Z</dcterms:modified>
</cp:coreProperties>
</file>