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4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7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2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7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7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7E967-4E70-4958-8BE5-8D275D9CA5AF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5D25-040D-4785-9FF4-F8829E221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8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Засоби надання </a:t>
            </a:r>
            <a:b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першої медичної допомоги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68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Для надання першої медичної допомоги можна використовувати такі засоби:</a:t>
            </a:r>
            <a:endParaRPr lang="ru-RU" sz="2000" dirty="0"/>
          </a:p>
        </p:txBody>
      </p:sp>
      <p:pic>
        <p:nvPicPr>
          <p:cNvPr id="1026" name="Picture 2" descr="E:\Documents and Settings\Admin\Рабочий стол\bgd\загруженное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ents and Settings\Admin\Рабочий стол\bgd\su8c8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ents and Settings\Admin\Рабочий стол\bgd\012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r="22367"/>
          <a:stretch/>
        </p:blipFill>
        <p:spPr bwMode="auto">
          <a:xfrm>
            <a:off x="6746619" y="3054446"/>
            <a:ext cx="1857829" cy="19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9671" y="5307569"/>
            <a:ext cx="1080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БИНТ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2" y="5076737"/>
            <a:ext cx="2871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ДЕЯКІ</a:t>
            </a:r>
          </a:p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МЕДИКАМЕНТИ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989" y="5307569"/>
            <a:ext cx="1330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ДЖГУТ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0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Documents and Settings\Admin\Рабочий стол\bgd\загруженное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9671" y="5307569"/>
            <a:ext cx="1080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БИНТ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4557" y="404664"/>
            <a:ext cx="61043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cap="small" dirty="0" smtClean="0"/>
              <a:t>	- смужка </a:t>
            </a:r>
            <a:r>
              <a:rPr lang="uk-UA" cap="small" dirty="0"/>
              <a:t>тканини (марлі, полотна, </a:t>
            </a:r>
            <a:r>
              <a:rPr lang="uk-UA" cap="small" dirty="0" err="1"/>
              <a:t>полотна</a:t>
            </a:r>
            <a:r>
              <a:rPr lang="uk-UA" cap="small" dirty="0"/>
              <a:t>, фланелі), </a:t>
            </a:r>
            <a:endParaRPr lang="uk-UA" cap="small" dirty="0" smtClean="0"/>
          </a:p>
          <a:p>
            <a:r>
              <a:rPr lang="uk-UA" cap="small" dirty="0" smtClean="0"/>
              <a:t>використовується </a:t>
            </a:r>
            <a:r>
              <a:rPr lang="uk-UA" cap="small" dirty="0"/>
              <a:t>для перев'язки ран, накладення пов'язки, </a:t>
            </a:r>
            <a:endParaRPr lang="uk-UA" cap="small" dirty="0" smtClean="0"/>
          </a:p>
          <a:p>
            <a:r>
              <a:rPr lang="uk-UA" cap="small" dirty="0" smtClean="0"/>
              <a:t>переплетення </a:t>
            </a:r>
            <a:r>
              <a:rPr lang="uk-UA" cap="small" dirty="0"/>
              <a:t>книжок.</a:t>
            </a:r>
            <a:endParaRPr lang="ru-RU" cap="small" dirty="0"/>
          </a:p>
          <a:p>
            <a:r>
              <a:rPr lang="uk-UA" cap="small" dirty="0"/>
              <a:t>Колір: білий.</a:t>
            </a:r>
            <a:endParaRPr lang="ru-RU" cap="small" dirty="0"/>
          </a:p>
          <a:p>
            <a:r>
              <a:rPr lang="uk-UA" cap="small" dirty="0"/>
              <a:t>Розміри: 5м х 5см, 5м х 6см, 5м х 7см, 5м х 10см, </a:t>
            </a:r>
            <a:endParaRPr lang="uk-UA" cap="small" dirty="0" smtClean="0"/>
          </a:p>
          <a:p>
            <a:r>
              <a:rPr lang="uk-UA" cap="small" dirty="0" smtClean="0"/>
              <a:t>7м </a:t>
            </a:r>
            <a:r>
              <a:rPr lang="uk-UA" cap="small" dirty="0"/>
              <a:t>х 5см, 7м х 7см, 7м х 10см, 7м х 14см, 10м х 16см.</a:t>
            </a:r>
            <a:endParaRPr lang="ru-RU" cap="small" dirty="0"/>
          </a:p>
          <a:p>
            <a:r>
              <a:rPr lang="uk-UA" cap="small" dirty="0"/>
              <a:t>Структура медичного бинта полягає в складному переплетенні </a:t>
            </a:r>
            <a:endParaRPr lang="uk-UA" cap="small" dirty="0" smtClean="0"/>
          </a:p>
          <a:p>
            <a:r>
              <a:rPr lang="uk-UA" cap="small" dirty="0" smtClean="0"/>
              <a:t>бавовняних </a:t>
            </a:r>
            <a:r>
              <a:rPr lang="uk-UA" cap="small" dirty="0"/>
              <a:t>ниток. Тканина бинта складається з двох </a:t>
            </a:r>
            <a:endParaRPr lang="uk-UA" cap="small" dirty="0" smtClean="0"/>
          </a:p>
          <a:p>
            <a:r>
              <a:rPr lang="uk-UA" cap="small" dirty="0" smtClean="0"/>
              <a:t>переплетених систем </a:t>
            </a:r>
            <a:r>
              <a:rPr lang="uk-UA" cap="small" dirty="0"/>
              <a:t>ниток, розташованих взаємно </a:t>
            </a:r>
            <a:endParaRPr lang="uk-UA" cap="small" dirty="0" smtClean="0"/>
          </a:p>
          <a:p>
            <a:r>
              <a:rPr lang="uk-UA" cap="small" dirty="0" smtClean="0"/>
              <a:t>перпендикулярно</a:t>
            </a:r>
            <a:r>
              <a:rPr lang="uk-UA" cap="small" dirty="0"/>
              <a:t>. </a:t>
            </a:r>
            <a:r>
              <a:rPr lang="uk-UA" cap="small" dirty="0" smtClean="0"/>
              <a:t>Систему </a:t>
            </a:r>
            <a:r>
              <a:rPr lang="uk-UA" cap="small" dirty="0"/>
              <a:t>ниток, що йдуть уздовж тканини, </a:t>
            </a:r>
            <a:endParaRPr lang="uk-UA" cap="small" dirty="0" smtClean="0"/>
          </a:p>
          <a:p>
            <a:r>
              <a:rPr lang="uk-UA" cap="small" dirty="0" smtClean="0"/>
              <a:t>називають </a:t>
            </a:r>
            <a:r>
              <a:rPr lang="uk-UA" cap="small" dirty="0"/>
              <a:t>основою, </a:t>
            </a:r>
            <a:r>
              <a:rPr lang="uk-UA" cap="small" dirty="0" smtClean="0"/>
              <a:t>а </a:t>
            </a:r>
            <a:r>
              <a:rPr lang="uk-UA" cap="small" dirty="0"/>
              <a:t>систему ниток, розташованих поперек </a:t>
            </a:r>
            <a:endParaRPr lang="uk-UA" cap="small" dirty="0" smtClean="0"/>
          </a:p>
          <a:p>
            <a:r>
              <a:rPr lang="uk-UA" cap="small" dirty="0" smtClean="0"/>
              <a:t>тканини</a:t>
            </a:r>
            <a:r>
              <a:rPr lang="uk-UA" cap="small" dirty="0"/>
              <a:t>, - </a:t>
            </a:r>
            <a:r>
              <a:rPr lang="uk-UA" cap="small" dirty="0" err="1"/>
              <a:t>утком</a:t>
            </a:r>
            <a:r>
              <a:rPr lang="uk-UA" cap="small" dirty="0"/>
              <a:t>. </a:t>
            </a:r>
            <a:r>
              <a:rPr lang="uk-UA" cap="small" dirty="0" smtClean="0"/>
              <a:t>Відповідні </a:t>
            </a:r>
            <a:r>
              <a:rPr lang="uk-UA" cap="small" dirty="0"/>
              <a:t>нитки називають основними і </a:t>
            </a:r>
            <a:endParaRPr lang="uk-UA" cap="small" dirty="0" smtClean="0"/>
          </a:p>
          <a:p>
            <a:r>
              <a:rPr lang="uk-UA" cap="small" dirty="0" smtClean="0"/>
              <a:t>утоковими</a:t>
            </a:r>
            <a:r>
              <a:rPr lang="uk-UA" cap="small" dirty="0"/>
              <a:t>.</a:t>
            </a:r>
            <a:endParaRPr lang="ru-RU" cap="small" dirty="0"/>
          </a:p>
          <a:p>
            <a:endParaRPr lang="ru-RU" dirty="0"/>
          </a:p>
        </p:txBody>
      </p:sp>
      <p:pic>
        <p:nvPicPr>
          <p:cNvPr id="2050" name="Picture 2" descr="E:\Documents and Settings\Admin\Рабочий стол\bgd\pervaya-pomos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60" y="4445221"/>
            <a:ext cx="5848555" cy="22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Documents and Settings\Admin\Рабочий стол\bgd\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2" y="2870448"/>
            <a:ext cx="1905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ocuments and Settings\Admin\Рабочий стол\bgd\images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2" y="4908100"/>
            <a:ext cx="1904400" cy="17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3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0191 -0.37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10538 -3.7037E-7 C 0.1526 -3.7037E-7 0.21094 -0.20301 0.21094 -0.36736 L 0.21094 -0.73403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3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Засоби надання </a:t>
            </a:r>
            <a:b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першої медичної допомоги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68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Для надання першої медичної допомоги можна використовувати такі засоби:</a:t>
            </a:r>
            <a:endParaRPr lang="ru-RU" sz="2000" dirty="0"/>
          </a:p>
        </p:txBody>
      </p:sp>
      <p:pic>
        <p:nvPicPr>
          <p:cNvPr id="1026" name="Picture 2" descr="E:\Documents and Settings\Admin\Рабочий стол\bgd\загруженное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ents and Settings\Admin\Рабочий стол\bgd\su8c8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ents and Settings\Admin\Рабочий стол\bgd\012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r="22367"/>
          <a:stretch/>
        </p:blipFill>
        <p:spPr bwMode="auto">
          <a:xfrm>
            <a:off x="6746619" y="3054446"/>
            <a:ext cx="1857829" cy="19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9671" y="5307569"/>
            <a:ext cx="1080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БИНТ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2" y="5076737"/>
            <a:ext cx="2871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ДЕЯКІ</a:t>
            </a:r>
          </a:p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МЕДИКАМЕНТИ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989" y="5307569"/>
            <a:ext cx="1330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ДЖГУТ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7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74557" y="404664"/>
            <a:ext cx="62671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      - </a:t>
            </a:r>
            <a:r>
              <a:rPr lang="uk-UA" dirty="0" smtClean="0"/>
              <a:t>засіб </a:t>
            </a:r>
            <a:r>
              <a:rPr lang="uk-UA" dirty="0"/>
              <a:t>для тимчасової зупинки кровотечі з судин </a:t>
            </a:r>
            <a:endParaRPr lang="en-US" dirty="0" smtClean="0"/>
          </a:p>
          <a:p>
            <a:r>
              <a:rPr lang="uk-UA" dirty="0" smtClean="0"/>
              <a:t>шляхом </a:t>
            </a:r>
            <a:r>
              <a:rPr lang="uk-UA" dirty="0"/>
              <a:t>колового </a:t>
            </a:r>
            <a:r>
              <a:rPr lang="uk-UA" dirty="0" err="1"/>
              <a:t>перетискання</a:t>
            </a:r>
            <a:r>
              <a:rPr lang="uk-UA" dirty="0"/>
              <a:t> кінцівки та стискання її </a:t>
            </a:r>
            <a:endParaRPr lang="en-US" dirty="0" smtClean="0"/>
          </a:p>
          <a:p>
            <a:r>
              <a:rPr lang="uk-UA" dirty="0" smtClean="0"/>
              <a:t>тканин</a:t>
            </a:r>
            <a:r>
              <a:rPr lang="uk-UA" dirty="0"/>
              <a:t>. Джгут застосовують і для знекровлення тканин при </a:t>
            </a:r>
            <a:endParaRPr lang="en-US" dirty="0" smtClean="0"/>
          </a:p>
          <a:p>
            <a:r>
              <a:rPr lang="uk-UA" dirty="0" smtClean="0"/>
              <a:t>операціях </a:t>
            </a:r>
            <a:r>
              <a:rPr lang="uk-UA" dirty="0"/>
              <a:t>на пальці, кисті та стопі, ампутаціях кінцівок та ін.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стискання венозних судин джгут накладають при </a:t>
            </a:r>
            <a:endParaRPr lang="en-US" dirty="0" smtClean="0"/>
          </a:p>
          <a:p>
            <a:r>
              <a:rPr lang="uk-UA" dirty="0" smtClean="0"/>
              <a:t>венепункціях </a:t>
            </a:r>
            <a:r>
              <a:rPr lang="uk-UA" dirty="0"/>
              <a:t>і з метою </a:t>
            </a:r>
            <a:r>
              <a:rPr lang="uk-UA" dirty="0" err="1"/>
              <a:t>регіонарної</a:t>
            </a:r>
            <a:r>
              <a:rPr lang="uk-UA" dirty="0"/>
              <a:t> </a:t>
            </a:r>
            <a:r>
              <a:rPr lang="uk-UA" dirty="0" err="1"/>
              <a:t>внутрішньокісткової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dirty="0" smtClean="0"/>
              <a:t>та </a:t>
            </a:r>
            <a:r>
              <a:rPr lang="uk-UA" dirty="0"/>
              <a:t>внутрішньовенної анестезії.</a:t>
            </a:r>
            <a:endParaRPr lang="ru-RU" dirty="0"/>
          </a:p>
        </p:txBody>
      </p:sp>
      <p:pic>
        <p:nvPicPr>
          <p:cNvPr id="13" name="Picture 2" descr="E:\Documents and Settings\Admin\Рабочий стол\bgd\pervaya-pomos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60" y="4445221"/>
            <a:ext cx="5848555" cy="22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Documents and Settings\Admin\Рабочий стол\bgd\su8c8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22989" y="5307569"/>
            <a:ext cx="1330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ДЖГУТ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E:\Documents and Settings\Admin\Рабочий стол\bgd\f20101224130004-zhgut_15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8" y="5154224"/>
            <a:ext cx="1904400" cy="152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ents and Settings\Admin\Рабочий стол\bgd\19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8" y="2682350"/>
            <a:ext cx="1904400" cy="19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9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1783 4.07407E-6 C -0.25834 4.07407E-6 -0.35608 -0.10672 -0.35608 -0.19352 L -0.35608 -0.3865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12" y="-19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023 L 3.88889E-6 -0.36713 C 3.88889E-6 -0.53171 -0.03316 -0.73403 -0.0599 -0.73403 L -0.1198 -0.73403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3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Засоби надання </a:t>
            </a:r>
            <a:b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першої медичної допомоги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68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Для надання першої медичної допомоги можна використовувати такі засоби:</a:t>
            </a:r>
            <a:endParaRPr lang="ru-RU" sz="2000" dirty="0"/>
          </a:p>
        </p:txBody>
      </p:sp>
      <p:pic>
        <p:nvPicPr>
          <p:cNvPr id="1026" name="Picture 2" descr="E:\Documents and Settings\Admin\Рабочий стол\bgd\загруженное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ents and Settings\Admin\Рабочий стол\bgd\su8c8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ents and Settings\Admin\Рабочий стол\bgd\012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r="22367"/>
          <a:stretch/>
        </p:blipFill>
        <p:spPr bwMode="auto">
          <a:xfrm>
            <a:off x="6746619" y="3054446"/>
            <a:ext cx="1857829" cy="19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9671" y="5307569"/>
            <a:ext cx="1080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БИНТ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2" y="5076737"/>
            <a:ext cx="2871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ДЕЯКІ</a:t>
            </a:r>
          </a:p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МЕДИКАМЕНТИ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989" y="5307569"/>
            <a:ext cx="1330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ДЖГУТ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5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Documents and Settings\Admin\Рабочий стол\bgd\pervaya-pomos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60" y="4445221"/>
            <a:ext cx="5848555" cy="22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ents and Settings\Admin\Рабочий стол\bgd\012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r="22367"/>
          <a:stretch/>
        </p:blipFill>
        <p:spPr bwMode="auto">
          <a:xfrm>
            <a:off x="6746619" y="3054446"/>
            <a:ext cx="1857829" cy="19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40012" y="5076737"/>
            <a:ext cx="2871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ДЕЯКІ</a:t>
            </a:r>
          </a:p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МЕДИКАМЕНТИ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4557" y="1268760"/>
            <a:ext cx="6273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 наданні першої медичної допомоги використовують </a:t>
            </a:r>
            <a:endParaRPr lang="en-US" dirty="0" smtClean="0"/>
          </a:p>
          <a:p>
            <a:r>
              <a:rPr lang="uk-UA" dirty="0" smtClean="0"/>
              <a:t>деякі </a:t>
            </a:r>
            <a:r>
              <a:rPr lang="uk-UA" dirty="0"/>
              <a:t>медикаменти – розчин йоду спиртовий 5% у ампулах </a:t>
            </a:r>
            <a:endParaRPr lang="en-US" dirty="0" smtClean="0"/>
          </a:p>
          <a:p>
            <a:r>
              <a:rPr lang="uk-UA" dirty="0" smtClean="0"/>
              <a:t>чи </a:t>
            </a:r>
            <a:r>
              <a:rPr lang="uk-UA" dirty="0"/>
              <a:t>у флаконі, 1...2% спиртовий розчин брильянтового </a:t>
            </a:r>
            <a:endParaRPr lang="en-US" dirty="0" smtClean="0"/>
          </a:p>
          <a:p>
            <a:r>
              <a:rPr lang="uk-UA" dirty="0" smtClean="0"/>
              <a:t>зеленого </a:t>
            </a:r>
            <a:r>
              <a:rPr lang="uk-UA" dirty="0"/>
              <a:t>у флаконі, валідол у пігулках, настойка валеріани, </a:t>
            </a:r>
            <a:endParaRPr lang="en-US" dirty="0" smtClean="0"/>
          </a:p>
          <a:p>
            <a:r>
              <a:rPr lang="uk-UA" dirty="0" smtClean="0"/>
              <a:t>нашатирний </a:t>
            </a:r>
            <a:r>
              <a:rPr lang="uk-UA" dirty="0"/>
              <a:t>спирт в ампулах, гідрокарбонат натрію (сода </a:t>
            </a:r>
            <a:endParaRPr lang="en-US" dirty="0" smtClean="0"/>
          </a:p>
          <a:p>
            <a:r>
              <a:rPr lang="uk-UA" dirty="0" smtClean="0"/>
              <a:t>харчова</a:t>
            </a:r>
            <a:r>
              <a:rPr lang="uk-UA" dirty="0"/>
              <a:t>) у пігулках або порошку, вазелін і ін. Для особистої </a:t>
            </a:r>
            <a:endParaRPr lang="en-US" dirty="0" smtClean="0"/>
          </a:p>
          <a:p>
            <a:r>
              <a:rPr lang="uk-UA" dirty="0" smtClean="0"/>
              <a:t>профілактики </a:t>
            </a:r>
            <a:r>
              <a:rPr lang="uk-UA" dirty="0"/>
              <a:t>поразок радіоактивними, отруйними </a:t>
            </a:r>
            <a:endParaRPr lang="en-US" dirty="0" smtClean="0"/>
          </a:p>
          <a:p>
            <a:r>
              <a:rPr lang="uk-UA" dirty="0" smtClean="0"/>
              <a:t>речовинами </a:t>
            </a:r>
            <a:r>
              <a:rPr lang="uk-UA" dirty="0"/>
              <a:t>і бактеріальними засобами у осередках поразки </a:t>
            </a:r>
            <a:endParaRPr lang="en-US" dirty="0" smtClean="0"/>
          </a:p>
          <a:p>
            <a:r>
              <a:rPr lang="uk-UA" dirty="0" smtClean="0"/>
              <a:t>використовується </a:t>
            </a:r>
            <a:r>
              <a:rPr lang="uk-UA" dirty="0"/>
              <a:t>аптечка індивідуальна.</a:t>
            </a:r>
            <a:endParaRPr lang="ru-RU" dirty="0"/>
          </a:p>
        </p:txBody>
      </p:sp>
      <p:pic>
        <p:nvPicPr>
          <p:cNvPr id="3074" name="Picture 2" descr="E:\Documents and Settings\Admin\Рабочий стол\bgd\images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4" y="2420888"/>
            <a:ext cx="1904400" cy="19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Documents and Settings\Admin\Рабочий стол\bgd\images (3)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b="14723"/>
          <a:stretch/>
        </p:blipFill>
        <p:spPr bwMode="auto">
          <a:xfrm>
            <a:off x="361628" y="4511519"/>
            <a:ext cx="1904400" cy="20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5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2.77778E-7 -0.19977 C 2.77778E-7 -0.28935 -0.19132 -0.39931 -0.34705 -0.39931 L -0.69375 -0.39931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88" y="-19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23 L 2.77778E-7 -0.35717 C 2.77778E-7 -0.51666 -0.05903 -0.71342 -0.10677 -0.71342 L -0.21337 -0.71342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Засоби надання </a:t>
            </a:r>
            <a:b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першої медичної допомоги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68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Для надання першої медичної допомоги можна використовувати такі засоби:</a:t>
            </a:r>
            <a:endParaRPr lang="ru-RU" sz="2000" dirty="0"/>
          </a:p>
        </p:txBody>
      </p:sp>
      <p:pic>
        <p:nvPicPr>
          <p:cNvPr id="1026" name="Picture 2" descr="E:\Documents and Settings\Admin\Рабочий стол\bgd\загруженное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ents and Settings\Admin\Рабочий стол\bgd\su8c8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407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ents and Settings\Admin\Рабочий стол\bgd\012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r="22367"/>
          <a:stretch/>
        </p:blipFill>
        <p:spPr bwMode="auto">
          <a:xfrm>
            <a:off x="6746619" y="3054446"/>
            <a:ext cx="1857829" cy="19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9671" y="5307569"/>
            <a:ext cx="1080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БИНТ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2" y="5076737"/>
            <a:ext cx="2871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ДЕЯКІ</a:t>
            </a:r>
          </a:p>
          <a:p>
            <a:pPr algn="ctr"/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МЕДИКАМЕНТИ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989" y="5307569"/>
            <a:ext cx="1330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tx2">
                    <a:lumMod val="75000"/>
                  </a:schemeClr>
                </a:solidFill>
              </a:rPr>
              <a:t>ДЖГУТ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1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144</Words>
  <Application>Microsoft Office PowerPoint</Application>
  <PresentationFormat>Экран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Засоби надання  першої медичної допомоги</vt:lpstr>
      <vt:lpstr>Презентация PowerPoint</vt:lpstr>
      <vt:lpstr>Засоби надання  першої медичної допомоги</vt:lpstr>
      <vt:lpstr>Презентация PowerPoint</vt:lpstr>
      <vt:lpstr>Засоби надання  першої медичної допомоги</vt:lpstr>
      <vt:lpstr>Презентация PowerPoint</vt:lpstr>
      <vt:lpstr>Засоби надання  першої медичної допомоги</vt:lpstr>
    </vt:vector>
  </TitlesOfParts>
  <Company>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2011-11-08T19:37:35Z</dcterms:created>
  <dcterms:modified xsi:type="dcterms:W3CDTF">2011-11-09T06:26:01Z</dcterms:modified>
</cp:coreProperties>
</file>