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257" r:id="rId4"/>
    <p:sldId id="306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7" r:id="rId14"/>
    <p:sldId id="266" r:id="rId15"/>
    <p:sldId id="260" r:id="rId16"/>
    <p:sldId id="258" r:id="rId17"/>
    <p:sldId id="270" r:id="rId18"/>
    <p:sldId id="271" r:id="rId19"/>
    <p:sldId id="272" r:id="rId20"/>
    <p:sldId id="307" r:id="rId21"/>
    <p:sldId id="304" r:id="rId22"/>
    <p:sldId id="273" r:id="rId23"/>
    <p:sldId id="276" r:id="rId24"/>
    <p:sldId id="277" r:id="rId25"/>
    <p:sldId id="279" r:id="rId26"/>
    <p:sldId id="280" r:id="rId27"/>
    <p:sldId id="281" r:id="rId28"/>
    <p:sldId id="290" r:id="rId29"/>
    <p:sldId id="291" r:id="rId30"/>
    <p:sldId id="293" r:id="rId31"/>
    <p:sldId id="294" r:id="rId32"/>
    <p:sldId id="296" r:id="rId33"/>
    <p:sldId id="284" r:id="rId34"/>
    <p:sldId id="287" r:id="rId35"/>
    <p:sldId id="289" r:id="rId36"/>
    <p:sldId id="303" r:id="rId37"/>
    <p:sldId id="299" r:id="rId38"/>
    <p:sldId id="302" r:id="rId39"/>
    <p:sldId id="298" r:id="rId40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66FF"/>
    <a:srgbClr val="FFFF99"/>
    <a:srgbClr val="DCE6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0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F8E7D2-5C7C-4FEC-8ABB-C6DCD4192257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uk-UA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BC35E0-7B45-4203-8807-DAC71BA616E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471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B542AE-FED6-4BCE-BD2E-C8E911B57D7F}" type="slidenum">
              <a:rPr lang="uk-U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uk-U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29902A-274E-4179-89AB-F79692D1182B}" type="slidenum">
              <a:rPr lang="uk-U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uk-U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711200"/>
            <a:ext cx="4530725" cy="33988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4316413"/>
            <a:ext cx="4575175" cy="3938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714" tIns="44859" rIns="89714" bIns="4485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48" tIns="45175" rIns="90348" bIns="4517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D29E8-8C91-4C23-842D-12670A954377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1FC18-5BA2-4892-8124-BFAB976D558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87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FB25-86DE-4AFC-8DAD-3F520F948756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CF78A-AD87-4AA3-8BEA-C1E34B6F9CB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413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5114-6ED4-4B4C-BCB7-4A7F3E33BEC7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36E10-647C-4675-B5E7-CD89F7C4065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88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7923B-7239-4333-80EB-F26D9B2F50AF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FD084-14EF-4CDE-9023-8C9D6CBE99E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52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5DCF9-CEAD-4C78-A67A-F9030A28CDBF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B257E-AF46-4C13-B8FE-A012EBFA605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89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C8503-8BBB-42B8-9529-31F0944552E6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F2430-644C-4837-B536-12A05E5A759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54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DDDA-81A7-4B96-981E-2F9AF0527E3B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BA517-E397-48E5-B21C-B7EC38C4B86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1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F73A0-C620-4943-B279-E64E70D8153A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72B1D-E745-4276-AC23-DF04757E307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95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96C9-FD9D-402B-A097-F257129253F5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2255-5CB6-4EF2-95A2-8F4D563A2AC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808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8A039-BAC6-4E18-A9E1-36EEDCD8A7D4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E676-E1F6-43C6-854A-5360AED4A2E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7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7D08F-7D34-4884-AB8C-799A1536288A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EEC4A-0BA8-4290-9EFE-5190072FEA8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4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614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C65313-A196-457A-A74C-EF54D3A43879}" type="datetimeFigureOut">
              <a:rPr lang="uk-UA"/>
              <a:pPr>
                <a:defRPr/>
              </a:pPr>
              <a:t>05.09.2018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ADE033-7167-4669-A5D5-D85A15F1CCE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6_&#1084;&#1082;&#1084;" TargetMode="External"/><Relationship Id="rId13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0,6_&#1084;&#1082;&#1084;" TargetMode="External"/><Relationship Id="rId18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90_&#1085;&#1084;_(0,09_&#1084;&#1082;&#1084;)" TargetMode="External"/><Relationship Id="rId26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14_&#1085;&#1084;_(0,014_&#1084;&#1082;&#1084;)" TargetMode="External"/><Relationship Id="rId3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&#1058;&#1077;&#1093;&#1087;&#1088;&#1086;&#1094;&#1077;&#1089;&#1080;_&#1073;&#1110;&#1083;&#1100;&#1096;&#1077;_100_&#1085;&#1084;" TargetMode="External"/><Relationship Id="rId21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45_&#1085;&#1084;_(0,045_&#1084;&#1082;&#1084;)" TargetMode="External"/><Relationship Id="rId7" Type="http://schemas.openxmlformats.org/officeDocument/2006/relationships/hyperlink" Target="https://uk.wikipedia.org/wiki/1971_%D1%80%D1%96%D0%BA" TargetMode="External"/><Relationship Id="rId12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0,8_&#1084;&#1082;&#1084;" TargetMode="External"/><Relationship Id="rId17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0,13_&#1084;&#1082;&#1084;" TargetMode="External"/><Relationship Id="rId25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16_&#1085;&#1084;_FinFET" TargetMode="External"/><Relationship Id="rId2" Type="http://schemas.openxmlformats.org/officeDocument/2006/relationships/image" Target="../media/image22.png"/><Relationship Id="rId16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0,18_&#1084;&#1082;&#1084;" TargetMode="External"/><Relationship Id="rId20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50_&#1085;&#1084;_(0,050_&#1084;&#1082;&#1084;)" TargetMode="External"/><Relationship Id="rId29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5_&#1085;&#1084;_(0,005_&#1084;&#1082;&#1084;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A6%D0%B5%D0%BD%D1%82%D1%80%D0%B0%D0%BB%D1%8C%D0%BD%D0%B8%D0%B9_%D0%BF%D1%80%D0%BE%D1%86%D0%B5%D1%81%D0%BE%D1%80" TargetMode="External"/><Relationship Id="rId11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1_&#1084;&#1082;&#1084;" TargetMode="External"/><Relationship Id="rId24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22_&#1085;&#1084;_(0,022_&#1084;&#1082;&#1084;)" TargetMode="External"/><Relationship Id="rId5" Type="http://schemas.openxmlformats.org/officeDocument/2006/relationships/hyperlink" Target="https://uk.wikipedia.org/wiki/Intel_4004" TargetMode="External"/><Relationship Id="rId15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0,25_&#1084;&#1082;&#1084;" TargetMode="External"/><Relationship Id="rId23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28_&#1085;&#1084;_(0,028_&#1084;&#1082;&#1084;)" TargetMode="External"/><Relationship Id="rId28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7_&#1085;&#1084;_(0,007_&#1084;&#1082;&#1084;)" TargetMode="External"/><Relationship Id="rId10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1,5_&#1084;&#1082;&#1084;" TargetMode="External"/><Relationship Id="rId19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65_&#1085;&#1084;_(0,065_&#1084;&#1082;&#1084;)" TargetMode="External"/><Relationship Id="rId4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10_&#1084;&#1082;&#1084;" TargetMode="External"/><Relationship Id="rId9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3_&#1084;&#1082;&#1084;" TargetMode="External"/><Relationship Id="rId14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0,35_&#1084;&#1082;&#1084;" TargetMode="External"/><Relationship Id="rId22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32_&#1085;&#1084;_(0,032_&#1084;&#1082;&#1084;)" TargetMode="External"/><Relationship Id="rId27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10_&#1085;&#1084;_(0,01_&#1084;&#1082;&#1084;)" TargetMode="External"/><Relationship Id="rId30" Type="http://schemas.openxmlformats.org/officeDocument/2006/relationships/hyperlink" Target="https://uk.wikipedia.org/wiki/%D0%A2%D0%B5%D1%85%D0%BD%D0%BE%D0%BB%D0%BE%D0%B3%D1%96%D1%8F_%D0%B2%D0%B8%D1%80%D0%BE%D0%B1%D0%BD%D0%B8%D1%86%D1%82%D0%B2%D0%B0_%D0%BD%D0%B0%D0%BF%D1%96%D0%B2%D0%BF%D1%80%D0%BE%D0%B2%D1%96%D0%B4%D0%BD%D0%B8%D0%BA%D1%96%D0%B2#&#1052;&#1077;&#1085;&#1096;&#1077;_5_&#1085;&#1084;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685800" y="1125538"/>
            <a:ext cx="7772400" cy="2474912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rgbClr val="C00000"/>
                </a:solidFill>
              </a:rPr>
              <a:t>Проектирование цифровых устройств на ПЛИС</a:t>
            </a:r>
            <a:endParaRPr lang="uk-UA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706437"/>
          </a:xfrm>
        </p:spPr>
        <p:txBody>
          <a:bodyPr/>
          <a:lstStyle/>
          <a:p>
            <a:pPr eaLnBrk="1" hangingPunct="1"/>
            <a:r>
              <a:rPr lang="ru-RU" sz="3600" b="1" smtClean="0">
                <a:solidFill>
                  <a:srgbClr val="C00000"/>
                </a:solidFill>
              </a:rPr>
              <a:t>Программируемые массивы логики</a:t>
            </a:r>
            <a:endParaRPr lang="uk-UA" sz="3600" b="1" smtClean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20066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i="1" dirty="0" smtClean="0">
                <a:solidFill>
                  <a:srgbClr val="002060"/>
                </a:solidFill>
              </a:rPr>
              <a:t>PAL – Programmable Array Logic </a:t>
            </a:r>
            <a:endParaRPr lang="en-US" b="1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solidFill>
                  <a:srgbClr val="002060"/>
                </a:solidFill>
              </a:rPr>
              <a:t>Программируемый массив логики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1975 год</a:t>
            </a:r>
            <a:r>
              <a:rPr lang="ru-RU" dirty="0" smtClean="0"/>
              <a:t>)</a:t>
            </a:r>
            <a:endParaRPr lang="ru-RU" b="1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 smtClean="0"/>
              <a:t>Программируемая матрица ”И” , фиксированная матриц</a:t>
            </a:r>
            <a:r>
              <a:rPr lang="uk-UA" dirty="0" smtClean="0"/>
              <a:t>а</a:t>
            </a:r>
            <a:r>
              <a:rPr lang="ru-RU" dirty="0" smtClean="0"/>
              <a:t> “ИЛИ”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 smtClean="0"/>
              <a:t>Программируемая матрица ”И” , фиксированная матриц</a:t>
            </a:r>
            <a:r>
              <a:rPr lang="uk-UA" dirty="0" smtClean="0"/>
              <a:t>а</a:t>
            </a:r>
            <a:r>
              <a:rPr lang="ru-RU" dirty="0" smtClean="0"/>
              <a:t> “ИЛИ_НЕ”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 smtClean="0"/>
              <a:t>Единственная программируемая матрица </a:t>
            </a:r>
            <a:r>
              <a:rPr lang="en-US" dirty="0" smtClean="0"/>
              <a:t>“</a:t>
            </a:r>
            <a:r>
              <a:rPr lang="ru-RU" dirty="0" smtClean="0"/>
              <a:t>И-НЕ</a:t>
            </a:r>
            <a:r>
              <a:rPr lang="en-US" dirty="0" smtClean="0"/>
              <a:t>”</a:t>
            </a:r>
            <a:r>
              <a:rPr lang="ru-RU" dirty="0" smtClean="0"/>
              <a:t> или “ИЛИ_НЕ”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i="1" dirty="0" smtClean="0">
                <a:solidFill>
                  <a:srgbClr val="002060"/>
                </a:solidFill>
              </a:rPr>
              <a:t>GAL – </a:t>
            </a:r>
            <a:r>
              <a:rPr lang="ru-RU" b="1" i="1" dirty="0" err="1" smtClean="0">
                <a:solidFill>
                  <a:srgbClr val="002060"/>
                </a:solidFill>
              </a:rPr>
              <a:t>Generic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002060"/>
                </a:solidFill>
              </a:rPr>
              <a:t>Array Logic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solidFill>
                  <a:srgbClr val="002060"/>
                </a:solidFill>
              </a:rPr>
              <a:t>Изменяемый массив логики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 smtClean="0"/>
              <a:t>Электрически стираемые разновидности </a:t>
            </a:r>
            <a:r>
              <a:rPr lang="ru-RU" i="1" dirty="0" smtClean="0"/>
              <a:t>PAL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1983 год</a:t>
            </a:r>
            <a:r>
              <a:rPr lang="ru-RU" dirty="0" smtClean="0"/>
              <a:t>)</a:t>
            </a:r>
            <a:endParaRPr lang="uk-UA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uk-UA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288" y="4365625"/>
            <a:ext cx="8229600" cy="7048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Сложные ПЛУ</a:t>
            </a:r>
            <a:endParaRPr lang="uk-UA" sz="36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3" name="Содержимое 2"/>
          <p:cNvSpPr txBox="1">
            <a:spLocks/>
          </p:cNvSpPr>
          <p:nvPr/>
        </p:nvSpPr>
        <p:spPr bwMode="auto">
          <a:xfrm>
            <a:off x="190500" y="5081588"/>
            <a:ext cx="864076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200" b="1" i="1">
                <a:solidFill>
                  <a:srgbClr val="002060"/>
                </a:solidFill>
                <a:latin typeface="Calibri" pitchFamily="34" charset="0"/>
              </a:rPr>
              <a:t>SPLD  - Simple PLD                 CPLD – Complex PLD</a:t>
            </a:r>
            <a:r>
              <a:rPr lang="ru-RU" sz="1400" b="1" i="1">
                <a:solidFill>
                  <a:srgbClr val="002060"/>
                </a:solidFill>
                <a:latin typeface="Calibri" pitchFamily="34" charset="0"/>
              </a:rPr>
              <a:t> (современные устройства) 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uk-UA" sz="2200" b="1">
                <a:solidFill>
                  <a:srgbClr val="002060"/>
                </a:solidFill>
                <a:latin typeface="Calibri" pitchFamily="34" charset="0"/>
              </a:rPr>
              <a:t>Сложн</a:t>
            </a:r>
            <a:r>
              <a:rPr lang="ru-RU" sz="2200" b="1">
                <a:solidFill>
                  <a:srgbClr val="002060"/>
                </a:solidFill>
                <a:latin typeface="Calibri" pitchFamily="34" charset="0"/>
              </a:rPr>
              <a:t>ые  </a:t>
            </a:r>
            <a:r>
              <a:rPr lang="en-US" sz="2200" b="1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uk-UA" sz="2200" b="1">
                <a:solidFill>
                  <a:srgbClr val="002060"/>
                </a:solidFill>
                <a:latin typeface="Calibri" pitchFamily="34" charset="0"/>
              </a:rPr>
              <a:t>прост</a:t>
            </a:r>
            <a:r>
              <a:rPr lang="ru-RU" sz="2200" b="1">
                <a:solidFill>
                  <a:srgbClr val="002060"/>
                </a:solidFill>
                <a:latin typeface="Calibri" pitchFamily="34" charset="0"/>
              </a:rPr>
              <a:t>ые)  программируемые логические устройства </a:t>
            </a:r>
            <a:r>
              <a:rPr lang="ru-RU" sz="2200">
                <a:latin typeface="Calibri" pitchFamily="34" charset="0"/>
              </a:rPr>
              <a:t>(</a:t>
            </a:r>
            <a:r>
              <a:rPr lang="ru-RU" sz="2200">
                <a:solidFill>
                  <a:srgbClr val="FF0000"/>
                </a:solidFill>
                <a:latin typeface="Calibri" pitchFamily="34" charset="0"/>
              </a:rPr>
              <a:t>конец 1970-х  </a:t>
            </a:r>
            <a:r>
              <a:rPr lang="en-US" sz="2200">
                <a:solidFill>
                  <a:srgbClr val="FF0000"/>
                </a:solidFill>
                <a:latin typeface="Calibri" pitchFamily="34" charset="0"/>
              </a:rPr>
              <a:t>Altera</a:t>
            </a:r>
            <a:r>
              <a:rPr lang="ru-RU" sz="2200">
                <a:latin typeface="Calibri" pitchFamily="34" charset="0"/>
              </a:rPr>
              <a:t>)</a:t>
            </a:r>
            <a:endParaRPr lang="ru-RU" sz="2200" b="1">
              <a:solidFill>
                <a:srgbClr val="002060"/>
              </a:solidFill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Блоки простых ПЛУ + программируемая коммутационная матрица</a:t>
            </a:r>
            <a:endParaRPr lang="en-US" sz="220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uk-UA" sz="3200">
              <a:latin typeface="Calibri" pitchFamily="34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627313" y="5229225"/>
            <a:ext cx="649287" cy="2159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268538" y="2781300"/>
            <a:ext cx="6840537" cy="1511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200" b="1" i="1" dirty="0">
                <a:solidFill>
                  <a:srgbClr val="002060"/>
                </a:solidFill>
                <a:latin typeface="+mn-lt"/>
                <a:cs typeface="+mn-cs"/>
              </a:rPr>
              <a:t>Основная проблема – ограничение на количество наборов произведений</a:t>
            </a:r>
            <a:endParaRPr lang="en-US" sz="1200" b="1" dirty="0">
              <a:solidFill>
                <a:srgbClr val="00206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Увеличивалось количество входов и выходов, </a:t>
            </a:r>
            <a:endParaRPr lang="uk-UA" sz="12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Реализация возможности инвертировать выходы, </a:t>
            </a:r>
            <a:endParaRPr lang="uk-UA" sz="12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Реализация выходов с тремя состояниями (можно отключать вообще), </a:t>
            </a:r>
            <a:endParaRPr lang="uk-UA" sz="12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Организация регистровых выходов (использование регистров-защелок) </a:t>
            </a:r>
            <a:endParaRPr lang="uk-UA" sz="12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latin typeface="+mn-lt"/>
                <a:cs typeface="+mn-cs"/>
              </a:rPr>
              <a:t>Реализация обратных связей (использование выходов в качестве дополнительных входов)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defRPr/>
            </a:pPr>
            <a:r>
              <a:rPr lang="ru-RU" sz="1200" dirty="0">
                <a:latin typeface="+mn-lt"/>
                <a:cs typeface="+mn-cs"/>
              </a:rPr>
              <a:t>	 что  позволяет строить многокаскадные комбинационные схемы. </a:t>
            </a:r>
            <a:endParaRPr lang="uk-UA" sz="1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35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00000"/>
                </a:solidFill>
              </a:rPr>
              <a:t>ПЛУ – конца 80 годов</a:t>
            </a:r>
            <a:endParaRPr lang="uk-UA" b="1" dirty="0">
              <a:solidFill>
                <a:srgbClr val="C00000"/>
              </a:solidFill>
            </a:endParaRPr>
          </a:p>
        </p:txBody>
      </p:sp>
      <p:sp>
        <p:nvSpPr>
          <p:cNvPr id="3076" name="Содержимое 2"/>
          <p:cNvSpPr>
            <a:spLocks noGrp="1"/>
          </p:cNvSpPr>
          <p:nvPr>
            <p:ph idx="1"/>
          </p:nvPr>
        </p:nvSpPr>
        <p:spPr>
          <a:xfrm>
            <a:off x="323850" y="2708275"/>
            <a:ext cx="4114800" cy="3744913"/>
          </a:xfrm>
        </p:spPr>
        <p:txBody>
          <a:bodyPr/>
          <a:lstStyle/>
          <a:p>
            <a:pPr eaLnBrk="1" hangingPunct="1">
              <a:buClr>
                <a:srgbClr val="FFC000"/>
              </a:buClr>
            </a:pPr>
            <a:r>
              <a:rPr lang="ru-RU" sz="2000" smtClean="0"/>
              <a:t>Относятся к микросхемам средней степени интеграции, с небольшим количество вентилей;</a:t>
            </a:r>
          </a:p>
          <a:p>
            <a:pPr eaLnBrk="1" hangingPunct="1">
              <a:buClr>
                <a:srgbClr val="FFC000"/>
              </a:buClr>
            </a:pPr>
            <a:r>
              <a:rPr lang="ru-RU" sz="2000" smtClean="0"/>
              <a:t>Имеют невысокое быстродействие;</a:t>
            </a:r>
          </a:p>
          <a:p>
            <a:pPr eaLnBrk="1" hangingPunct="1">
              <a:buClr>
                <a:srgbClr val="FFC000"/>
              </a:buClr>
            </a:pPr>
            <a:r>
              <a:rPr lang="ru-RU" sz="2000" smtClean="0"/>
              <a:t>Не нашли широкого практического применения не смотря на активное развитие;</a:t>
            </a:r>
          </a:p>
          <a:p>
            <a:pPr eaLnBrk="1" hangingPunct="1">
              <a:buClr>
                <a:srgbClr val="FFC000"/>
              </a:buClr>
            </a:pPr>
            <a:r>
              <a:rPr lang="ru-RU" sz="2000" smtClean="0"/>
              <a:t>На сегодняшний считаются морально устаревшими.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27538" y="2708275"/>
          <a:ext cx="4716462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4201924" imgH="3754877" progId="Visio.Drawing.11">
                  <p:embed/>
                </p:oleObj>
              </mc:Choice>
              <mc:Fallback>
                <p:oleObj name="Visio" r:id="rId3" imgW="4201924" imgH="375487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08275"/>
                        <a:ext cx="4716462" cy="422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323850" y="765175"/>
            <a:ext cx="7777163" cy="20875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2000" dirty="0">
                <a:latin typeface="+mn-lt"/>
                <a:cs typeface="+mn-cs"/>
              </a:rPr>
              <a:t>Наиболее известные разработки и модификации ПЛУ принадлежат фирмам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defRPr/>
            </a:pPr>
            <a:r>
              <a:rPr lang="ru-RU" sz="2000" dirty="0">
                <a:latin typeface="+mn-lt"/>
                <a:cs typeface="+mn-cs"/>
              </a:rPr>
              <a:t>	INTEL, ALTERA, AMD, LATTICE SEMICONDUCTER;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2000" dirty="0">
                <a:latin typeface="+mn-lt"/>
                <a:cs typeface="+mn-cs"/>
              </a:rPr>
              <a:t>Использовались для реализации устройств для которых не существовало готовых ИС средней степени интеграции;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2000" dirty="0">
                <a:latin typeface="+mn-lt"/>
                <a:cs typeface="+mn-cs"/>
              </a:rPr>
              <a:t>Использовались для реализации относительно простых устройств;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endParaRPr lang="ru-RU" sz="2000" dirty="0">
              <a:latin typeface="+mn-lt"/>
              <a:cs typeface="+mn-cs"/>
            </a:endParaRPr>
          </a:p>
        </p:txBody>
      </p:sp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4932040" y="6272213"/>
            <a:ext cx="3959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Calibri" pitchFamily="34" charset="0"/>
              </a:rPr>
              <a:t>1980 </a:t>
            </a:r>
            <a:r>
              <a:rPr lang="ru-RU" sz="1600" dirty="0">
                <a:latin typeface="Calibri" pitchFamily="34" charset="0"/>
              </a:rPr>
              <a:t>степень интеграции – миллион (появление ПЛИС)</a:t>
            </a:r>
            <a:endParaRPr lang="uk-UA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005263"/>
            <a:ext cx="424973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087563"/>
            <a:ext cx="4414837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196975"/>
            <a:ext cx="470693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C00000"/>
                </a:solidFill>
              </a:rPr>
              <a:t>Технология программирования ПЛУ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13318" name="Содержимое 2"/>
          <p:cNvSpPr>
            <a:spLocks noGrp="1"/>
          </p:cNvSpPr>
          <p:nvPr>
            <p:ph idx="1"/>
          </p:nvPr>
        </p:nvSpPr>
        <p:spPr>
          <a:xfrm>
            <a:off x="323850" y="908050"/>
            <a:ext cx="8229600" cy="1081088"/>
          </a:xfrm>
        </p:spPr>
        <p:txBody>
          <a:bodyPr/>
          <a:lstStyle/>
          <a:p>
            <a:pPr eaLnBrk="1" hangingPunct="1">
              <a:buClr>
                <a:srgbClr val="FFC000"/>
              </a:buClr>
              <a:buSzPct val="110000"/>
            </a:pPr>
            <a:r>
              <a:rPr lang="ru-RU" sz="1800" smtClean="0"/>
              <a:t>Метод плавких перемычек</a:t>
            </a:r>
            <a:endParaRPr lang="uk-UA" sz="1800" smtClean="0"/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sz="1800" smtClean="0"/>
              <a:t>Метод наращиваемых перемычек</a:t>
            </a:r>
            <a:endParaRPr lang="uk-UA" sz="1800" smtClean="0"/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sz="1800" smtClean="0"/>
              <a:t>Устройства программируемые фотошаблоном</a:t>
            </a:r>
            <a:endParaRPr lang="uk-UA" sz="1800" smtClean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250825" y="5157788"/>
            <a:ext cx="3744913" cy="1079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2200" b="1" dirty="0">
                <a:solidFill>
                  <a:srgbClr val="002060"/>
                </a:solidFill>
                <a:latin typeface="+mn-lt"/>
                <a:cs typeface="+mn-cs"/>
              </a:rPr>
              <a:t>Программатор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  <a:cs typeface="+mn-cs"/>
              </a:rPr>
              <a:t>Специальное устройство для прожигания ПЛУ  в лабораторных условиях</a:t>
            </a:r>
            <a:endParaRPr lang="uk-UA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41941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76250"/>
            <a:ext cx="301466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76250"/>
            <a:ext cx="301466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Заголовок 1"/>
          <p:cNvSpPr>
            <a:spLocks noGrp="1"/>
          </p:cNvSpPr>
          <p:nvPr>
            <p:ph type="title"/>
          </p:nvPr>
        </p:nvSpPr>
        <p:spPr>
          <a:xfrm>
            <a:off x="0" y="255588"/>
            <a:ext cx="3059113" cy="796925"/>
          </a:xfrm>
        </p:spPr>
        <p:txBody>
          <a:bodyPr/>
          <a:lstStyle/>
          <a:p>
            <a:pPr eaLnBrk="1" hangingPunct="1"/>
            <a:r>
              <a:rPr lang="uk-UA" sz="2000" b="1" smtClean="0">
                <a:solidFill>
                  <a:srgbClr val="002060"/>
                </a:solidFill>
              </a:rPr>
              <a:t>Ячейка </a:t>
            </a:r>
            <a:r>
              <a:rPr lang="uk-UA" sz="2400" b="1" smtClean="0">
                <a:solidFill>
                  <a:srgbClr val="C00000"/>
                </a:solidFill>
              </a:rPr>
              <a:t>ПЗУ</a:t>
            </a:r>
            <a:r>
              <a:rPr lang="uk-UA" sz="2000" b="1" smtClean="0">
                <a:solidFill>
                  <a:srgbClr val="002060"/>
                </a:solidFill>
              </a:rPr>
              <a:t> созданная с помощью фотошаблона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0" y="255588"/>
            <a:ext cx="3024188" cy="94138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0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Ячейка</a:t>
            </a:r>
            <a:r>
              <a:rPr lang="uk-UA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ППЗУ</a:t>
            </a:r>
            <a:r>
              <a:rPr lang="uk-UA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на </a:t>
            </a:r>
            <a:r>
              <a:rPr lang="uk-UA" sz="20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основе</a:t>
            </a:r>
            <a:r>
              <a:rPr lang="uk-UA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транзистора с </a:t>
            </a:r>
            <a:r>
              <a:rPr lang="uk-UA" sz="20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плавкой</a:t>
            </a:r>
            <a:r>
              <a:rPr lang="uk-UA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0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перемычкой</a:t>
            </a:r>
            <a:endParaRPr lang="uk-UA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-100013"/>
            <a:ext cx="9144000" cy="504826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Технологии  однократного  </a:t>
            </a:r>
            <a:r>
              <a:rPr lang="ru-RU" sz="20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программирования электрических связей</a:t>
            </a:r>
            <a:endParaRPr lang="uk-UA" sz="20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-36513" y="3284538"/>
            <a:ext cx="9324976" cy="5048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Технологии с возможностью  перепрограммирования</a:t>
            </a:r>
            <a:endParaRPr lang="uk-UA" sz="20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44463" y="3789363"/>
            <a:ext cx="4714875" cy="3068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400" b="1" dirty="0">
                <a:solidFill>
                  <a:srgbClr val="002060"/>
                </a:solidFill>
                <a:latin typeface="+mn-lt"/>
                <a:cs typeface="+mn-cs"/>
              </a:rPr>
              <a:t>СППЗУ (Стираемое ППЗУ)                                 </a:t>
            </a:r>
            <a:r>
              <a:rPr lang="ru-RU" sz="1500" b="1" dirty="0">
                <a:solidFill>
                  <a:srgbClr val="C00000"/>
                </a:solidFill>
                <a:latin typeface="+mn-lt"/>
                <a:cs typeface="+mn-cs"/>
              </a:rPr>
              <a:t>Стираемые ПЛУ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Транзистор с плавающим затвором</a:t>
            </a:r>
            <a:endParaRPr lang="uk-UA" sz="1200" b="1" dirty="0">
              <a:solidFill>
                <a:schemeClr val="accent3">
                  <a:lumMod val="75000"/>
                </a:schemeClr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Дорогостоящий корпус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Наличие источника УФ излучения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Стираемое полностью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400" b="1" dirty="0">
                <a:solidFill>
                  <a:srgbClr val="002060"/>
                </a:solidFill>
                <a:latin typeface="+mn-lt"/>
                <a:cs typeface="+mn-cs"/>
              </a:rPr>
              <a:t>ЭСППЗУ (Электрически стираемое ППЗУ)        </a:t>
            </a:r>
            <a:r>
              <a:rPr lang="ru-RU" sz="1500" b="1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en-US" sz="1500" b="1" dirty="0">
                <a:solidFill>
                  <a:srgbClr val="C00000"/>
                </a:solidFill>
                <a:latin typeface="+mn-lt"/>
                <a:cs typeface="+mn-cs"/>
              </a:rPr>
              <a:t>FLASH </a:t>
            </a:r>
            <a:r>
              <a:rPr lang="ru-RU" sz="1500" b="1" dirty="0">
                <a:solidFill>
                  <a:srgbClr val="C00000"/>
                </a:solidFill>
                <a:latin typeface="+mn-lt"/>
                <a:cs typeface="+mn-cs"/>
              </a:rPr>
              <a:t>память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Транзистор + </a:t>
            </a:r>
            <a:r>
              <a:rPr lang="ru-RU" sz="1200" b="1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транзистор</a:t>
            </a: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 с плавающим затвором</a:t>
            </a:r>
            <a:endParaRPr lang="uk-UA" sz="1200" b="1" dirty="0">
              <a:solidFill>
                <a:schemeClr val="accent3">
                  <a:lumMod val="75000"/>
                </a:schemeClr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Стирание электрическим способом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По</a:t>
            </a:r>
            <a:r>
              <a:rPr lang="en-US" sz="1400" dirty="0">
                <a:latin typeface="+mn-lt"/>
                <a:cs typeface="+mn-cs"/>
              </a:rPr>
              <a:t>c</a:t>
            </a:r>
            <a:r>
              <a:rPr lang="uk-UA" sz="1400" dirty="0" err="1">
                <a:latin typeface="+mn-lt"/>
                <a:cs typeface="+mn-cs"/>
              </a:rPr>
              <a:t>ловно</a:t>
            </a:r>
            <a:endParaRPr lang="ru-RU" sz="14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400" b="1" dirty="0">
                <a:solidFill>
                  <a:srgbClr val="002060"/>
                </a:solidFill>
                <a:latin typeface="+mn-lt"/>
                <a:cs typeface="+mn-cs"/>
              </a:rPr>
              <a:t>Статическое ОЗУ</a:t>
            </a:r>
            <a:endParaRPr lang="uk-UA" sz="15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1200" b="1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Элемент статического СОЗУ + управляющий транзистор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Многократно стираемые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Занимают значительное место на кристалле </a:t>
            </a:r>
            <a:r>
              <a:rPr lang="ru-RU" sz="1100" dirty="0">
                <a:latin typeface="+mn-lt"/>
                <a:cs typeface="+mn-cs"/>
              </a:rPr>
              <a:t>(4-6-транзисторов)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400" dirty="0">
                <a:latin typeface="+mn-lt"/>
                <a:cs typeface="+mn-cs"/>
              </a:rPr>
              <a:t>Энергозависимые</a:t>
            </a:r>
            <a:endParaRPr lang="uk-UA" sz="14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endParaRPr lang="uk-UA" sz="1400" dirty="0">
              <a:latin typeface="+mn-lt"/>
              <a:cs typeface="+mn-cs"/>
            </a:endParaRPr>
          </a:p>
        </p:txBody>
      </p:sp>
      <p:pic>
        <p:nvPicPr>
          <p:cNvPr id="1434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784600"/>
            <a:ext cx="2160587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Стрелка вправо 23"/>
          <p:cNvSpPr/>
          <p:nvPr/>
        </p:nvSpPr>
        <p:spPr>
          <a:xfrm rot="8176910">
            <a:off x="3424238" y="5203825"/>
            <a:ext cx="1903412" cy="423863"/>
          </a:xfrm>
          <a:prstGeom prst="rightArrow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14348" name="Прямоугольник 24"/>
          <p:cNvSpPr>
            <a:spLocks noChangeArrowheads="1"/>
          </p:cNvSpPr>
          <p:nvPr/>
        </p:nvSpPr>
        <p:spPr bwMode="auto">
          <a:xfrm>
            <a:off x="3924300" y="5661025"/>
            <a:ext cx="622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1400" b="1">
                <a:solidFill>
                  <a:srgbClr val="C00000"/>
                </a:solidFill>
                <a:latin typeface="Calibri" pitchFamily="34" charset="0"/>
              </a:rPr>
              <a:t>ПЛИС</a:t>
            </a:r>
            <a:endParaRPr lang="uk-UA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5000"/>
          </a:xfrm>
        </p:spPr>
        <p:txBody>
          <a:bodyPr/>
          <a:lstStyle/>
          <a:p>
            <a:pPr eaLnBrk="1" hangingPunct="1"/>
            <a:r>
              <a:rPr lang="ru-RU" sz="3600" b="1" smtClean="0">
                <a:solidFill>
                  <a:srgbClr val="C00000"/>
                </a:solidFill>
              </a:rPr>
              <a:t>Технологии изготовления ПЛУ</a:t>
            </a:r>
            <a:endParaRPr lang="uk-UA" sz="3600" b="1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4498"/>
              </p:ext>
            </p:extLst>
          </p:nvPr>
        </p:nvGraphicFramePr>
        <p:xfrm>
          <a:off x="611188" y="850900"/>
          <a:ext cx="7921625" cy="5300665"/>
        </p:xfrm>
        <a:graphic>
          <a:graphicData uri="http://schemas.openxmlformats.org/drawingml/2006/table">
            <a:tbl>
              <a:tblPr/>
              <a:tblGrid>
                <a:gridCol w="204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7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Times New Roman"/>
                        </a:rPr>
                        <a:t>Технология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Times New Roman"/>
                        </a:rPr>
                        <a:t>Преимущественная область применения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Times New Roman"/>
                        </a:rPr>
                        <a:t>Особенности устройств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Плавкие перемычки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Times New Roman"/>
                        </a:rPr>
                        <a:t>Простые </a:t>
                      </a: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ПЛУ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ППЗУ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Не перепрограммируются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Программируются в </a:t>
                      </a: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лабораторных условиях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Энергонезависимые 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Наращиваемые перемычки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Простые ПЛУ</a:t>
                      </a:r>
                      <a:endParaRPr lang="ru-RU" sz="14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ППЗУ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Не перепрограммируются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+mn-lt"/>
                          <a:ea typeface="Calibri"/>
                          <a:cs typeface="Times New Roman"/>
                        </a:rPr>
                        <a:t>Программируются в лабораторных условиях</a:t>
                      </a:r>
                      <a:endParaRPr lang="uk-UA" sz="14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Программирование фотошаблоном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ППЗУ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Сложные ПЛУ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Заказные ИС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Calibri"/>
                          <a:ea typeface="Calibri"/>
                          <a:cs typeface="Times New Roman"/>
                        </a:rPr>
                        <a:t>Полузаказные</a:t>
                      </a:r>
                      <a:r>
                        <a:rPr lang="ru-RU" sz="1400" dirty="0" smtClean="0">
                          <a:latin typeface="Calibri"/>
                          <a:ea typeface="Calibri"/>
                          <a:cs typeface="Times New Roman"/>
                        </a:rPr>
                        <a:t> ИС</a:t>
                      </a:r>
                      <a:endParaRPr lang="uk-UA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Не перепрограммируются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Изготавливаются только </a:t>
                      </a: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на производстве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Производство дорого </a:t>
                      </a: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и трудоемко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СППЗУ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Простые и сложные ПЛУ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Стираемые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ЭСППЗУ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Простые и сложные ПЛУ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Некоторые ПЛИС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Перепрограммируются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0" dirty="0" smtClean="0">
                          <a:latin typeface="+mn-lt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FLASH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Простые и сложные ПЛУ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Некоторые ПЛИС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0" dirty="0" smtClean="0">
                          <a:latin typeface="+mn-lt"/>
                          <a:ea typeface="Calibri"/>
                          <a:cs typeface="Times New Roman"/>
                        </a:rPr>
                        <a:t>Перепрограммируются</a:t>
                      </a:r>
                      <a:endParaRPr lang="ru-RU" sz="1400" i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Энергонезависимые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3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Статическое ОЗУ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ПЛИС 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Некоторые сложные ПЛУ</a:t>
                      </a:r>
                      <a:endParaRPr lang="uk-UA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Энергозависимые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Calibri"/>
                          <a:ea typeface="Calibri"/>
                          <a:cs typeface="Times New Roman"/>
                        </a:rPr>
                        <a:t>Перепрограммируются быстро и </a:t>
                      </a:r>
                      <a:r>
                        <a:rPr lang="ru-RU" sz="1400" i="0" dirty="0" smtClean="0">
                          <a:latin typeface="Calibri"/>
                          <a:ea typeface="Calibri"/>
                          <a:cs typeface="Times New Roman"/>
                        </a:rPr>
                        <a:t>многократно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0" dirty="0" smtClean="0">
                          <a:latin typeface="+mn-lt"/>
                          <a:ea typeface="Calibri"/>
                          <a:cs typeface="Times New Roman"/>
                        </a:rPr>
                        <a:t>Программируются в лабораторных условиях</a:t>
                      </a:r>
                      <a:endParaRPr lang="uk-UA" sz="140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392" marR="49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50825" y="765175"/>
            <a:ext cx="8686800" cy="647700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800" b="1" dirty="0" err="1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Обобщенная</a:t>
            </a:r>
            <a:r>
              <a:rPr lang="uk-UA" sz="2800" b="1" dirty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uk-UA" sz="2800" b="1" dirty="0" err="1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классификация</a:t>
            </a:r>
            <a:r>
              <a:rPr lang="uk-UA" sz="2800" b="1" dirty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uk-UA" sz="2800" b="1" dirty="0" err="1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интегральных</a:t>
            </a:r>
            <a:r>
              <a:rPr lang="uk-UA" sz="2800" b="1" dirty="0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uk-UA" sz="2800" b="1" dirty="0" err="1">
                <a:solidFill>
                  <a:srgbClr val="C00000"/>
                </a:solidFill>
                <a:latin typeface="Arial" pitchFamily="34" charset="0"/>
                <a:ea typeface="+mj-ea"/>
                <a:cs typeface="Arial" pitchFamily="34" charset="0"/>
              </a:rPr>
              <a:t>микросхем</a:t>
            </a:r>
            <a:endParaRPr lang="uk-UA" sz="2800" b="1" dirty="0">
              <a:solidFill>
                <a:srgbClr val="C00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11188" y="1557338"/>
            <a:ext cx="2952750" cy="647700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800" b="1" dirty="0" err="1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Стандартные</a:t>
            </a:r>
            <a:r>
              <a:rPr lang="uk-UA" sz="2800" b="1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ИС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716463" y="1557338"/>
            <a:ext cx="3816350" cy="64770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sz="2800" b="1" dirty="0" err="1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Специализированные</a:t>
            </a:r>
            <a:r>
              <a:rPr lang="uk-UA" sz="2800" b="1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ИС</a:t>
            </a:r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1800225" y="1449388"/>
            <a:ext cx="3587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6408738" y="1449388"/>
            <a:ext cx="3587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395288" y="2205038"/>
            <a:ext cx="4176712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ПЗУ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Статическое ОЗУ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Динамическое ОЗУ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Микросхемы памяти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Разнообразные логические элементы и узлы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Микропроцессоры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…</a:t>
            </a:r>
            <a:endParaRPr lang="uk-UA" sz="1600" dirty="0"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363" y="2205038"/>
            <a:ext cx="3938587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ПЛУ (морально устарели)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ПЛИС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С</a:t>
            </a:r>
            <a:r>
              <a:rPr lang="en-US" sz="1600" dirty="0">
                <a:latin typeface="+mn-lt"/>
                <a:cs typeface="+mn-cs"/>
              </a:rPr>
              <a:t>PLD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  <a:cs typeface="+mn-cs"/>
              </a:rPr>
              <a:t>ASIC</a:t>
            </a:r>
            <a:r>
              <a:rPr lang="ru-RU" sz="1600" b="1" dirty="0" smtClean="0">
                <a:solidFill>
                  <a:srgbClr val="C00000"/>
                </a:solidFill>
                <a:latin typeface="+mn-lt"/>
                <a:cs typeface="+mn-cs"/>
              </a:rPr>
              <a:t> – Заказные и </a:t>
            </a:r>
            <a:r>
              <a:rPr lang="ru-RU" sz="1600" b="1" dirty="0" err="1" smtClean="0">
                <a:solidFill>
                  <a:srgbClr val="C00000"/>
                </a:solidFill>
                <a:latin typeface="+mn-lt"/>
                <a:cs typeface="+mn-cs"/>
              </a:rPr>
              <a:t>полузаказные</a:t>
            </a:r>
            <a:r>
              <a:rPr lang="ru-RU" sz="1600" b="1" dirty="0" smtClean="0">
                <a:solidFill>
                  <a:srgbClr val="C00000"/>
                </a:solidFill>
                <a:latin typeface="+mn-lt"/>
                <a:cs typeface="+mn-cs"/>
              </a:rPr>
              <a:t> ИС</a:t>
            </a:r>
            <a:endParaRPr lang="uk-UA" sz="1600" b="1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4" name="Развернутая стрелка 3"/>
          <p:cNvSpPr/>
          <p:nvPr/>
        </p:nvSpPr>
        <p:spPr>
          <a:xfrm rot="10800000">
            <a:off x="2699792" y="3258908"/>
            <a:ext cx="2592288" cy="1106196"/>
          </a:xfrm>
          <a:prstGeom prst="uturnArrow">
            <a:avLst>
              <a:gd name="adj1" fmla="val 875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" name="Стрелка углом 5"/>
          <p:cNvSpPr/>
          <p:nvPr/>
        </p:nvSpPr>
        <p:spPr>
          <a:xfrm rot="5400000">
            <a:off x="5665462" y="2506251"/>
            <a:ext cx="405600" cy="576300"/>
          </a:xfrm>
          <a:prstGeom prst="bentArrow">
            <a:avLst>
              <a:gd name="adj1" fmla="val 11778"/>
              <a:gd name="adj2" fmla="val 25826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b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Классификация специализированных ИС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5425" y="1052513"/>
          <a:ext cx="8739188" cy="474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10388825" imgH="5617723" progId="Visio.Drawing.11">
                  <p:embed/>
                </p:oleObj>
              </mc:Choice>
              <mc:Fallback>
                <p:oleObj name="Visio" r:id="rId3" imgW="10388825" imgH="561772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052513"/>
                        <a:ext cx="8739188" cy="474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42350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 smtClean="0">
                <a:solidFill>
                  <a:srgbClr val="C00000"/>
                </a:solidFill>
              </a:rPr>
              <a:t>Заказные и </a:t>
            </a:r>
            <a:r>
              <a:rPr lang="ru-RU" sz="2800" b="1" dirty="0" err="1" smtClean="0">
                <a:solidFill>
                  <a:srgbClr val="C00000"/>
                </a:solidFill>
              </a:rPr>
              <a:t>полузаказные</a:t>
            </a:r>
            <a:r>
              <a:rPr lang="ru-RU" sz="2800" b="1" dirty="0" smtClean="0">
                <a:solidFill>
                  <a:srgbClr val="C00000"/>
                </a:solidFill>
              </a:rPr>
              <a:t> ИС</a:t>
            </a:r>
            <a:r>
              <a:rPr lang="ru-RU" sz="2800" b="1" dirty="0">
                <a:solidFill>
                  <a:srgbClr val="C00000"/>
                </a:solidFill>
              </a:rPr>
              <a:t/>
            </a:r>
            <a:br>
              <a:rPr lang="ru-RU" sz="2800" b="1" dirty="0">
                <a:solidFill>
                  <a:srgbClr val="C00000"/>
                </a:solidFill>
              </a:rPr>
            </a:br>
            <a:r>
              <a:rPr lang="uk-UA" sz="2800" dirty="0">
                <a:solidFill>
                  <a:srgbClr val="C00000"/>
                </a:solidFill>
              </a:rPr>
              <a:t>(</a:t>
            </a:r>
            <a:r>
              <a:rPr lang="uk-UA" sz="2800" i="1" dirty="0">
                <a:solidFill>
                  <a:srgbClr val="C00000"/>
                </a:solidFill>
              </a:rPr>
              <a:t>ASIC, </a:t>
            </a:r>
            <a:r>
              <a:rPr lang="uk-UA" sz="2800" i="1" dirty="0" err="1">
                <a:solidFill>
                  <a:srgbClr val="C00000"/>
                </a:solidFill>
              </a:rPr>
              <a:t>Аpplication</a:t>
            </a:r>
            <a:r>
              <a:rPr lang="uk-UA" sz="2800" i="1" dirty="0">
                <a:solidFill>
                  <a:srgbClr val="C00000"/>
                </a:solidFill>
              </a:rPr>
              <a:t> </a:t>
            </a:r>
            <a:r>
              <a:rPr lang="uk-UA" sz="2800" i="1" dirty="0" err="1">
                <a:solidFill>
                  <a:srgbClr val="C00000"/>
                </a:solidFill>
              </a:rPr>
              <a:t>Specific</a:t>
            </a:r>
            <a:r>
              <a:rPr lang="uk-UA" sz="2800" i="1" dirty="0">
                <a:solidFill>
                  <a:srgbClr val="C00000"/>
                </a:solidFill>
              </a:rPr>
              <a:t> </a:t>
            </a:r>
            <a:r>
              <a:rPr lang="uk-UA" sz="2800" i="1" dirty="0" err="1">
                <a:solidFill>
                  <a:srgbClr val="C00000"/>
                </a:solidFill>
              </a:rPr>
              <a:t>Integrated</a:t>
            </a:r>
            <a:r>
              <a:rPr lang="uk-UA" sz="2800" i="1" dirty="0">
                <a:solidFill>
                  <a:srgbClr val="C00000"/>
                </a:solidFill>
              </a:rPr>
              <a:t> </a:t>
            </a:r>
            <a:r>
              <a:rPr lang="uk-UA" sz="2800" i="1" dirty="0" err="1" smtClean="0">
                <a:solidFill>
                  <a:srgbClr val="C00000"/>
                </a:solidFill>
              </a:rPr>
              <a:t>Circuit</a:t>
            </a:r>
            <a:r>
              <a:rPr lang="uk-UA" sz="2800" i="1" dirty="0" smtClean="0">
                <a:solidFill>
                  <a:srgbClr val="C00000"/>
                </a:solidFill>
              </a:rPr>
              <a:t>, </a:t>
            </a:r>
            <a:r>
              <a:rPr lang="en-US" sz="2800" i="1" dirty="0" smtClean="0">
                <a:solidFill>
                  <a:srgbClr val="C00000"/>
                </a:solidFill>
              </a:rPr>
              <a:t>Structured ASIC</a:t>
            </a:r>
            <a:r>
              <a:rPr lang="uk-UA" sz="2800" dirty="0" smtClean="0">
                <a:solidFill>
                  <a:srgbClr val="C00000"/>
                </a:solidFill>
              </a:rPr>
              <a:t>)</a:t>
            </a:r>
            <a:endParaRPr lang="uk-UA" sz="2800" dirty="0">
              <a:solidFill>
                <a:srgbClr val="C0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125538"/>
            <a:ext cx="868680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1600" b="1" smtClean="0">
                <a:solidFill>
                  <a:srgbClr val="002060"/>
                </a:solidFill>
              </a:rPr>
              <a:t>Достоинства:</a:t>
            </a:r>
            <a:endParaRPr lang="ru-RU" sz="160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При массовом производстве имеют невысокую цену.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До появления современных ПЛИС не имели аналогов</a:t>
            </a:r>
            <a:r>
              <a:rPr lang="en-US" sz="1600" smtClean="0"/>
              <a:t> c </a:t>
            </a:r>
            <a:r>
              <a:rPr lang="uk-UA" sz="1600" smtClean="0"/>
              <a:t>с точки зрения реализации сложного нестандартного оберудования</a:t>
            </a:r>
            <a:r>
              <a:rPr lang="ru-RU" sz="1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Заказные и полузаказные ИС являются энергонезависимыми.</a:t>
            </a:r>
            <a:endParaRPr lang="ru-RU" sz="1600" b="1" smtClean="0"/>
          </a:p>
          <a:p>
            <a:pPr eaLnBrk="1" hangingPunct="1">
              <a:lnSpc>
                <a:spcPct val="80000"/>
              </a:lnSpc>
            </a:pPr>
            <a:r>
              <a:rPr lang="ru-RU" sz="1600" b="1" smtClean="0"/>
              <a:t>Для полностью заказных ИС</a:t>
            </a:r>
            <a:r>
              <a:rPr lang="ru-RU" sz="1600" smtClean="0"/>
              <a:t> спроектированное устройство содержит необходимое количество вентилей, на кристалле нет ничего лишнего и нет свободного места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За счет наиболее оптимальной трассировки достигнуто максимально-возможное быстродействие, достигнуто минимальное енергопотребление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За счет сверхвысокой степени интеграции возможна реализация сколько угодно сложных цифровых устройств.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b="1" smtClean="0"/>
              <a:t>Для полузаказных ИС:</a:t>
            </a:r>
            <a:r>
              <a:rPr lang="ru-RU" sz="1600" smtClean="0"/>
              <a:t> имеют более разумную цену и приемлемую скорость разработки за счет использования частично готовой конфигурации.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1600" b="1" smtClean="0">
                <a:solidFill>
                  <a:srgbClr val="002060"/>
                </a:solidFill>
              </a:rPr>
              <a:t>Недостатки: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Окончательный вариант конфигурации зашивается в кристалл и для модификации требуется создание новой версии устройства.</a:t>
            </a:r>
            <a:endParaRPr lang="ru-RU" sz="1600" b="1" smtClean="0"/>
          </a:p>
          <a:p>
            <a:pPr eaLnBrk="1" hangingPunct="1">
              <a:lnSpc>
                <a:spcPct val="80000"/>
              </a:lnSpc>
            </a:pPr>
            <a:r>
              <a:rPr lang="ru-RU" sz="1600" b="1" smtClean="0"/>
              <a:t>Заказные ИС:</a:t>
            </a:r>
            <a:r>
              <a:rPr lang="ru-RU" sz="1600" smtClean="0"/>
              <a:t> Разработка и производство сложный, длительный, трудоемкий, дорогостоящий  процесс.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b="1" smtClean="0"/>
              <a:t>Для полузаказных ИС:</a:t>
            </a:r>
            <a:r>
              <a:rPr lang="ru-RU" sz="1600" smtClean="0"/>
              <a:t> В качестве недостатка следует сказать, что все внутренние ресурсы микросхем не используются, кроме того расположение вентилей строго определено и трассировка внутренних соединений не всегда оптимальна, что сказывается на быстродействии микросхемы, производительности и потребляемой мощности.</a:t>
            </a:r>
            <a:endParaRPr lang="uk-UA" sz="1600" smtClean="0"/>
          </a:p>
          <a:p>
            <a:pPr eaLnBrk="1" hangingPunct="1">
              <a:lnSpc>
                <a:spcPct val="80000"/>
              </a:lnSpc>
            </a:pPr>
            <a:endParaRPr lang="ru-RU" sz="1600" smtClean="0"/>
          </a:p>
          <a:p>
            <a:pPr eaLnBrk="1" hangingPunct="1">
              <a:lnSpc>
                <a:spcPct val="80000"/>
              </a:lnSpc>
            </a:pPr>
            <a:endParaRPr lang="ru-RU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15888"/>
            <a:ext cx="8686800" cy="850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800" b="1" dirty="0" err="1" smtClean="0">
                <a:solidFill>
                  <a:srgbClr val="C00000"/>
                </a:solidFill>
              </a:rPr>
              <a:t>Программируем</a:t>
            </a:r>
            <a:r>
              <a:rPr lang="ru-RU" sz="2800" b="1" dirty="0" err="1" smtClean="0">
                <a:solidFill>
                  <a:srgbClr val="C00000"/>
                </a:solidFill>
              </a:rPr>
              <a:t>ые</a:t>
            </a:r>
            <a:r>
              <a:rPr lang="ru-RU" sz="2800" b="1" dirty="0" smtClean="0">
                <a:solidFill>
                  <a:srgbClr val="C00000"/>
                </a:solidFill>
              </a:rPr>
              <a:t> логические интегральные схемы,  </a:t>
            </a:r>
            <a:r>
              <a:rPr lang="uk-UA" sz="2800" b="1" dirty="0" smtClean="0">
                <a:solidFill>
                  <a:srgbClr val="C00000"/>
                </a:solidFill>
              </a:rPr>
              <a:t>ПЛИС</a:t>
            </a:r>
            <a:r>
              <a:rPr lang="ru-RU" sz="2800" dirty="0">
                <a:solidFill>
                  <a:schemeClr val="accent2"/>
                </a:solidFill>
              </a:rPr>
              <a:t/>
            </a:r>
            <a:br>
              <a:rPr lang="ru-RU" sz="2800" dirty="0">
                <a:solidFill>
                  <a:schemeClr val="accent2"/>
                </a:solidFill>
              </a:rPr>
            </a:br>
            <a:r>
              <a:rPr lang="uk-UA" sz="2800" dirty="0">
                <a:solidFill>
                  <a:schemeClr val="accent2"/>
                </a:solidFill>
              </a:rPr>
              <a:t>(</a:t>
            </a:r>
            <a:r>
              <a:rPr lang="uk-UA" sz="2800" i="1" dirty="0">
                <a:solidFill>
                  <a:schemeClr val="accent2"/>
                </a:solidFill>
              </a:rPr>
              <a:t>FPGA</a:t>
            </a:r>
            <a:r>
              <a:rPr lang="uk-UA" sz="2800" dirty="0">
                <a:solidFill>
                  <a:schemeClr val="accent2"/>
                </a:solidFill>
              </a:rPr>
              <a:t>, </a:t>
            </a:r>
            <a:r>
              <a:rPr lang="uk-UA" sz="2800" i="1" dirty="0" err="1">
                <a:solidFill>
                  <a:schemeClr val="accent2"/>
                </a:solidFill>
              </a:rPr>
              <a:t>Field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uk-UA" sz="2800" i="1" dirty="0" err="1">
                <a:solidFill>
                  <a:schemeClr val="accent2"/>
                </a:solidFill>
              </a:rPr>
              <a:t>Prоgrammable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uk-UA" sz="2800" i="1" dirty="0" err="1">
                <a:solidFill>
                  <a:schemeClr val="accent2"/>
                </a:solidFill>
              </a:rPr>
              <a:t>Gate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uk-UA" sz="2800" i="1" dirty="0" err="1">
                <a:solidFill>
                  <a:schemeClr val="accent2"/>
                </a:solidFill>
              </a:rPr>
              <a:t>Array</a:t>
            </a:r>
            <a:r>
              <a:rPr lang="uk-UA" sz="2800" dirty="0">
                <a:solidFill>
                  <a:schemeClr val="accent2"/>
                </a:solidFill>
              </a:rPr>
              <a:t>)</a:t>
            </a:r>
            <a:r>
              <a:rPr lang="uk-UA" sz="4000" dirty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13787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1600" b="1" smtClean="0">
                <a:solidFill>
                  <a:srgbClr val="002060"/>
                </a:solidFill>
              </a:rPr>
              <a:t>Достоинства:</a:t>
            </a:r>
            <a:endParaRPr lang="ru-RU" sz="160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Высокая степень интеграции. Миллионы вентилей;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Реализация таких же сложных функций, которые раньше могли быть решены только с использованием заказных ИС.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С точки зрения реализуемых функций имеют более гибкую структуру чем CPLD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ПЛИС программируются в лабораторных условиях (в отличии от устройств внутренняя структура которых жестко зашита на производстве.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Функциональность устройства может быть задана на месте в соответствии с специализированными требованиями заказчика, устройство может б</a:t>
            </a:r>
            <a:r>
              <a:rPr lang="uk-UA" sz="1600" smtClean="0"/>
              <a:t>ы</a:t>
            </a:r>
            <a:r>
              <a:rPr lang="ru-RU" sz="1600" smtClean="0"/>
              <a:t>ть отлажено и модифицировано на месте. 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можно отлаживать, как весь проект целиком, так и отдельные цепи устройства.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Стоимость изготовления ниже стоимости изготовления заказных МС, однако при массовом производстве заказные ИС дешевле.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Очень дешево можно создавать и отлаживать опытные образцы, а затем налаживать массовый выпуск на ИС.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простое внесение изменений устройства, сокращение сроков выхода устройства на рынок.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Привлекательны не только для промышленного производства, но и для небольших компаний разработчиков.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могут программироваться однократно или многократно.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может программироваться внутрисистемною, т.е. функции устройства ПЛИС уже встроенного в электронную систему могут быть запрограммированы или модифицированы.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1600" b="1" smtClean="0">
                <a:solidFill>
                  <a:srgbClr val="002060"/>
                </a:solidFill>
              </a:rPr>
              <a:t>Недостатки:</a:t>
            </a:r>
          </a:p>
          <a:p>
            <a:pPr eaLnBrk="1" hangingPunct="1">
              <a:lnSpc>
                <a:spcPct val="80000"/>
              </a:lnSpc>
            </a:pPr>
            <a:r>
              <a:rPr lang="ru-RU" sz="1600" smtClean="0"/>
              <a:t>Энергозависимые. При выключенном питании конфигурация стирается. </a:t>
            </a:r>
            <a:endParaRPr lang="uk-UA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800" b="1" dirty="0" err="1" smtClean="0">
                <a:solidFill>
                  <a:schemeClr val="accent2"/>
                </a:solidFill>
              </a:rPr>
              <a:t>Сложные</a:t>
            </a:r>
            <a:r>
              <a:rPr lang="uk-UA" sz="2800" b="1" dirty="0" smtClean="0">
                <a:solidFill>
                  <a:schemeClr val="accent2"/>
                </a:solidFill>
              </a:rPr>
              <a:t> </a:t>
            </a:r>
            <a:r>
              <a:rPr lang="uk-UA" sz="2800" b="1" dirty="0" err="1" smtClean="0">
                <a:solidFill>
                  <a:schemeClr val="accent2"/>
                </a:solidFill>
              </a:rPr>
              <a:t>программируемые</a:t>
            </a:r>
            <a:r>
              <a:rPr lang="uk-UA" sz="2800" b="1" dirty="0" smtClean="0">
                <a:solidFill>
                  <a:schemeClr val="accent2"/>
                </a:solidFill>
              </a:rPr>
              <a:t> </a:t>
            </a:r>
            <a:r>
              <a:rPr lang="uk-UA" sz="2800" b="1" dirty="0" err="1" smtClean="0">
                <a:solidFill>
                  <a:schemeClr val="accent2"/>
                </a:solidFill>
              </a:rPr>
              <a:t>логические</a:t>
            </a:r>
            <a:r>
              <a:rPr lang="uk-UA" sz="2800" b="1" dirty="0" smtClean="0">
                <a:solidFill>
                  <a:schemeClr val="accent2"/>
                </a:solidFill>
              </a:rPr>
              <a:t> </a:t>
            </a:r>
            <a:r>
              <a:rPr lang="uk-UA" sz="2800" b="1" dirty="0" err="1" smtClean="0">
                <a:solidFill>
                  <a:schemeClr val="accent2"/>
                </a:solidFill>
              </a:rPr>
              <a:t>устройства</a:t>
            </a:r>
            <a:r>
              <a:rPr lang="uk-UA" sz="2800" i="1" dirty="0" smtClean="0">
                <a:solidFill>
                  <a:schemeClr val="accent2"/>
                </a:solidFill>
              </a:rPr>
              <a:t/>
            </a:r>
            <a:br>
              <a:rPr lang="uk-UA" sz="2800" i="1" dirty="0" smtClean="0">
                <a:solidFill>
                  <a:schemeClr val="accent2"/>
                </a:solidFill>
              </a:rPr>
            </a:br>
            <a:r>
              <a:rPr lang="uk-UA" sz="2800" i="1" dirty="0" smtClean="0">
                <a:solidFill>
                  <a:schemeClr val="accent2"/>
                </a:solidFill>
              </a:rPr>
              <a:t>CPLD</a:t>
            </a:r>
            <a:r>
              <a:rPr lang="uk-UA" sz="2800" dirty="0" smtClean="0">
                <a:solidFill>
                  <a:schemeClr val="accent2"/>
                </a:solidFill>
              </a:rPr>
              <a:t> </a:t>
            </a:r>
            <a:r>
              <a:rPr lang="uk-UA" sz="2800" dirty="0">
                <a:solidFill>
                  <a:schemeClr val="accent2"/>
                </a:solidFill>
              </a:rPr>
              <a:t>(</a:t>
            </a:r>
            <a:r>
              <a:rPr lang="uk-UA" sz="2800" i="1" dirty="0" err="1">
                <a:solidFill>
                  <a:schemeClr val="accent2"/>
                </a:solidFill>
              </a:rPr>
              <a:t>Сomplex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uk-UA" sz="2800" i="1" dirty="0" err="1">
                <a:solidFill>
                  <a:schemeClr val="accent2"/>
                </a:solidFill>
              </a:rPr>
              <a:t>Рrogrammable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ru-RU" sz="2800" i="1" dirty="0">
                <a:solidFill>
                  <a:schemeClr val="accent2"/>
                </a:solidFill>
              </a:rPr>
              <a:t>L</a:t>
            </a:r>
            <a:r>
              <a:rPr lang="uk-UA" sz="2800" i="1" dirty="0" err="1">
                <a:solidFill>
                  <a:schemeClr val="accent2"/>
                </a:solidFill>
              </a:rPr>
              <a:t>ogic</a:t>
            </a:r>
            <a:r>
              <a:rPr lang="uk-UA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>
                <a:solidFill>
                  <a:schemeClr val="accent2"/>
                </a:solidFill>
              </a:rPr>
              <a:t>D</a:t>
            </a:r>
            <a:r>
              <a:rPr lang="uk-UA" sz="2800" i="1" dirty="0" err="1">
                <a:solidFill>
                  <a:schemeClr val="accent2"/>
                </a:solidFill>
              </a:rPr>
              <a:t>evice</a:t>
            </a:r>
            <a:r>
              <a:rPr lang="uk-UA" sz="2800" dirty="0">
                <a:solidFill>
                  <a:schemeClr val="accent2"/>
                </a:solidFill>
              </a:rPr>
              <a:t>)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74491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 smtClean="0">
                <a:solidFill>
                  <a:srgbClr val="002060"/>
                </a:solidFill>
              </a:rPr>
              <a:t>Преимущества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Энергонезависимые структуры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Обладают всеми преимуществами ПЛИС</a:t>
            </a:r>
            <a:endParaRPr lang="ru-RU" sz="2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/>
              <a:t>В основе лежат </a:t>
            </a:r>
            <a:r>
              <a:rPr lang="ru-RU" sz="2400" dirty="0" smtClean="0"/>
              <a:t>программируемые логические блоки, реализующие СДНФ </a:t>
            </a:r>
            <a:r>
              <a:rPr lang="ru-RU" sz="2400" dirty="0"/>
              <a:t>функции.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Программируемые логические блоки объединятся в крупные— </a:t>
            </a:r>
            <a:r>
              <a:rPr lang="ru-RU" sz="2400" i="1" dirty="0" err="1"/>
              <a:t>макроячейки</a:t>
            </a:r>
            <a:r>
              <a:rPr lang="ru-RU" sz="2400" dirty="0"/>
              <a:t>, соединённые с внешними выводами и внутренними шинами.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/>
              <a:t>Функциональность CPLD кодируется в энергонезависимой </a:t>
            </a:r>
            <a:r>
              <a:rPr lang="ru-RU" sz="2400" dirty="0" smtClean="0"/>
              <a:t>памяти (</a:t>
            </a:r>
            <a:r>
              <a:rPr lang="en-US" sz="2400" dirty="0" smtClean="0"/>
              <a:t>FLASH)</a:t>
            </a:r>
            <a:r>
              <a:rPr lang="ru-RU" sz="2400" dirty="0" smtClean="0"/>
              <a:t>, </a:t>
            </a:r>
            <a:r>
              <a:rPr lang="ru-RU" sz="2400" dirty="0"/>
              <a:t>поэтому нет необходимости их перепрограммировать при включении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 smtClean="0">
                <a:solidFill>
                  <a:srgbClr val="002060"/>
                </a:solidFill>
              </a:rPr>
              <a:t>Недостатки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Не высокая гибкость проектирования, ограниченные возможности с точки зрения реализации сложных устройства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539" y="51694"/>
            <a:ext cx="4618856" cy="706090"/>
          </a:xfrm>
        </p:spPr>
        <p:txBody>
          <a:bodyPr/>
          <a:lstStyle/>
          <a:p>
            <a:r>
              <a:rPr lang="uk-UA" dirty="0" smtClean="0">
                <a:solidFill>
                  <a:srgbClr val="C00000"/>
                </a:solidFill>
              </a:rPr>
              <a:t>СХЕМОТЕХНИКА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84168" y="961424"/>
            <a:ext cx="2952328" cy="3475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dirty="0" smtClean="0">
                <a:solidFill>
                  <a:srgbClr val="0070C0"/>
                </a:solidFill>
              </a:rPr>
              <a:t>Электронное (цифровое) устройство </a:t>
            </a:r>
            <a:endParaRPr lang="ru-RU" sz="20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79" y="1700808"/>
            <a:ext cx="2295905" cy="255706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45810" y="995367"/>
            <a:ext cx="1607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42373" y="779343"/>
            <a:ext cx="295232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Синтез электронных схем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42373" y="1307424"/>
            <a:ext cx="2952328" cy="683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Определение параметров составляющих элементов 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3643" y="2249751"/>
            <a:ext cx="5832648" cy="35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Основная цель проектирования цифровых устройств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084168" y="332656"/>
            <a:ext cx="2952328" cy="44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0070C0"/>
                </a:solidFill>
              </a:rPr>
              <a:t>Электронная схема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12379" y="4654350"/>
            <a:ext cx="242080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0070C0"/>
                </a:solidFill>
              </a:rPr>
              <a:t>Техническая (цифровая) система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7308304" y="773054"/>
            <a:ext cx="432048" cy="188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 вниз 14"/>
          <p:cNvSpPr/>
          <p:nvPr/>
        </p:nvSpPr>
        <p:spPr>
          <a:xfrm>
            <a:off x="7323881" y="4432547"/>
            <a:ext cx="432048" cy="188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29580" y="2710897"/>
            <a:ext cx="6137957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функциональной задачи</a:t>
            </a:r>
            <a:endParaRPr lang="uk-U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наилучшего баланса между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производительностью, надежностью  и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затраченными ресурсами на производство.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39733" y="3666649"/>
            <a:ext cx="1491061" cy="66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Элементная база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414774" y="3953996"/>
            <a:ext cx="1833499" cy="351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Традиционная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419237" y="4635130"/>
            <a:ext cx="1829036" cy="351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Современная</a:t>
            </a:r>
            <a:endParaRPr lang="uk-UA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860548" y="3591682"/>
            <a:ext cx="4426929" cy="78386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Дискретные элемента электроники (транзисторы, диоды, резисторы, …</a:t>
            </a:r>
            <a:endParaRPr lang="uk-U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Интегральные схемы (ИС)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2948" y="4550447"/>
            <a:ext cx="6174529" cy="7838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Программируемые логические интегральные</a:t>
            </a:r>
            <a:b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схемы (ПЛИС), заказные, </a:t>
            </a:r>
            <a:r>
              <a:rPr lang="ru-R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полузаказные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нтегральные схемы (память, процессорное ядра, другие ИС 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53652" y="5538505"/>
            <a:ext cx="7390348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Теория линейных и нелинейных электрических цепей, электродинамика (физические параметры электронных схем);</a:t>
            </a:r>
          </a:p>
          <a:p>
            <a:pPr marL="180975" indent="-180975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Дискретная математика, компьютерная логика, компьютерная арифметика, теория автоматов (логика работы электронных схем)</a:t>
            </a:r>
          </a:p>
          <a:p>
            <a:pPr marL="180975" indent="-180975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Программирование  (современные инструменты проектирования </a:t>
            </a:r>
            <a:r>
              <a:rPr lang="ru-R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електронных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схем)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39733" y="5825970"/>
            <a:ext cx="1623955" cy="66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Теоретическая  база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882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393" y="0"/>
            <a:ext cx="8229600" cy="548680"/>
          </a:xfrm>
        </p:spPr>
        <p:txBody>
          <a:bodyPr/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Некоторые параметры технологического процесса изготовления интегральных микросхем </a:t>
            </a:r>
            <a:endParaRPr lang="uk-UA" sz="24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09" y="620688"/>
            <a:ext cx="8264017" cy="20951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528" y="2787799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1600" dirty="0" err="1" smtClean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Техпроцеси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більше 100 нм</a:t>
            </a:r>
            <a:r>
              <a:rPr lang="uk-UA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4"/>
              </a:rPr>
              <a:t>10 </a:t>
            </a:r>
            <a:r>
              <a:rPr lang="uk-UA" sz="1600" dirty="0" err="1" smtClean="0">
                <a:solidFill>
                  <a:srgbClr val="0645AD"/>
                </a:solidFill>
                <a:latin typeface="Arial" panose="020B0604020202020204" pitchFamily="34" charset="0"/>
                <a:hlinkClick r:id="rId4"/>
              </a:rPr>
              <a:t>мкм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de-DE" sz="1600" dirty="0">
                <a:hlinkClick r:id="rId5" tooltip="Intel 4004"/>
              </a:rPr>
              <a:t>Intel 4004</a:t>
            </a:r>
            <a:r>
              <a:rPr lang="de-DE" sz="1600" dirty="0"/>
              <a:t> </a:t>
            </a:r>
            <a:r>
              <a:rPr lang="uk-UA" sz="1600" dirty="0">
                <a:hlinkClick r:id="rId6" tooltip="Центральний процесор"/>
              </a:rPr>
              <a:t>ЦП</a:t>
            </a:r>
            <a:r>
              <a:rPr lang="uk-UA" sz="1600" dirty="0"/>
              <a:t> - </a:t>
            </a:r>
            <a:r>
              <a:rPr lang="uk-UA" sz="1600" dirty="0">
                <a:solidFill>
                  <a:srgbClr val="C00000"/>
                </a:solidFill>
                <a:hlinkClick r:id="rId7" tooltip="1971 рік"/>
              </a:rPr>
              <a:t>1971 </a:t>
            </a:r>
            <a:r>
              <a:rPr lang="uk-UA" sz="1600" dirty="0" smtClean="0">
                <a:solidFill>
                  <a:srgbClr val="C00000"/>
                </a:solidFill>
                <a:hlinkClick r:id="rId7" tooltip="1971 рік"/>
              </a:rPr>
              <a:t>рік</a:t>
            </a:r>
            <a:r>
              <a:rPr lang="uk-UA" sz="1600" dirty="0" smtClean="0">
                <a:solidFill>
                  <a:srgbClr val="C00000"/>
                </a:solidFill>
              </a:rPr>
              <a:t>,</a:t>
            </a:r>
            <a:endParaRPr lang="uk-UA" sz="1600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8"/>
              </a:rPr>
              <a:t>6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8"/>
              </a:rPr>
              <a:t>мкм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9"/>
              </a:rPr>
              <a:t>3 </a:t>
            </a:r>
            <a:r>
              <a:rPr lang="uk-UA" sz="1600" dirty="0" err="1" smtClean="0">
                <a:solidFill>
                  <a:srgbClr val="0645AD"/>
                </a:solidFill>
                <a:latin typeface="Arial" panose="020B0604020202020204" pitchFamily="34" charset="0"/>
                <a:hlinkClick r:id="rId9"/>
              </a:rPr>
              <a:t>мкм</a:t>
            </a:r>
            <a:r>
              <a:rPr lang="en-US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 1959 </a:t>
            </a:r>
            <a:r>
              <a:rPr lang="ru-RU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р.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0"/>
              </a:rPr>
              <a:t>1,5 </a:t>
            </a:r>
            <a:r>
              <a:rPr lang="uk-UA" sz="1600" dirty="0" err="1" smtClean="0">
                <a:solidFill>
                  <a:srgbClr val="0645AD"/>
                </a:solidFill>
                <a:latin typeface="Arial" panose="020B0604020202020204" pitchFamily="34" charset="0"/>
                <a:hlinkClick r:id="rId10"/>
              </a:rPr>
              <a:t>мкм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 1982 р.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1"/>
              </a:rPr>
              <a:t>1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11"/>
              </a:rPr>
              <a:t>мкм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2"/>
              </a:rPr>
              <a:t>0,8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12"/>
              </a:rPr>
              <a:t>мкм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3"/>
              </a:rPr>
              <a:t>0,6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13"/>
              </a:rPr>
              <a:t>мкм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4"/>
              </a:rPr>
              <a:t>0,35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14"/>
              </a:rPr>
              <a:t>мкм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5"/>
              </a:rPr>
              <a:t>0,25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15"/>
              </a:rPr>
              <a:t>мкм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6"/>
              </a:rPr>
              <a:t>0,18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16"/>
              </a:rPr>
              <a:t>мкм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7"/>
              </a:rPr>
              <a:t>0,13 </a:t>
            </a:r>
            <a:r>
              <a:rPr lang="uk-UA" sz="1600" dirty="0" err="1" smtClean="0">
                <a:solidFill>
                  <a:srgbClr val="0645AD"/>
                </a:solidFill>
                <a:latin typeface="Arial" panose="020B0604020202020204" pitchFamily="34" charset="0"/>
                <a:hlinkClick r:id="rId17"/>
              </a:rPr>
              <a:t>мкм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2000 – 2001 </a:t>
            </a:r>
            <a:r>
              <a:rPr lang="en-US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Pentium, Celeron,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 dirty="0" smtClean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Xeon, AMD</a:t>
            </a:r>
            <a:endParaRPr lang="uk-UA" sz="16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11960" y="2715791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1600" u="sng" dirty="0" err="1">
                <a:solidFill>
                  <a:srgbClr val="222222"/>
                </a:solidFill>
                <a:latin typeface="Arial" panose="020B0604020202020204" pitchFamily="34" charset="0"/>
              </a:rPr>
              <a:t>Техпроцеси</a:t>
            </a:r>
            <a:r>
              <a:rPr lang="uk-UA" sz="1600" u="sng" dirty="0">
                <a:solidFill>
                  <a:srgbClr val="222222"/>
                </a:solidFill>
                <a:latin typeface="Arial" panose="020B0604020202020204" pitchFamily="34" charset="0"/>
              </a:rPr>
              <a:t> менше 100 </a:t>
            </a:r>
            <a:r>
              <a:rPr lang="uk-UA" sz="1600" u="sng" dirty="0" smtClean="0">
                <a:solidFill>
                  <a:srgbClr val="222222"/>
                </a:solidFill>
                <a:latin typeface="Arial" panose="020B0604020202020204" pitchFamily="34" charset="0"/>
              </a:rPr>
              <a:t>нм</a:t>
            </a:r>
            <a:endParaRPr lang="uk-UA" sz="16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8"/>
              </a:rPr>
              <a:t>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18"/>
              </a:rPr>
              <a:t>90 нм (0,09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18"/>
              </a:rPr>
              <a:t>мкм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8"/>
              </a:rPr>
              <a:t>)</a:t>
            </a:r>
            <a:r>
              <a:rPr lang="en-US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 2002 – 2003 Pentium 4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19"/>
              </a:rPr>
              <a:t>65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19"/>
              </a:rPr>
              <a:t>нм (0,065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19"/>
              </a:rPr>
              <a:t>мкм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19"/>
              </a:rPr>
              <a:t>)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0"/>
              </a:rPr>
              <a:t>50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0"/>
              </a:rPr>
              <a:t>нм (0,050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0"/>
              </a:rPr>
              <a:t>мкм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0"/>
              </a:rPr>
              <a:t>)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1"/>
              </a:rPr>
              <a:t>45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1"/>
              </a:rPr>
              <a:t>нм (0,045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1"/>
              </a:rPr>
              <a:t>мкм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1"/>
              </a:rPr>
              <a:t>)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2"/>
              </a:rPr>
              <a:t>32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2"/>
              </a:rPr>
              <a:t>нм (0,032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2"/>
              </a:rPr>
              <a:t>мкм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2"/>
              </a:rPr>
              <a:t>)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3"/>
              </a:rPr>
              <a:t>28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3"/>
              </a:rPr>
              <a:t>нм (0,028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3"/>
              </a:rPr>
              <a:t>мкм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3"/>
              </a:rPr>
              <a:t>)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4"/>
              </a:rPr>
              <a:t>22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4"/>
              </a:rPr>
              <a:t>нм (0,022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4"/>
              </a:rPr>
              <a:t>мкм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4"/>
              </a:rPr>
              <a:t>)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   2009 – 2012 </a:t>
            </a:r>
            <a:r>
              <a:rPr lang="uk-UA" sz="1600" dirty="0" err="1" smtClean="0">
                <a:solidFill>
                  <a:srgbClr val="0645AD"/>
                </a:solidFill>
                <a:latin typeface="Arial" panose="020B0604020202020204" pitchFamily="34" charset="0"/>
              </a:rPr>
              <a:t>рр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 </a:t>
            </a:r>
            <a:r>
              <a:rPr lang="en-US" sz="1600" dirty="0" err="1" smtClean="0">
                <a:solidFill>
                  <a:srgbClr val="0645AD"/>
                </a:solidFill>
                <a:latin typeface="Arial" panose="020B0604020202020204" pitchFamily="34" charset="0"/>
              </a:rPr>
              <a:t>Cyclon</a:t>
            </a:r>
            <a:r>
              <a:rPr lang="en-US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II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5"/>
              </a:rPr>
              <a:t>16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5"/>
              </a:rPr>
              <a:t>нм </a:t>
            </a:r>
            <a:r>
              <a:rPr lang="de-DE" sz="1600" dirty="0" err="1">
                <a:solidFill>
                  <a:srgbClr val="0645AD"/>
                </a:solidFill>
                <a:latin typeface="Arial" panose="020B0604020202020204" pitchFamily="34" charset="0"/>
                <a:hlinkClick r:id="rId25"/>
              </a:rPr>
              <a:t>FinFET</a:t>
            </a:r>
            <a:endParaRPr lang="de-DE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6"/>
              </a:rPr>
              <a:t>14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6"/>
              </a:rPr>
              <a:t>нм (0,014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6"/>
              </a:rPr>
              <a:t>мкм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6"/>
              </a:rPr>
              <a:t>)</a:t>
            </a:r>
            <a:r>
              <a:rPr lang="en-US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 2014 – 2015 </a:t>
            </a:r>
            <a:r>
              <a:rPr lang="ru-RU" sz="1600" dirty="0" err="1" smtClean="0">
                <a:solidFill>
                  <a:srgbClr val="0645AD"/>
                </a:solidFill>
                <a:latin typeface="Arial" panose="020B0604020202020204" pitchFamily="34" charset="0"/>
              </a:rPr>
              <a:t>рр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7"/>
              </a:rPr>
              <a:t>10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7"/>
              </a:rPr>
              <a:t>нм (0,01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7"/>
              </a:rPr>
              <a:t>мкм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7"/>
              </a:rPr>
              <a:t>)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8"/>
              </a:rPr>
              <a:t>7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8"/>
              </a:rPr>
              <a:t>нм (0,007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8"/>
              </a:rPr>
              <a:t>мкм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8"/>
              </a:rPr>
              <a:t>)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9"/>
              </a:rPr>
              <a:t>5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29"/>
              </a:rPr>
              <a:t>нм (0,005 </a:t>
            </a:r>
            <a:r>
              <a:rPr lang="uk-UA" sz="1600" dirty="0" err="1">
                <a:solidFill>
                  <a:srgbClr val="0645AD"/>
                </a:solidFill>
                <a:latin typeface="Arial" panose="020B0604020202020204" pitchFamily="34" charset="0"/>
                <a:hlinkClick r:id="rId29"/>
              </a:rPr>
              <a:t>мкм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29"/>
              </a:rPr>
              <a:t>)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 2020 р</a:t>
            </a:r>
            <a:endParaRPr lang="uk-UA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30"/>
              </a:rPr>
              <a:t>Менше </a:t>
            </a:r>
            <a:r>
              <a:rPr lang="uk-UA" sz="1600" dirty="0">
                <a:solidFill>
                  <a:srgbClr val="0645AD"/>
                </a:solidFill>
                <a:latin typeface="Arial" panose="020B0604020202020204" pitchFamily="34" charset="0"/>
                <a:hlinkClick r:id="rId30"/>
              </a:rPr>
              <a:t>5 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  <a:hlinkClick r:id="rId30"/>
              </a:rPr>
              <a:t>нм</a:t>
            </a:r>
            <a:r>
              <a:rPr lang="uk-UA" sz="1600" dirty="0" smtClean="0">
                <a:solidFill>
                  <a:srgbClr val="0645AD"/>
                </a:solidFill>
                <a:latin typeface="Arial" panose="020B0604020202020204" pitchFamily="34" charset="0"/>
              </a:rPr>
              <a:t>    2028 р</a:t>
            </a:r>
            <a:endParaRPr lang="uk-UA" sz="16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64874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https://uk.wikipedia.org/wiki/Технологія_виробництва_напівпровідників</a:t>
            </a:r>
          </a:p>
        </p:txBody>
      </p:sp>
    </p:spTree>
    <p:extLst>
      <p:ext uri="{BB962C8B-B14F-4D97-AF65-F5344CB8AC3E}">
        <p14:creationId xmlns:p14="http://schemas.microsoft.com/office/powerpoint/2010/main" val="420874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pPr lvl="0"/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Технические характеристики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микросхем</a:t>
            </a:r>
            <a:r>
              <a:rPr kumimoji="0" lang="ru-RU" sz="28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компании 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INTEL</a:t>
            </a:r>
            <a:endParaRPr lang="ru-RU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753189"/>
              </p:ext>
            </p:extLst>
          </p:nvPr>
        </p:nvGraphicFramePr>
        <p:xfrm>
          <a:off x="467544" y="1340768"/>
          <a:ext cx="8229599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Характеристика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8086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80286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80386DX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80386SX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80486DX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80486SX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Год выпуска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8.6.78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1.2.82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17.10.85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16.6.88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10.4.89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22.4.91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Тактовая частота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5MHz, 8MHz, 10MHz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6MHz, 10MHz, 12MHz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20MHz, 25MHz, 33MHz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16MHz, 20MHz, 25MHz, 33MHz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25MHz, 33MHz, 50MHz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16MHz, 20MHz, 25MHz, 33MHz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Количество транзисторов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29 тыс.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130 тыс.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270 тыс.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270 тыс.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1.2 млн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1.1 млн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Быстродействие(оп. в сек.)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0.3-0.7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0.99-2.66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5-11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2-2.9 млн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27-41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13-27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Технологический процесс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3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1.5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 мкм, 0.8 мкм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0.8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36798"/>
              </p:ext>
            </p:extLst>
          </p:nvPr>
        </p:nvGraphicFramePr>
        <p:xfrm>
          <a:off x="467544" y="3573016"/>
          <a:ext cx="8229599" cy="2118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Характеристика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Pentium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</a:rPr>
                        <a:t>Pentium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Pro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</a:rPr>
                        <a:t>Pentium</a:t>
                      </a:r>
                      <a:r>
                        <a:rPr lang="ru-RU" sz="1000" dirty="0">
                          <a:effectLst/>
                        </a:rPr>
                        <a:t> MMX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Pentium II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Celeron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 err="1">
                          <a:effectLst/>
                        </a:rPr>
                        <a:t>Pentium</a:t>
                      </a:r>
                      <a:r>
                        <a:rPr lang="ru-RU" sz="1000" dirty="0">
                          <a:effectLst/>
                        </a:rPr>
                        <a:t> III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Год выпуска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22.3.93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1.11.95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8.1.97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7.5.97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15.4.98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26.2.99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Тактовая частота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60MHz, 66MHz, 75MHz, 100MHz, 120MHz, 133MHz, 150MHz, 166MHz, 200MHz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150MHz, 166MHz, 180MHz, 200MHz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166MHz, 200MHz, 233MHz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233MHz, 266MHz, 300MHz, 333MHz, 350MHz, 400MHz, 450MHz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266MHz, 300MHz, 333MHz, 366MHz, 400MHz, 433MHz, 466MHz, 500MHz, 533MHz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450MHz, 500MHz, 550MHz, 600MHz, 650MHz, 700MHz, 733MHz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Количество транзисторов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3.1-3.3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5.5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4.5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7.5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7.5-19 млн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9.5-28 млн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>
                          <a:effectLst/>
                        </a:rPr>
                        <a:t>Технологический процесс</a:t>
                      </a:r>
                      <a:endParaRPr lang="ru-RU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0.8 мкм, 0.6 мкм, 0.35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0.6 мкм, 0.35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0.35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0.35 мкм, 0.25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0.25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000" dirty="0">
                          <a:effectLst/>
                        </a:rPr>
                        <a:t>0.25 мкм, 0.18 мкм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19050" marR="19050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61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50561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10175" y="44450"/>
            <a:ext cx="3609975" cy="10080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accent2"/>
                </a:solidFill>
              </a:rPr>
              <a:t>Структура ПЛИС </a:t>
            </a: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ru-RU" sz="3200" b="1" dirty="0" smtClean="0">
                <a:solidFill>
                  <a:schemeClr val="accent2"/>
                </a:solidFill>
              </a:rPr>
              <a:t>фирмы </a:t>
            </a:r>
            <a:r>
              <a:rPr lang="en-US" sz="3200" b="1" dirty="0" smtClean="0">
                <a:solidFill>
                  <a:schemeClr val="accent2"/>
                </a:solidFill>
              </a:rPr>
              <a:t>Xilinx</a:t>
            </a:r>
            <a:endParaRPr lang="uk-UA" sz="3200" b="1" dirty="0">
              <a:solidFill>
                <a:schemeClr val="accent2"/>
              </a:solidFill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052513"/>
            <a:ext cx="266382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30663"/>
            <a:ext cx="417671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Прямоугольник 8"/>
          <p:cNvSpPr>
            <a:spLocks noChangeArrowheads="1"/>
          </p:cNvSpPr>
          <p:nvPr/>
        </p:nvSpPr>
        <p:spPr bwMode="auto">
          <a:xfrm>
            <a:off x="5219700" y="5103813"/>
            <a:ext cx="3529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>
                <a:latin typeface="Calibri" pitchFamily="34" charset="0"/>
              </a:rPr>
              <a:t>На одной ячейке (ТИ)  </a:t>
            </a:r>
          </a:p>
          <a:p>
            <a:pPr>
              <a:buClr>
                <a:srgbClr val="FFC000"/>
              </a:buClr>
              <a:buFont typeface="Arial" charset="0"/>
              <a:buChar char="•"/>
            </a:pPr>
            <a:r>
              <a:rPr lang="ru-RU" sz="1400">
                <a:latin typeface="Calibri" pitchFamily="34" charset="0"/>
              </a:rPr>
              <a:t> ОЗУ 16х1;</a:t>
            </a:r>
            <a:endParaRPr lang="uk-UA" sz="1400">
              <a:latin typeface="Calibri" pitchFamily="34" charset="0"/>
            </a:endParaRPr>
          </a:p>
          <a:p>
            <a:pPr>
              <a:buClr>
                <a:srgbClr val="FFC000"/>
              </a:buClr>
              <a:buFont typeface="Arial" charset="0"/>
              <a:buChar char="•"/>
            </a:pPr>
            <a:r>
              <a:rPr lang="ru-RU" sz="1400">
                <a:latin typeface="Calibri" pitchFamily="34" charset="0"/>
              </a:rPr>
              <a:t> 16-разрядный сдвиговый регистр</a:t>
            </a:r>
          </a:p>
          <a:p>
            <a:r>
              <a:rPr lang="ru-RU" sz="1400">
                <a:latin typeface="Calibri" pitchFamily="34" charset="0"/>
              </a:rPr>
              <a:t>На восьми ячейках (ЛБ)</a:t>
            </a:r>
            <a:endParaRPr lang="uk-UA" sz="1400">
              <a:latin typeface="Calibri" pitchFamily="34" charset="0"/>
            </a:endParaRPr>
          </a:p>
          <a:p>
            <a:pPr>
              <a:buClr>
                <a:srgbClr val="FFC000"/>
              </a:buClr>
              <a:buFont typeface="Arial" charset="0"/>
              <a:buChar char="•"/>
            </a:pPr>
            <a:r>
              <a:rPr lang="ru-RU" sz="1400">
                <a:latin typeface="Calibri" pitchFamily="34" charset="0"/>
              </a:rPr>
              <a:t>ОЗУ 16х8</a:t>
            </a:r>
            <a:r>
              <a:rPr lang="uk-UA" sz="1400">
                <a:latin typeface="Calibri" pitchFamily="34" charset="0"/>
              </a:rPr>
              <a:t>;    </a:t>
            </a:r>
            <a:r>
              <a:rPr lang="ru-RU" sz="1400">
                <a:latin typeface="Calibri" pitchFamily="34" charset="0"/>
              </a:rPr>
              <a:t>ОЗУ 32х4</a:t>
            </a:r>
            <a:r>
              <a:rPr lang="uk-UA" sz="1400">
                <a:latin typeface="Calibri" pitchFamily="34" charset="0"/>
              </a:rPr>
              <a:t>;    </a:t>
            </a:r>
            <a:r>
              <a:rPr lang="ru-RU" sz="1400">
                <a:latin typeface="Calibri" pitchFamily="34" charset="0"/>
              </a:rPr>
              <a:t>ОЗУ 64х1</a:t>
            </a:r>
            <a:endParaRPr lang="uk-UA" sz="1400">
              <a:latin typeface="Calibri" pitchFamily="34" charset="0"/>
            </a:endParaRPr>
          </a:p>
          <a:p>
            <a:pPr>
              <a:buClr>
                <a:srgbClr val="FFC000"/>
              </a:buClr>
              <a:buFont typeface="Arial" charset="0"/>
              <a:buChar char="•"/>
            </a:pPr>
            <a:r>
              <a:rPr lang="ru-RU" sz="1400">
                <a:latin typeface="Calibri" pitchFamily="34" charset="0"/>
              </a:rPr>
              <a:t>128 –разрядный сдвиговый регистр</a:t>
            </a:r>
            <a:endParaRPr lang="uk-UA" sz="1400">
              <a:latin typeface="Calibri" pitchFamily="34" charset="0"/>
            </a:endParaRPr>
          </a:p>
          <a:p>
            <a:pPr>
              <a:buClr>
                <a:srgbClr val="FFC000"/>
              </a:buClr>
              <a:buFont typeface="Arial" charset="0"/>
              <a:buChar char="•"/>
            </a:pPr>
            <a:endParaRPr lang="uk-UA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solidFill>
                  <a:schemeClr val="accent2"/>
                </a:solidFill>
              </a:rPr>
              <a:t>Встроенные функциональные блоки</a:t>
            </a:r>
            <a:endParaRPr lang="uk-UA" sz="3600" b="1" dirty="0">
              <a:solidFill>
                <a:schemeClr val="accent2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81075"/>
            <a:ext cx="2606675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3436938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365625"/>
            <a:ext cx="2027237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365625"/>
            <a:ext cx="294957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492500" y="3716338"/>
            <a:ext cx="1712913" cy="360362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uk-UA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Блоки ОЗУ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492500" y="3357563"/>
            <a:ext cx="1712913" cy="358775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Умножители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rot="16200000" flipV="1">
            <a:off x="2915444" y="2924969"/>
            <a:ext cx="792162" cy="6477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076825" y="2852738"/>
            <a:ext cx="1008063" cy="7921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635375" y="3644900"/>
            <a:ext cx="1441450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0800000">
            <a:off x="1979613" y="2852738"/>
            <a:ext cx="1655762" cy="11525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5076825" y="2781300"/>
            <a:ext cx="1798638" cy="12239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635375" y="4005263"/>
            <a:ext cx="1441450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10800000">
            <a:off x="3563938" y="5084763"/>
            <a:ext cx="863600" cy="15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5867400" y="2708275"/>
            <a:ext cx="2449513" cy="23764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427538" y="5084763"/>
            <a:ext cx="143986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3851275" y="4508500"/>
            <a:ext cx="2376488" cy="5048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Микропроцессорные ядра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 flipV="1">
            <a:off x="5867400" y="4797425"/>
            <a:ext cx="1008063" cy="2873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769938" y="3284538"/>
            <a:ext cx="1714500" cy="504825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Логические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ячейки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 rot="5400000" flipH="1" flipV="1">
            <a:off x="431007" y="3177381"/>
            <a:ext cx="1081088" cy="1428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rot="5400000">
            <a:off x="1223962" y="4257676"/>
            <a:ext cx="1584325" cy="6477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900113" y="3789363"/>
            <a:ext cx="143986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ru-RU" sz="3600" b="1" smtClean="0">
                <a:solidFill>
                  <a:srgbClr val="C00000"/>
                </a:solidFill>
              </a:rPr>
              <a:t>Ведущие производители</a:t>
            </a:r>
            <a:endParaRPr lang="uk-UA" sz="3600" b="1" smtClean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8313" y="981075"/>
            <a:ext cx="8135937" cy="475138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Atmel</a:t>
            </a:r>
            <a:endParaRPr lang="uk-UA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Altera</a:t>
            </a:r>
            <a:endParaRPr lang="uk-UA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Lattice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</a:t>
            </a:r>
            <a:r>
              <a:rPr lang="ru-RU" dirty="0" err="1" smtClean="0">
                <a:solidFill>
                  <a:srgbClr val="002060"/>
                </a:solidFill>
              </a:rPr>
              <a:t>emiconductor</a:t>
            </a:r>
            <a:endParaRPr lang="uk-UA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Xilinx</a:t>
            </a:r>
            <a:endParaRPr lang="uk-UA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err="1" smtClean="0">
                <a:solidFill>
                  <a:srgbClr val="002060"/>
                </a:solidFill>
              </a:rPr>
              <a:t>Actel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Распределённая </a:t>
            </a:r>
            <a:r>
              <a:rPr lang="ru-RU" dirty="0" err="1" smtClean="0"/>
              <a:t>памят</a:t>
            </a:r>
            <a:r>
              <a:rPr lang="uk-UA" dirty="0" smtClean="0"/>
              <a:t>ь ПЛИС</a:t>
            </a:r>
            <a:r>
              <a:rPr lang="ru-RU" dirty="0" smtClean="0"/>
              <a:t>, выполняется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на основе энергозависимых ячеек статического ОЗУ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	(</a:t>
            </a:r>
            <a:r>
              <a:rPr lang="ru-RU" dirty="0" err="1" smtClean="0"/>
              <a:t>Xilinx</a:t>
            </a:r>
            <a:r>
              <a:rPr lang="ru-RU" dirty="0" smtClean="0"/>
              <a:t> и </a:t>
            </a:r>
            <a:r>
              <a:rPr lang="ru-RU" dirty="0" err="1" smtClean="0"/>
              <a:t>Altera</a:t>
            </a:r>
            <a:r>
              <a:rPr lang="ru-RU" dirty="0" smtClean="0"/>
              <a:t>) - энергозависимые</a:t>
            </a:r>
            <a:endParaRPr lang="uk-UA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на основе энергонезависимых ячеек Flash-памяти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	(</a:t>
            </a:r>
            <a:r>
              <a:rPr lang="ru-RU" dirty="0" err="1" smtClean="0"/>
              <a:t>Actel</a:t>
            </a:r>
            <a:r>
              <a:rPr lang="ru-RU" dirty="0" smtClean="0"/>
              <a:t> и </a:t>
            </a:r>
            <a:r>
              <a:rPr lang="ru-RU" dirty="0" err="1" smtClean="0"/>
              <a:t>Lattice</a:t>
            </a:r>
            <a:r>
              <a:rPr lang="ru-RU" dirty="0" smtClean="0"/>
              <a:t> </a:t>
            </a:r>
            <a:r>
              <a:rPr lang="ru-RU" dirty="0" err="1" smtClean="0"/>
              <a:t>Semiconductor</a:t>
            </a:r>
            <a:r>
              <a:rPr lang="ru-RU" dirty="0" smtClean="0"/>
              <a:t>) – энергонезависимые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CPLD</a:t>
            </a:r>
            <a:r>
              <a:rPr lang="ru-RU" dirty="0" smtClean="0"/>
              <a:t>, </a:t>
            </a:r>
            <a:r>
              <a:rPr lang="en-US" dirty="0" smtClean="0"/>
              <a:t>FPGA </a:t>
            </a:r>
            <a:r>
              <a:rPr lang="ru-RU" dirty="0" smtClean="0"/>
              <a:t>на энергозависимых ячейках ОЗУ</a:t>
            </a:r>
            <a:r>
              <a:rPr lang="en-US" dirty="0" smtClean="0"/>
              <a:t> – </a:t>
            </a:r>
            <a:r>
              <a:rPr lang="ru-RU" dirty="0" smtClean="0"/>
              <a:t>встроенная </a:t>
            </a:r>
            <a:r>
              <a:rPr lang="en-US" dirty="0" smtClean="0"/>
              <a:t>FLASH + MK </a:t>
            </a:r>
            <a:r>
              <a:rPr lang="ru-RU" dirty="0" smtClean="0"/>
              <a:t>(</a:t>
            </a:r>
            <a:r>
              <a:rPr lang="ru-RU" dirty="0" err="1" smtClean="0"/>
              <a:t>Altera</a:t>
            </a:r>
            <a:r>
              <a:rPr lang="ru-RU" dirty="0" smtClean="0"/>
              <a:t>) - энергонезависимые</a:t>
            </a:r>
            <a:endParaRPr lang="uk-UA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uk-UA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0967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2044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Система автоматизации проектирования 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Quartus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ALTERA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3560" name="Picture 9" descr="Q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3941763"/>
            <a:ext cx="28956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smtClean="0">
                <a:solidFill>
                  <a:srgbClr val="C00000"/>
                </a:solidFill>
              </a:rPr>
              <a:t>СБИС программируемой логики фирмы</a:t>
            </a:r>
            <a:r>
              <a:rPr lang="en-US" sz="2800" b="1" smtClean="0">
                <a:solidFill>
                  <a:srgbClr val="C00000"/>
                </a:solidFill>
              </a:rPr>
              <a:t> Altera</a:t>
            </a:r>
            <a:endParaRPr lang="uk-UA" sz="2800" b="1" smtClean="0">
              <a:solidFill>
                <a:srgbClr val="C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Cтруктурированные полузаказные микросхемы ASIC, архитектура микросхем </a:t>
            </a:r>
            <a:r>
              <a:rPr lang="en-US" sz="1800" b="1" smtClean="0">
                <a:solidFill>
                  <a:schemeClr val="hlink"/>
                </a:solidFill>
              </a:rPr>
              <a:t>Stratix</a:t>
            </a:r>
            <a:endParaRPr lang="ru-RU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Микросхемы высокой и средней степени интеграции</a:t>
            </a:r>
            <a:endParaRPr lang="ru-RU" sz="18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800" b="1" i="1" smtClean="0">
                <a:solidFill>
                  <a:schemeClr val="hlink"/>
                </a:solidFill>
              </a:rPr>
              <a:t>	STRATIX</a:t>
            </a:r>
            <a:r>
              <a:rPr lang="en-US" sz="1800" b="1" i="1" smtClean="0">
                <a:solidFill>
                  <a:schemeClr val="hlink"/>
                </a:solidFill>
              </a:rPr>
              <a:t>, APEX</a:t>
            </a:r>
            <a:r>
              <a:rPr lang="ru-RU" sz="1800" b="1" i="1" smtClean="0">
                <a:solidFill>
                  <a:schemeClr val="hlink"/>
                </a:solidFill>
              </a:rPr>
              <a:t> 20К</a:t>
            </a:r>
            <a:r>
              <a:rPr lang="en-US" sz="1800" b="1" i="1" smtClean="0">
                <a:solidFill>
                  <a:schemeClr val="hlink"/>
                </a:solidFill>
              </a:rPr>
              <a:t>, FLEX</a:t>
            </a:r>
            <a:r>
              <a:rPr lang="ru-RU" sz="1800" b="1" i="1" smtClean="0">
                <a:solidFill>
                  <a:schemeClr val="hlink"/>
                </a:solidFill>
              </a:rPr>
              <a:t> 10К</a:t>
            </a:r>
            <a:endParaRPr lang="ru-RU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Микросхемы невысокой цены</a:t>
            </a:r>
            <a:endParaRPr lang="uk-UA" sz="18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i="1" smtClean="0">
                <a:solidFill>
                  <a:schemeClr val="hlink"/>
                </a:solidFill>
              </a:rPr>
              <a:t>	CYCLON, </a:t>
            </a:r>
            <a:r>
              <a:rPr lang="en-US" sz="1800" b="1" i="1" smtClean="0">
                <a:solidFill>
                  <a:schemeClr val="hlink"/>
                </a:solidFill>
              </a:rPr>
              <a:t>ACEX 1K</a:t>
            </a:r>
            <a:endParaRPr lang="ru-RU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Микросхемы с реализацией высокоскоростных протоколов обмена данными</a:t>
            </a:r>
            <a:endParaRPr lang="en-US" sz="1800" i="1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i="1" smtClean="0">
                <a:solidFill>
                  <a:schemeClr val="hlink"/>
                </a:solidFill>
              </a:rPr>
              <a:t>STRATIX GX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i="1" smtClean="0">
                <a:solidFill>
                  <a:schemeClr val="hlink"/>
                </a:solidFill>
              </a:rPr>
              <a:t>MERCURY</a:t>
            </a:r>
            <a:endParaRPr lang="en-US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smtClean="0">
                <a:solidFill>
                  <a:schemeClr val="hlink"/>
                </a:solidFill>
              </a:rPr>
              <a:t>CPLD </a:t>
            </a:r>
            <a:r>
              <a:rPr lang="en-US" sz="1800" smtClean="0"/>
              <a:t>микросхемы</a:t>
            </a:r>
            <a:endParaRPr lang="en-US" sz="18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smtClean="0">
                <a:solidFill>
                  <a:schemeClr val="hlink"/>
                </a:solidFill>
              </a:rPr>
              <a:t>	MAX 7000 MAX 3000</a:t>
            </a:r>
            <a:r>
              <a:rPr lang="en-US" sz="1800" smtClean="0"/>
              <a:t> (не развиваются и не поддерживаются)</a:t>
            </a:r>
            <a:endParaRPr lang="uk-UA" sz="1800" smtClean="0"/>
          </a:p>
          <a:p>
            <a:pPr eaLnBrk="1" hangingPunct="1">
              <a:lnSpc>
                <a:spcPct val="80000"/>
              </a:lnSpc>
            </a:pPr>
            <a:r>
              <a:rPr lang="uk-UA" sz="1800" b="1" smtClean="0">
                <a:solidFill>
                  <a:schemeClr val="hlink"/>
                </a:solidFill>
              </a:rPr>
              <a:t>Микросхема MAX II</a:t>
            </a:r>
            <a:r>
              <a:rPr lang="uk-UA" sz="1800" smtClean="0"/>
              <a:t> (реалзована </a:t>
            </a:r>
            <a:r>
              <a:rPr lang="ru-RU" sz="1800" smtClean="0"/>
              <a:t>по классической FPGA схеме)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Встоенные процессорные ядра</a:t>
            </a:r>
            <a:endParaRPr lang="en-US" sz="18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i="1" smtClean="0">
                <a:solidFill>
                  <a:schemeClr val="hlink"/>
                </a:solidFill>
              </a:rPr>
              <a:t>	</a:t>
            </a:r>
            <a:r>
              <a:rPr lang="en-US" sz="1800" b="1" i="1" smtClean="0">
                <a:solidFill>
                  <a:schemeClr val="hlink"/>
                </a:solidFill>
              </a:rPr>
              <a:t>NIOS, EXCALIBUS</a:t>
            </a:r>
            <a:endParaRPr lang="ru-RU" sz="1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Конфигурационные ПЗУ (память + встроенный контроллер)</a:t>
            </a:r>
            <a:endParaRPr lang="ru-RU" sz="18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7075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Системы автоматизации проектирования фирмы</a:t>
            </a:r>
            <a:r>
              <a:rPr lang="en-US"/>
              <a:t> Altera</a:t>
            </a:r>
          </a:p>
        </p:txBody>
      </p:sp>
      <p:sp>
        <p:nvSpPr>
          <p:cNvPr id="29900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0" y="1204913"/>
            <a:ext cx="6430963" cy="49672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err="1">
                <a:solidFill>
                  <a:srgbClr val="C00000"/>
                </a:solidFill>
              </a:rPr>
              <a:t>Quartus</a:t>
            </a:r>
            <a:r>
              <a:rPr lang="en-US" sz="2400" dirty="0">
                <a:solidFill>
                  <a:srgbClr val="C00000"/>
                </a:solidFill>
              </a:rPr>
              <a:t> II</a:t>
            </a:r>
            <a:r>
              <a:rPr lang="uk-UA" sz="2400" dirty="0">
                <a:solidFill>
                  <a:srgbClr val="C00000"/>
                </a:solidFill>
              </a:rPr>
              <a:t> </a:t>
            </a:r>
            <a:r>
              <a:rPr lang="en-US" sz="1600" i="1" dirty="0" err="1"/>
              <a:t>поддерживает</a:t>
            </a:r>
            <a:r>
              <a:rPr lang="en-US" sz="1600" i="1" dirty="0"/>
              <a:t> </a:t>
            </a:r>
            <a:r>
              <a:rPr lang="en-US" sz="1600" i="1" dirty="0" err="1"/>
              <a:t>все</a:t>
            </a:r>
            <a:r>
              <a:rPr lang="en-US" sz="1600" i="1" dirty="0"/>
              <a:t> </a:t>
            </a:r>
            <a:r>
              <a:rPr lang="ru-RU" sz="1600" i="1" dirty="0"/>
              <a:t>семейства </a:t>
            </a:r>
            <a:r>
              <a:rPr lang="en-US" sz="1600" i="1" dirty="0" err="1"/>
              <a:t>микросхем</a:t>
            </a:r>
            <a:r>
              <a:rPr lang="en-US" dirty="0"/>
              <a:t> </a:t>
            </a:r>
            <a:endParaRPr lang="en-US" sz="2400" dirty="0">
              <a:solidFill>
                <a:schemeClr val="bg2"/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Stratix</a:t>
            </a:r>
            <a:r>
              <a:rPr lang="en-US" dirty="0"/>
              <a:t>, </a:t>
            </a:r>
            <a:r>
              <a:rPr lang="en-US" dirty="0" err="1"/>
              <a:t>Stratix</a:t>
            </a:r>
            <a:r>
              <a:rPr lang="en-US" dirty="0"/>
              <a:t> GX, Cyclone, APEX II, APEX 20K/E/C, Excalibur, &amp; Mercury Devices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FLEX 10KE, ACEX 1K, FLEX 6000, MAX 3000A, MAX 7000AE, &amp; MAX 7000B Devices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err="1">
                <a:solidFill>
                  <a:srgbClr val="C00000"/>
                </a:solidFill>
              </a:rPr>
              <a:t>Quartus</a:t>
            </a:r>
            <a:r>
              <a:rPr lang="en-US" sz="2400" dirty="0">
                <a:solidFill>
                  <a:srgbClr val="C00000"/>
                </a:solidFill>
              </a:rPr>
              <a:t> II Web Edition</a:t>
            </a:r>
            <a:r>
              <a:rPr lang="uk-UA" sz="2400" dirty="0">
                <a:solidFill>
                  <a:srgbClr val="C00000"/>
                </a:solidFill>
              </a:rPr>
              <a:t> </a:t>
            </a:r>
            <a:r>
              <a:rPr lang="uk-UA" sz="1600" i="1" dirty="0"/>
              <a:t>(30 ДНЕЙ)</a:t>
            </a:r>
            <a:endParaRPr lang="en-US" sz="1600" i="1" dirty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Бесплатная версия </a:t>
            </a:r>
            <a:r>
              <a:rPr lang="en-US" dirty="0"/>
              <a:t>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Система с ограниченными возможностями</a:t>
            </a:r>
            <a:endParaRPr lang="uk-UA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MAX PLUS II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FLEX, ACEX, &amp; MAX </a:t>
            </a:r>
            <a:endParaRPr lang="uk-UA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dirty="0">
                <a:solidFill>
                  <a:srgbClr val="C00000"/>
                </a:solidFill>
              </a:rPr>
              <a:t>MODEL SIM </a:t>
            </a:r>
            <a:r>
              <a:rPr lang="ru-RU" dirty="0"/>
              <a:t>– </a:t>
            </a:r>
            <a:r>
              <a:rPr lang="ru-RU" sz="1600" i="1" dirty="0"/>
              <a:t>мощная среда моделирования, 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sz="1600" i="1" dirty="0"/>
              <a:t>много возможностей</a:t>
            </a:r>
            <a:endParaRPr lang="en-US" sz="1600" i="1" dirty="0"/>
          </a:p>
        </p:txBody>
      </p:sp>
      <p:pic>
        <p:nvPicPr>
          <p:cNvPr id="2990084" name="Picture 2052" descr="Q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133600"/>
            <a:ext cx="2214563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085" name="Picture 20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3400"/>
            <a:ext cx="159385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76400"/>
            <a:ext cx="89154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47075" cy="882650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rgbClr val="990000"/>
                </a:solidFill>
              </a:rPr>
              <a:t>Проект перед компиляцией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1254125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b="1" dirty="0"/>
              <a:t>Редактор </a:t>
            </a:r>
            <a:r>
              <a:rPr lang="en-US" b="1" dirty="0" err="1">
                <a:solidFill>
                  <a:schemeClr val="hlink"/>
                </a:solidFill>
              </a:rPr>
              <a:t>Netlist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b="1" dirty="0" err="1">
                <a:solidFill>
                  <a:schemeClr val="hlink"/>
                </a:solidFill>
              </a:rPr>
              <a:t>Viever</a:t>
            </a:r>
            <a:endParaRPr lang="ru-RU" b="1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000" i="1" dirty="0" smtClean="0"/>
              <a:t>( </a:t>
            </a:r>
            <a:r>
              <a:rPr lang="ru-RU" sz="2000" i="1" dirty="0"/>
              <a:t>Преобразование описания проекта </a:t>
            </a:r>
            <a:r>
              <a:rPr lang="en-US" sz="2000" i="1" dirty="0"/>
              <a:t>(</a:t>
            </a:r>
            <a:r>
              <a:rPr lang="ru-RU" sz="2000" i="1" dirty="0"/>
              <a:t>всех блоков и узлов в примитивы понятные </a:t>
            </a:r>
            <a:r>
              <a:rPr lang="en-US" sz="2000" i="1" dirty="0" err="1"/>
              <a:t>Quartus</a:t>
            </a:r>
            <a:r>
              <a:rPr lang="en-US" sz="2000" i="1" dirty="0"/>
              <a:t> II</a:t>
            </a:r>
            <a:r>
              <a:rPr lang="ru-RU" sz="2000" i="1" dirty="0"/>
              <a:t>.  </a:t>
            </a:r>
            <a:r>
              <a:rPr lang="en-US" sz="2000" i="1" dirty="0" err="1"/>
              <a:t>Quartus</a:t>
            </a:r>
            <a:r>
              <a:rPr lang="en-US" sz="2000" i="1" dirty="0"/>
              <a:t> II </a:t>
            </a:r>
            <a:r>
              <a:rPr lang="ru-RU" sz="2000" i="1" dirty="0"/>
              <a:t>преобразует проект в схему, реализуемую на заданной элементной базе</a:t>
            </a:r>
            <a:r>
              <a:rPr lang="ru-RU" sz="2000" i="1" dirty="0" smtClean="0"/>
              <a:t>.)</a:t>
            </a:r>
            <a:endParaRPr lang="uk-UA" sz="2000" i="1" dirty="0"/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8775"/>
            <a:ext cx="86106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71438" y="4292600"/>
            <a:ext cx="8964612" cy="216058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4988" y="115888"/>
            <a:ext cx="4835525" cy="7207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rgbClr val="C00000"/>
                </a:solidFill>
              </a:rPr>
              <a:t>Транзистори</a:t>
            </a:r>
            <a:br>
              <a:rPr lang="uk-UA" sz="3200" b="1" dirty="0" smtClean="0">
                <a:solidFill>
                  <a:srgbClr val="C00000"/>
                </a:solidFill>
              </a:rPr>
            </a:br>
            <a:endParaRPr lang="uk-UA" sz="32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175" y="407988"/>
            <a:ext cx="3937000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1947 г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</a:t>
            </a:r>
            <a:r>
              <a:rPr lang="en-US" sz="1600" dirty="0">
                <a:latin typeface="+mn-lt"/>
                <a:cs typeface="+mn-cs"/>
              </a:rPr>
              <a:t>Bell </a:t>
            </a:r>
            <a:r>
              <a:rPr lang="en-US" sz="1600" dirty="0" err="1">
                <a:latin typeface="+mn-lt"/>
                <a:cs typeface="+mn-cs"/>
              </a:rPr>
              <a:t>Laboratiries</a:t>
            </a:r>
            <a:r>
              <a:rPr lang="uk-UA" sz="1600" dirty="0">
                <a:latin typeface="+mn-lt"/>
                <a:cs typeface="+mn-cs"/>
              </a:rPr>
              <a:t>, США)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solidFill>
                  <a:srgbClr val="FF0000"/>
                </a:solidFill>
                <a:latin typeface="+mn-lt"/>
                <a:cs typeface="+mn-cs"/>
              </a:rPr>
              <a:t>П</a:t>
            </a:r>
            <a:r>
              <a:rPr lang="uk-UA" sz="1600" dirty="0" err="1">
                <a:latin typeface="+mn-lt"/>
                <a:cs typeface="+mn-cs"/>
              </a:rPr>
              <a:t>ервый</a:t>
            </a:r>
            <a:r>
              <a:rPr lang="uk-UA" sz="1600" dirty="0">
                <a:latin typeface="+mn-lt"/>
                <a:cs typeface="+mn-cs"/>
              </a:rPr>
              <a:t> транзистор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latin typeface="+mn-lt"/>
                <a:cs typeface="+mn-cs"/>
              </a:rPr>
              <a:t>Точечное</a:t>
            </a:r>
            <a:r>
              <a:rPr lang="uk-UA" sz="1600" dirty="0">
                <a:latin typeface="+mn-lt"/>
                <a:cs typeface="+mn-cs"/>
              </a:rPr>
              <a:t> </a:t>
            </a:r>
            <a:r>
              <a:rPr lang="uk-UA" sz="1600" dirty="0" err="1">
                <a:latin typeface="+mn-lt"/>
                <a:cs typeface="+mn-cs"/>
              </a:rPr>
              <a:t>устройство</a:t>
            </a:r>
            <a:r>
              <a:rPr lang="uk-UA" sz="1600" dirty="0">
                <a:latin typeface="+mn-lt"/>
                <a:cs typeface="+mn-cs"/>
              </a:rPr>
              <a:t> на </a:t>
            </a:r>
            <a:r>
              <a:rPr lang="uk-UA" sz="1600" dirty="0" err="1">
                <a:latin typeface="+mn-lt"/>
                <a:cs typeface="+mn-cs"/>
              </a:rPr>
              <a:t>основе</a:t>
            </a:r>
            <a:r>
              <a:rPr lang="uk-UA" sz="1600" dirty="0">
                <a:latin typeface="+mn-lt"/>
                <a:cs typeface="+mn-cs"/>
              </a:rPr>
              <a:t> </a:t>
            </a:r>
            <a:r>
              <a:rPr lang="uk-UA" sz="1600" dirty="0" err="1">
                <a:latin typeface="+mn-lt"/>
                <a:cs typeface="+mn-cs"/>
              </a:rPr>
              <a:t>германия</a:t>
            </a:r>
            <a:endParaRPr lang="uk-UA" sz="1600" dirty="0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175" y="1520825"/>
            <a:ext cx="3937000" cy="830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1950 г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</a:t>
            </a:r>
            <a:r>
              <a:rPr lang="en-US" sz="1600" dirty="0">
                <a:latin typeface="+mn-lt"/>
                <a:cs typeface="+mn-cs"/>
              </a:rPr>
              <a:t>Bell Laboratories</a:t>
            </a:r>
            <a:r>
              <a:rPr lang="uk-UA" sz="1600" dirty="0">
                <a:latin typeface="+mn-lt"/>
                <a:cs typeface="+mn-cs"/>
              </a:rPr>
              <a:t>, США)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solidFill>
                  <a:srgbClr val="FF0000"/>
                </a:solidFill>
                <a:latin typeface="+mn-lt"/>
                <a:cs typeface="+mn-cs"/>
              </a:rPr>
              <a:t>Б</a:t>
            </a:r>
            <a:r>
              <a:rPr lang="uk-UA" sz="1600" dirty="0" err="1">
                <a:latin typeface="+mn-lt"/>
                <a:cs typeface="+mn-cs"/>
              </a:rPr>
              <a:t>иполярный</a:t>
            </a:r>
            <a:r>
              <a:rPr lang="uk-UA" sz="1600" dirty="0">
                <a:latin typeface="+mn-lt"/>
                <a:cs typeface="+mn-cs"/>
              </a:rPr>
              <a:t> транзистор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067175" y="1609725"/>
            <a:ext cx="4968875" cy="3063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Широко применяются в производстве интегральных схем</a:t>
            </a:r>
            <a:endParaRPr lang="uk-UA" sz="1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067175" y="1052513"/>
            <a:ext cx="4826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Вытеснены кремниевыми биполярными транзисторами</a:t>
            </a:r>
          </a:p>
        </p:txBody>
      </p:sp>
      <p:sp>
        <p:nvSpPr>
          <p:cNvPr id="8200" name="Прямоугольник 18"/>
          <p:cNvSpPr>
            <a:spLocks noChangeArrowheads="1"/>
          </p:cNvSpPr>
          <p:nvPr/>
        </p:nvSpPr>
        <p:spPr bwMode="auto">
          <a:xfrm>
            <a:off x="107950" y="2393950"/>
            <a:ext cx="41767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>
                <a:solidFill>
                  <a:srgbClr val="FF0000"/>
                </a:solidFill>
                <a:latin typeface="Calibri" pitchFamily="34" charset="0"/>
              </a:rPr>
              <a:t>1954 г </a:t>
            </a:r>
          </a:p>
          <a:p>
            <a:r>
              <a:rPr lang="ru-RU" sz="1600">
                <a:solidFill>
                  <a:srgbClr val="FF0000"/>
                </a:solidFill>
                <a:latin typeface="Calibri" pitchFamily="34" charset="0"/>
              </a:rPr>
              <a:t>Н</a:t>
            </a:r>
            <a:r>
              <a:rPr lang="ru-RU" sz="1600">
                <a:latin typeface="Calibri" pitchFamily="34" charset="0"/>
              </a:rPr>
              <a:t>ачат промышленный выпуск транзисторов - было произведено  немногим более 1 млн. транзисторов. </a:t>
            </a:r>
            <a:endParaRPr lang="uk-UA" sz="1600">
              <a:latin typeface="Calibri" pitchFamily="34" charset="0"/>
            </a:endParaRPr>
          </a:p>
          <a:p>
            <a:endParaRPr lang="ru-RU" sz="1600">
              <a:latin typeface="Calibri" pitchFamily="34" charset="0"/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3167857" y="2205831"/>
            <a:ext cx="539750" cy="17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grpSp>
        <p:nvGrpSpPr>
          <p:cNvPr id="8202" name="Группа 31"/>
          <p:cNvGrpSpPr>
            <a:grpSpLocks/>
          </p:cNvGrpSpPr>
          <p:nvPr/>
        </p:nvGrpSpPr>
        <p:grpSpPr bwMode="auto">
          <a:xfrm>
            <a:off x="34925" y="4572000"/>
            <a:ext cx="5546725" cy="1881188"/>
            <a:chOff x="3563888" y="3492297"/>
            <a:chExt cx="5546702" cy="1880919"/>
          </a:xfrm>
        </p:grpSpPr>
        <p:sp>
          <p:nvSpPr>
            <p:cNvPr id="8219" name="TextBox 25"/>
            <p:cNvSpPr txBox="1">
              <a:spLocks noChangeArrowheads="1"/>
            </p:cNvSpPr>
            <p:nvPr/>
          </p:nvSpPr>
          <p:spPr bwMode="auto">
            <a:xfrm>
              <a:off x="5364088" y="3492297"/>
              <a:ext cx="253178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600">
                  <a:latin typeface="Calibri" pitchFamily="34" charset="0"/>
                </a:rPr>
                <a:t>Соединения</a:t>
              </a:r>
            </a:p>
            <a:p>
              <a:pPr algn="ctr" eaLnBrk="1" hangingPunct="1"/>
              <a:r>
                <a:rPr lang="ru-RU" sz="1600">
                  <a:latin typeface="Calibri" pitchFamily="34" charset="0"/>
                </a:rPr>
                <a:t>биполярных  транзисторов</a:t>
              </a:r>
              <a:endParaRPr lang="uk-UA" sz="1600">
                <a:latin typeface="Calibri" pitchFamily="34" charset="0"/>
              </a:endParaRPr>
            </a:p>
          </p:txBody>
        </p:sp>
        <p:sp>
          <p:nvSpPr>
            <p:cNvPr id="27" name="Стрелка вправо 26"/>
            <p:cNvSpPr/>
            <p:nvPr/>
          </p:nvSpPr>
          <p:spPr>
            <a:xfrm rot="5400000">
              <a:off x="5543518" y="4277988"/>
              <a:ext cx="360310" cy="144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  <p:sp>
          <p:nvSpPr>
            <p:cNvPr id="28" name="Стрелка вправо 27"/>
            <p:cNvSpPr/>
            <p:nvPr/>
          </p:nvSpPr>
          <p:spPr>
            <a:xfrm rot="5400000">
              <a:off x="7343735" y="4277988"/>
              <a:ext cx="360310" cy="144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63888" y="4635134"/>
              <a:ext cx="3027350" cy="7380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+mn-lt"/>
                  <a:cs typeface="+mn-cs"/>
                </a:rPr>
                <a:t>Логический вентиль 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+mn-lt"/>
                  <a:cs typeface="+mn-cs"/>
                </a:rPr>
                <a:t>транзисторно-транзисторной логики 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ТТЛ</a:t>
              </a:r>
              <a:endParaRPr lang="uk-UA" sz="1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07125" y="4635134"/>
              <a:ext cx="2403465" cy="7380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latin typeface="+mn-lt"/>
                  <a:cs typeface="+mn-cs"/>
                </a:rPr>
                <a:t>Логический вентиль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 err="1">
                  <a:latin typeface="+mn-lt"/>
                  <a:cs typeface="+mn-cs"/>
                </a:rPr>
                <a:t>Эмиторно-связанной</a:t>
              </a:r>
              <a:r>
                <a:rPr lang="ru-RU" sz="1400" dirty="0">
                  <a:latin typeface="+mn-lt"/>
                  <a:cs typeface="+mn-cs"/>
                </a:rPr>
                <a:t> логики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ЭСЛ</a:t>
              </a:r>
              <a:endParaRPr lang="uk-UA" sz="1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33" name="Прямоугольник 32"/>
          <p:cNvSpPr/>
          <p:nvPr/>
        </p:nvSpPr>
        <p:spPr>
          <a:xfrm>
            <a:off x="4932363" y="2174875"/>
            <a:ext cx="3779837" cy="1323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1962 г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(Лаборатория </a:t>
            </a:r>
            <a:r>
              <a:rPr lang="en-US" sz="1600" dirty="0">
                <a:latin typeface="+mn-lt"/>
                <a:cs typeface="+mn-cs"/>
              </a:rPr>
              <a:t>RCA, </a:t>
            </a:r>
            <a:r>
              <a:rPr lang="ru-RU" sz="1600" dirty="0" err="1">
                <a:latin typeface="+mn-lt"/>
                <a:cs typeface="+mn-cs"/>
              </a:rPr>
              <a:t>Прингстон</a:t>
            </a:r>
            <a:r>
              <a:rPr lang="ru-RU" sz="1600" dirty="0"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err="1">
                <a:latin typeface="+mn-lt"/>
                <a:cs typeface="+mn-cs"/>
              </a:rPr>
              <a:t>Металл-оксид-полупроводниковый</a:t>
            </a:r>
            <a:r>
              <a:rPr lang="ru-RU" sz="1600" dirty="0">
                <a:latin typeface="+mn-lt"/>
                <a:cs typeface="+mn-cs"/>
              </a:rPr>
              <a:t> полевой транзистор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</a:t>
            </a:r>
            <a:r>
              <a:rPr lang="ru-RU" sz="1600" dirty="0" err="1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МОП-транзистор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, полевой транзистор)</a:t>
            </a:r>
            <a:endParaRPr lang="uk-UA" sz="1600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204" name="Прямоугольник 33"/>
          <p:cNvSpPr>
            <a:spLocks noChangeArrowheads="1"/>
          </p:cNvSpPr>
          <p:nvPr/>
        </p:nvSpPr>
        <p:spPr bwMode="auto">
          <a:xfrm>
            <a:off x="107950" y="3432175"/>
            <a:ext cx="5184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>
                <a:solidFill>
                  <a:srgbClr val="FF0000"/>
                </a:solidFill>
                <a:latin typeface="Calibri" pitchFamily="34" charset="0"/>
              </a:rPr>
              <a:t>1960 г</a:t>
            </a:r>
          </a:p>
          <a:p>
            <a:r>
              <a:rPr lang="ru-RU" sz="1600">
                <a:solidFill>
                  <a:srgbClr val="FF0000"/>
                </a:solidFill>
                <a:latin typeface="Calibri" pitchFamily="34" charset="0"/>
              </a:rPr>
              <a:t>В</a:t>
            </a:r>
            <a:r>
              <a:rPr lang="ru-RU" sz="1600">
                <a:latin typeface="Calibri" pitchFamily="34" charset="0"/>
              </a:rPr>
              <a:t>первые созданы интегральные схемы – </a:t>
            </a:r>
          </a:p>
          <a:p>
            <a:r>
              <a:rPr lang="ru-RU" sz="1600">
                <a:latin typeface="Calibri" pitchFamily="34" charset="0"/>
              </a:rPr>
              <a:t>несколько биполярных транзисторов на микрокристалле.</a:t>
            </a:r>
            <a:endParaRPr lang="uk-UA" sz="160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2363" y="3471863"/>
            <a:ext cx="43926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Несколько медленнее, но дешевле, меньше размером,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потребляют существенно меньше энергии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8206" name="Группа 41"/>
          <p:cNvGrpSpPr>
            <a:grpSpLocks/>
          </p:cNvGrpSpPr>
          <p:nvPr/>
        </p:nvGrpSpPr>
        <p:grpSpPr bwMode="auto">
          <a:xfrm>
            <a:off x="5670550" y="4652963"/>
            <a:ext cx="3149600" cy="1766887"/>
            <a:chOff x="5364088" y="4941168"/>
            <a:chExt cx="3150030" cy="1767101"/>
          </a:xfrm>
        </p:grpSpPr>
        <p:sp>
          <p:nvSpPr>
            <p:cNvPr id="8216" name="TextBox 37"/>
            <p:cNvSpPr txBox="1">
              <a:spLocks noChangeArrowheads="1"/>
            </p:cNvSpPr>
            <p:nvPr/>
          </p:nvSpPr>
          <p:spPr bwMode="auto">
            <a:xfrm>
              <a:off x="5758017" y="4941168"/>
              <a:ext cx="219835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600">
                  <a:latin typeface="Calibri" pitchFamily="34" charset="0"/>
                </a:rPr>
                <a:t>Соединения</a:t>
              </a:r>
            </a:p>
            <a:p>
              <a:pPr algn="ctr" eaLnBrk="1" hangingPunct="1"/>
              <a:r>
                <a:rPr lang="ru-RU" sz="1600">
                  <a:latin typeface="Calibri" pitchFamily="34" charset="0"/>
                </a:rPr>
                <a:t>полевых  транзисторов</a:t>
              </a:r>
              <a:endParaRPr lang="uk-UA" sz="1600">
                <a:latin typeface="Calibr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088" y="5877906"/>
              <a:ext cx="3150030" cy="8303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err="1">
                  <a:latin typeface="+mn-lt"/>
                  <a:cs typeface="+mn-cs"/>
                </a:rPr>
                <a:t>Комплементарный</a:t>
              </a:r>
              <a:r>
                <a:rPr lang="ru-RU" sz="1600" dirty="0">
                  <a:latin typeface="+mn-lt"/>
                  <a:cs typeface="+mn-cs"/>
                </a:rPr>
                <a:t> металл-оксид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latin typeface="+mn-lt"/>
                  <a:cs typeface="+mn-cs"/>
                </a:rPr>
                <a:t>полупроводниковый </a:t>
              </a:r>
              <a:r>
                <a:rPr lang="ru-RU" sz="1600" dirty="0" err="1">
                  <a:latin typeface="+mn-lt"/>
                  <a:cs typeface="+mn-cs"/>
                </a:rPr>
                <a:t>елемент</a:t>
              </a:r>
              <a:endParaRPr lang="ru-RU" sz="1600" dirty="0"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  <a:cs typeface="+mn-cs"/>
                </a:rPr>
                <a:t>КМОП</a:t>
              </a:r>
              <a:endParaRPr lang="uk-U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1" name="Стрелка вправо 40"/>
            <p:cNvSpPr/>
            <p:nvPr/>
          </p:nvSpPr>
          <p:spPr>
            <a:xfrm rot="5400000">
              <a:off x="6696185" y="5625463"/>
              <a:ext cx="360407" cy="1444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</p:grpSp>
      <p:sp>
        <p:nvSpPr>
          <p:cNvPr id="44" name="Прямоугольник 43"/>
          <p:cNvSpPr/>
          <p:nvPr/>
        </p:nvSpPr>
        <p:spPr>
          <a:xfrm>
            <a:off x="179388" y="4292600"/>
            <a:ext cx="87852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Базовые логические элементы, лежащие в основе интегральных </a:t>
            </a:r>
            <a:r>
              <a:rPr lang="ru-R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схем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4716463" y="6396038"/>
            <a:ext cx="48244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Современные КМОП вентили догнали  ТТЛ по быстродействию,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имеют  значительно меньшую мощность потребления  энергии</a:t>
            </a: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rot="5400000">
            <a:off x="4644231" y="5517357"/>
            <a:ext cx="18716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0" y="4581525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4067175" y="1341438"/>
            <a:ext cx="4681538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3995738" y="1916113"/>
            <a:ext cx="4752975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932363" y="3933825"/>
            <a:ext cx="3743325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5400000">
            <a:off x="4715669" y="3717132"/>
            <a:ext cx="43338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Прямоугольник 61"/>
          <p:cNvSpPr>
            <a:spLocks noChangeArrowheads="1"/>
          </p:cNvSpPr>
          <p:nvPr/>
        </p:nvSpPr>
        <p:spPr bwMode="auto">
          <a:xfrm>
            <a:off x="4716463" y="476250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>
                <a:solidFill>
                  <a:srgbClr val="C00000"/>
                </a:solidFill>
                <a:latin typeface="Calibri" pitchFamily="34" charset="0"/>
              </a:rPr>
              <a:t>Соединения транзисторов – логические вентили </a:t>
            </a:r>
          </a:p>
          <a:p>
            <a:r>
              <a:rPr lang="ru-RU" sz="1400">
                <a:solidFill>
                  <a:srgbClr val="C00000"/>
                </a:solidFill>
                <a:latin typeface="Calibri" pitchFamily="34" charset="0"/>
              </a:rPr>
              <a:t>Набор логических вентилей на кристалле - ИС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pPr eaLnBrk="1" hangingPunct="1"/>
            <a:r>
              <a:rPr lang="uk-UA" sz="3600" smtClean="0"/>
              <a:t>Редактор </a:t>
            </a:r>
            <a:r>
              <a:rPr lang="en-US" sz="4000" smtClean="0">
                <a:solidFill>
                  <a:schemeClr val="hlink"/>
                </a:solidFill>
              </a:rPr>
              <a:t>Technology Map</a:t>
            </a:r>
            <a:r>
              <a:rPr lang="en-US" sz="3600" smtClean="0">
                <a:solidFill>
                  <a:schemeClr val="hlink"/>
                </a:solidFill>
              </a:rPr>
              <a:t> Viever</a:t>
            </a:r>
            <a:endParaRPr lang="uk-UA" sz="3600" smtClean="0">
              <a:solidFill>
                <a:schemeClr val="hlink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758825"/>
            <a:ext cx="8347075" cy="71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1800" smtClean="0"/>
              <a:t> </a:t>
            </a:r>
            <a:r>
              <a:rPr lang="uk-UA" sz="1800" i="1" smtClean="0"/>
              <a:t>(результаты размещения проекта в топологии МС. Все в виде ячеек- </a:t>
            </a:r>
            <a:r>
              <a:rPr lang="en-US" sz="1800" i="1" smtClean="0"/>
              <a:t>c</a:t>
            </a:r>
            <a:r>
              <a:rPr lang="uk-UA" sz="1800" i="1" smtClean="0"/>
              <a:t> указанием номера ячейки и даже логической функции, которая выполняется)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8775"/>
            <a:ext cx="8534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title"/>
          </p:nvPr>
        </p:nvSpPr>
        <p:spPr>
          <a:xfrm>
            <a:off x="206375" y="115888"/>
            <a:ext cx="8686800" cy="490537"/>
          </a:xfrm>
        </p:spPr>
        <p:txBody>
          <a:bodyPr/>
          <a:lstStyle/>
          <a:p>
            <a:pPr eaLnBrk="1" hangingPunct="1"/>
            <a:r>
              <a:rPr lang="uk-UA" sz="3600" smtClean="0">
                <a:solidFill>
                  <a:srgbClr val="C00000"/>
                </a:solidFill>
              </a:rPr>
              <a:t>Топологический редактор </a:t>
            </a:r>
            <a:r>
              <a:rPr lang="en-US" sz="3600" smtClean="0">
                <a:solidFill>
                  <a:schemeClr val="hlink"/>
                </a:solidFill>
              </a:rPr>
              <a:t>Chip Planner</a:t>
            </a:r>
            <a:r>
              <a:rPr lang="uk-UA" sz="360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4603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uk-UA" sz="2000" i="1" smtClean="0"/>
              <a:t>(просмотр и редактирование топологии МС)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9275"/>
            <a:ext cx="86868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76250"/>
            <a:ext cx="89916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800" dirty="0">
                <a:solidFill>
                  <a:srgbClr val="C00000"/>
                </a:solidFill>
              </a:rPr>
              <a:t>Редактор  назначений </a:t>
            </a:r>
            <a:r>
              <a:rPr lang="uk-UA" sz="2800" dirty="0" err="1">
                <a:solidFill>
                  <a:srgbClr val="C00000"/>
                </a:solidFill>
              </a:rPr>
              <a:t>контактов</a:t>
            </a:r>
            <a:r>
              <a:rPr lang="uk-UA" sz="2800" dirty="0">
                <a:solidFill>
                  <a:srgbClr val="C00000"/>
                </a:solidFill>
              </a:rPr>
              <a:t> </a:t>
            </a:r>
            <a:r>
              <a:rPr lang="uk-UA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Pin </a:t>
            </a:r>
            <a:r>
              <a:rPr lang="en-US" sz="2800" dirty="0">
                <a:solidFill>
                  <a:schemeClr val="hlink"/>
                </a:solidFill>
              </a:rPr>
              <a:t>Planner</a:t>
            </a:r>
            <a:endParaRPr lang="uk-UA" sz="2800" dirty="0">
              <a:solidFill>
                <a:schemeClr val="hlink"/>
              </a:solidFill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36613"/>
            <a:ext cx="83058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533400" y="4800600"/>
            <a:ext cx="38862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Assignments =&gt; </a:t>
            </a:r>
            <a:r>
              <a:rPr lang="en-US" sz="1600">
                <a:solidFill>
                  <a:schemeClr val="hlink"/>
                </a:solidFill>
                <a:latin typeface="Calibri" pitchFamily="34" charset="0"/>
              </a:rPr>
              <a:t>Pin Planner</a:t>
            </a:r>
            <a:endParaRPr lang="uk-UA" sz="1600">
              <a:solidFill>
                <a:schemeClr val="hlink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smtClean="0">
                <a:solidFill>
                  <a:srgbClr val="C00000"/>
                </a:solidFill>
              </a:rPr>
              <a:t>Отчет о результатах моделирования </a:t>
            </a:r>
            <a:br>
              <a:rPr lang="ru-RU" sz="2800" b="1" smtClean="0">
                <a:solidFill>
                  <a:srgbClr val="C00000"/>
                </a:solidFill>
              </a:rPr>
            </a:br>
            <a:r>
              <a:rPr lang="ru-RU" sz="2800" b="1" smtClean="0">
                <a:solidFill>
                  <a:srgbClr val="C00000"/>
                </a:solidFill>
              </a:rPr>
              <a:t>(отображение временной диаграммы)</a:t>
            </a:r>
            <a:endParaRPr lang="en-US" sz="2800" b="1" smtClean="0">
              <a:solidFill>
                <a:srgbClr val="C00000"/>
              </a:solidFill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129463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рямоугольник 65"/>
          <p:cNvSpPr>
            <a:spLocks noChangeArrowheads="1"/>
          </p:cNvSpPr>
          <p:nvPr/>
        </p:nvSpPr>
        <p:spPr bwMode="auto">
          <a:xfrm>
            <a:off x="5802313" y="4724400"/>
            <a:ext cx="2559050" cy="576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90000"/>
            </a:pPr>
            <a:endParaRPr kumimoji="1" lang="ru-RU" sz="1600">
              <a:ea typeface="바탕" pitchFamily="18" charset="-127"/>
              <a:sym typeface="Wingdings" pitchFamily="2" charset="2"/>
            </a:endParaRPr>
          </a:p>
        </p:txBody>
      </p:sp>
      <p:sp>
        <p:nvSpPr>
          <p:cNvPr id="34819" name="Прямоугольник 64"/>
          <p:cNvSpPr>
            <a:spLocks noChangeArrowheads="1"/>
          </p:cNvSpPr>
          <p:nvPr/>
        </p:nvSpPr>
        <p:spPr bwMode="auto">
          <a:xfrm>
            <a:off x="323850" y="2924175"/>
            <a:ext cx="4535488" cy="30257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90000"/>
            </a:pPr>
            <a:endParaRPr kumimoji="1" lang="ru-RU" sz="1600">
              <a:ea typeface="바탕" pitchFamily="18" charset="-127"/>
              <a:sym typeface="Wingdings" pitchFamily="2" charset="2"/>
            </a:endParaRPr>
          </a:p>
        </p:txBody>
      </p:sp>
      <p:sp>
        <p:nvSpPr>
          <p:cNvPr id="34820" name="Прямоугольник 63"/>
          <p:cNvSpPr>
            <a:spLocks noChangeArrowheads="1"/>
          </p:cNvSpPr>
          <p:nvPr/>
        </p:nvSpPr>
        <p:spPr bwMode="auto">
          <a:xfrm>
            <a:off x="755650" y="3357563"/>
            <a:ext cx="4032250" cy="22320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90000"/>
            </a:pPr>
            <a:endParaRPr kumimoji="1" lang="ru-RU" sz="1600">
              <a:ea typeface="바탕" pitchFamily="18" charset="-127"/>
              <a:sym typeface="Wingdings" pitchFamily="2" charset="2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68313" y="2600325"/>
            <a:ext cx="1528762" cy="252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SzPct val="90000"/>
              <a:defRPr/>
            </a:pPr>
            <a:endParaRPr kumimoji="1" lang="uk-UA" sz="1600">
              <a:ea typeface="바탕" pitchFamily="18" charset="-127"/>
              <a:cs typeface="+mn-cs"/>
              <a:sym typeface="Wingdings" pitchFamily="2" charset="2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468313" y="2133600"/>
            <a:ext cx="1528762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SzPct val="90000"/>
              <a:defRPr/>
            </a:pPr>
            <a:endParaRPr kumimoji="1" lang="uk-UA" sz="1600">
              <a:ea typeface="바탕" pitchFamily="18" charset="-127"/>
              <a:cs typeface="+mn-cs"/>
              <a:sym typeface="Wingdings" pitchFamily="2" charset="2"/>
            </a:endParaRPr>
          </a:p>
        </p:txBody>
      </p:sp>
      <p:sp>
        <p:nvSpPr>
          <p:cNvPr id="1393666" name="Rectangle 2"/>
          <p:cNvSpPr>
            <a:spLocks noChangeArrowheads="1"/>
          </p:cNvSpPr>
          <p:nvPr/>
        </p:nvSpPr>
        <p:spPr bwMode="auto">
          <a:xfrm>
            <a:off x="3276600" y="115888"/>
            <a:ext cx="57229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880" dir="2685317" algn="ctr" rotWithShape="0">
              <a:schemeClr val="folHlink">
                <a:alpha val="50000"/>
              </a:schemeClr>
            </a:outerShdw>
          </a:effectLst>
        </p:spPr>
        <p:txBody>
          <a:bodyPr tIns="82800" anchor="ctr"/>
          <a:lstStyle/>
          <a:p>
            <a:pPr algn="ctr" fontAlgn="auto" latinLnBrk="1">
              <a:spcAft>
                <a:spcPts val="0"/>
              </a:spcAft>
              <a:buSzPct val="110000"/>
              <a:defRPr/>
            </a:pPr>
            <a:r>
              <a:rPr lang="ru-RU" altLang="ko-KR" sz="2500" dirty="0">
                <a:solidFill>
                  <a:srgbClr val="C00000"/>
                </a:solidFill>
                <a:latin typeface="Arial Unicode MS" pitchFamily="34" charset="-128"/>
                <a:cs typeface="+mn-cs"/>
              </a:rPr>
              <a:t>Поведенческое описание объектов</a:t>
            </a:r>
            <a:endParaRPr lang="en-US" altLang="ko-KR" sz="2500" dirty="0">
              <a:solidFill>
                <a:srgbClr val="C00000"/>
              </a:solidFill>
              <a:latin typeface="Arial Unicode MS" pitchFamily="34" charset="-128"/>
              <a:cs typeface="+mn-cs"/>
            </a:endParaRPr>
          </a:p>
        </p:txBody>
      </p:sp>
      <p:sp>
        <p:nvSpPr>
          <p:cNvPr id="34824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4681538" cy="4897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sz="1600">
                <a:ea typeface="굴림" pitchFamily="50" charset="-127"/>
              </a:rPr>
              <a:t>module half_adder_</a:t>
            </a:r>
            <a:r>
              <a:rPr lang="en-US" altLang="ko-KR" sz="1600">
                <a:ea typeface="바탕" pitchFamily="18" charset="-127"/>
              </a:rPr>
              <a:t>beh1</a:t>
            </a:r>
            <a:r>
              <a:rPr lang="en-US" altLang="ko-KR" sz="1600">
                <a:ea typeface="굴림" pitchFamily="50" charset="-127"/>
              </a:rPr>
              <a:t> (S, C, A, B);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output S, C;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input    A, B;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wire     S, C;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always @ (A or B)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begin 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</a:t>
            </a:r>
            <a:r>
              <a:rPr lang="ru-RU" altLang="ko-KR" sz="1600">
                <a:ea typeface="굴림" pitchFamily="50" charset="-127"/>
              </a:rPr>
              <a:t>    </a:t>
            </a:r>
            <a:r>
              <a:rPr lang="en-US" altLang="ko-KR" sz="1600">
                <a:ea typeface="굴림" pitchFamily="50" charset="-127"/>
              </a:rPr>
              <a:t>if ((A==0) or (B==1)) and </a:t>
            </a:r>
            <a:r>
              <a:rPr lang="en-US" altLang="ko-KR" sz="1600"/>
              <a:t>((A==0) or (B==1))</a:t>
            </a:r>
          </a:p>
          <a:p>
            <a:pPr eaLnBrk="1" latinLnBrk="1" hangingPunct="1"/>
            <a:r>
              <a:rPr lang="en-US" altLang="ko-KR" sz="1600"/>
              <a:t>                     begin </a:t>
            </a:r>
            <a:r>
              <a:rPr lang="ru-RU" altLang="ko-KR" sz="1600"/>
              <a:t> </a:t>
            </a:r>
            <a:r>
              <a:rPr lang="en-US" altLang="ko-KR" sz="1600"/>
              <a:t>S&lt;=1’b1; </a:t>
            </a:r>
            <a:r>
              <a:rPr lang="ru-RU" altLang="ko-KR" sz="1600"/>
              <a:t> </a:t>
            </a:r>
            <a:r>
              <a:rPr lang="en-US" altLang="ko-KR" sz="1600"/>
              <a:t>C&lt;=1’b0; </a:t>
            </a:r>
            <a:r>
              <a:rPr lang="ru-RU" altLang="ko-KR" sz="1600"/>
              <a:t> </a:t>
            </a:r>
            <a:r>
              <a:rPr lang="en-US" altLang="ko-KR" sz="1600"/>
              <a:t>end</a:t>
            </a:r>
          </a:p>
          <a:p>
            <a:pPr eaLnBrk="1" latinLnBrk="1" hangingPunct="1"/>
            <a:r>
              <a:rPr lang="en-US" altLang="ko-KR" sz="1600"/>
              <a:t>      </a:t>
            </a:r>
            <a:r>
              <a:rPr lang="ru-RU" altLang="ko-KR" sz="1600"/>
              <a:t>    </a:t>
            </a:r>
            <a:r>
              <a:rPr lang="en-US" altLang="ko-KR" sz="1600"/>
              <a:t>else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         begin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         </a:t>
            </a:r>
            <a:r>
              <a:rPr lang="ru-RU" altLang="ko-KR" sz="1600">
                <a:ea typeface="굴림" pitchFamily="50" charset="-127"/>
              </a:rPr>
              <a:t>    </a:t>
            </a:r>
            <a:r>
              <a:rPr lang="en-US" altLang="ko-KR" sz="1600">
                <a:ea typeface="굴림" pitchFamily="50" charset="-127"/>
              </a:rPr>
              <a:t>S&lt;=1’b0;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         </a:t>
            </a:r>
            <a:r>
              <a:rPr lang="ru-RU" altLang="ko-KR" sz="1600">
                <a:ea typeface="굴림" pitchFamily="50" charset="-127"/>
              </a:rPr>
              <a:t>    </a:t>
            </a:r>
            <a:r>
              <a:rPr lang="en-US" altLang="ko-KR" sz="1600">
                <a:ea typeface="굴림" pitchFamily="50" charset="-127"/>
              </a:rPr>
              <a:t>if (A==0) and (B==0)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         </a:t>
            </a:r>
            <a:r>
              <a:rPr lang="ru-RU" altLang="ko-KR" sz="1600">
                <a:ea typeface="굴림" pitchFamily="50" charset="-127"/>
              </a:rPr>
              <a:t>    </a:t>
            </a:r>
            <a:r>
              <a:rPr lang="en-US" altLang="ko-KR" sz="1600">
                <a:ea typeface="굴림" pitchFamily="50" charset="-127"/>
              </a:rPr>
              <a:t>C&lt;=1’b0; </a:t>
            </a:r>
            <a:endParaRPr lang="ru-RU" altLang="ko-KR" sz="1600">
              <a:ea typeface="굴림" pitchFamily="50" charset="-127"/>
            </a:endParaRPr>
          </a:p>
          <a:p>
            <a:pPr eaLnBrk="1" latinLnBrk="1" hangingPunct="1"/>
            <a:r>
              <a:rPr lang="ru-RU" altLang="ko-KR" sz="1600">
                <a:ea typeface="굴림" pitchFamily="50" charset="-127"/>
              </a:rPr>
              <a:t>	         </a:t>
            </a:r>
            <a:r>
              <a:rPr lang="en-US" altLang="ko-KR" sz="1600">
                <a:ea typeface="굴림" pitchFamily="50" charset="-127"/>
              </a:rPr>
              <a:t>else C&lt;=1’b1;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         end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end</a:t>
            </a:r>
          </a:p>
          <a:p>
            <a:pPr eaLnBrk="1" latinLnBrk="1" hangingPunct="1"/>
            <a:endParaRPr lang="ru-RU" altLang="ko-KR" sz="1600">
              <a:ea typeface="굴림" pitchFamily="50" charset="-127"/>
            </a:endParaRP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endmodule</a:t>
            </a:r>
          </a:p>
        </p:txBody>
      </p:sp>
      <p:grpSp>
        <p:nvGrpSpPr>
          <p:cNvPr id="34825" name="Group 225"/>
          <p:cNvGrpSpPr>
            <a:grpSpLocks/>
          </p:cNvGrpSpPr>
          <p:nvPr/>
        </p:nvGrpSpPr>
        <p:grpSpPr bwMode="auto">
          <a:xfrm>
            <a:off x="171450" y="152400"/>
            <a:ext cx="2209800" cy="1189038"/>
            <a:chOff x="84" y="1026"/>
            <a:chExt cx="1644" cy="975"/>
          </a:xfrm>
        </p:grpSpPr>
        <p:sp>
          <p:nvSpPr>
            <p:cNvPr id="34856" name="Line 5"/>
            <p:cNvSpPr>
              <a:spLocks noChangeShapeType="1"/>
            </p:cNvSpPr>
            <p:nvPr/>
          </p:nvSpPr>
          <p:spPr bwMode="auto">
            <a:xfrm flipV="1">
              <a:off x="287" y="1330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57" name="Line 6"/>
            <p:cNvSpPr>
              <a:spLocks noChangeShapeType="1"/>
            </p:cNvSpPr>
            <p:nvPr/>
          </p:nvSpPr>
          <p:spPr bwMode="auto">
            <a:xfrm>
              <a:off x="310" y="16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58" name="Text Box 16"/>
            <p:cNvSpPr txBox="1">
              <a:spLocks noChangeArrowheads="1"/>
            </p:cNvSpPr>
            <p:nvPr/>
          </p:nvSpPr>
          <p:spPr bwMode="auto">
            <a:xfrm>
              <a:off x="85" y="1181"/>
              <a:ext cx="26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l-GR">
                  <a:latin typeface="Times New Roman" pitchFamily="18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34859" name="Text Box 17"/>
            <p:cNvSpPr txBox="1">
              <a:spLocks noChangeArrowheads="1"/>
            </p:cNvSpPr>
            <p:nvPr/>
          </p:nvSpPr>
          <p:spPr bwMode="auto">
            <a:xfrm>
              <a:off x="84" y="1520"/>
              <a:ext cx="25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l-GR">
                  <a:latin typeface="Times New Roman" pitchFamily="18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34860" name="Line 5"/>
            <p:cNvSpPr>
              <a:spLocks noChangeShapeType="1"/>
            </p:cNvSpPr>
            <p:nvPr/>
          </p:nvSpPr>
          <p:spPr bwMode="auto">
            <a:xfrm flipV="1">
              <a:off x="1262" y="1331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1" name="Line 6"/>
            <p:cNvSpPr>
              <a:spLocks noChangeShapeType="1"/>
            </p:cNvSpPr>
            <p:nvPr/>
          </p:nvSpPr>
          <p:spPr bwMode="auto">
            <a:xfrm>
              <a:off x="1285" y="167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862" name="Text Box 16"/>
            <p:cNvSpPr txBox="1">
              <a:spLocks noChangeArrowheads="1"/>
            </p:cNvSpPr>
            <p:nvPr/>
          </p:nvSpPr>
          <p:spPr bwMode="auto">
            <a:xfrm>
              <a:off x="1490" y="1181"/>
              <a:ext cx="23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S</a:t>
              </a:r>
              <a:endParaRPr lang="el-GR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4863" name="Text Box 17"/>
            <p:cNvSpPr txBox="1">
              <a:spLocks noChangeArrowheads="1"/>
            </p:cNvSpPr>
            <p:nvPr/>
          </p:nvSpPr>
          <p:spPr bwMode="auto">
            <a:xfrm>
              <a:off x="1476" y="1520"/>
              <a:ext cx="25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C</a:t>
              </a:r>
              <a:endParaRPr lang="el-GR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4864" name="Rectangle 33"/>
            <p:cNvSpPr>
              <a:spLocks noChangeArrowheads="1"/>
            </p:cNvSpPr>
            <p:nvPr/>
          </p:nvSpPr>
          <p:spPr bwMode="auto">
            <a:xfrm>
              <a:off x="510" y="1026"/>
              <a:ext cx="796" cy="975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Half_adder</a:t>
              </a:r>
            </a:p>
            <a:p>
              <a:pPr algn="ctr"/>
              <a:endParaRPr lang="en-US">
                <a:latin typeface="Calibri" pitchFamily="34" charset="0"/>
              </a:endParaRPr>
            </a:p>
            <a:p>
              <a:pPr algn="ctr"/>
              <a:endParaRPr lang="en-US">
                <a:latin typeface="Calibri" pitchFamily="34" charset="0"/>
              </a:endParaRPr>
            </a:p>
            <a:p>
              <a:pPr algn="ctr"/>
              <a:endParaRPr lang="uk-UA">
                <a:latin typeface="Calibri" pitchFamily="34" charset="0"/>
              </a:endParaRPr>
            </a:p>
          </p:txBody>
        </p:sp>
      </p:grpSp>
      <p:graphicFrame>
        <p:nvGraphicFramePr>
          <p:cNvPr id="126174" name="Group 222"/>
          <p:cNvGraphicFramePr>
            <a:graphicFrameLocks noGrp="1"/>
          </p:cNvGraphicFramePr>
          <p:nvPr>
            <p:ph idx="4294967295"/>
          </p:nvPr>
        </p:nvGraphicFramePr>
        <p:xfrm>
          <a:off x="7197725" y="765175"/>
          <a:ext cx="1695451" cy="1828800"/>
        </p:xfrm>
        <a:graphic>
          <a:graphicData uri="http://schemas.openxmlformats.org/drawingml/2006/table">
            <a:tbl>
              <a:tblPr/>
              <a:tblGrid>
                <a:gridCol w="42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A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B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S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C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4" name="Text Box 26"/>
          <p:cNvSpPr txBox="1">
            <a:spLocks noChangeArrowheads="1"/>
          </p:cNvSpPr>
          <p:nvPr/>
        </p:nvSpPr>
        <p:spPr bwMode="auto">
          <a:xfrm>
            <a:off x="3492500" y="674688"/>
            <a:ext cx="36718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ru-RU" altLang="ko-KR" sz="1400">
                <a:latin typeface="Arial Unicode MS" pitchFamily="34" charset="-128"/>
              </a:rPr>
              <a:t>Объект представлен в виде “черного ящика” с входами и выходами</a:t>
            </a:r>
            <a:endParaRPr lang="en-US" altLang="ko-KR" sz="1400">
              <a:latin typeface="Arial Unicode MS" pitchFamily="34" charset="-128"/>
            </a:endParaRPr>
          </a:p>
          <a:p>
            <a:pPr eaLnBrk="1" latinLnBrk="1" hangingPunct="1"/>
            <a:r>
              <a:rPr lang="ru-RU" altLang="ko-KR" sz="1400">
                <a:latin typeface="Arial Unicode MS" pitchFamily="34" charset="-128"/>
              </a:rPr>
              <a:t>Программа</a:t>
            </a:r>
            <a:r>
              <a:rPr lang="uk-UA" altLang="ko-KR" sz="1400">
                <a:latin typeface="Arial Unicode MS" pitchFamily="34" charset="-128"/>
              </a:rPr>
              <a:t> </a:t>
            </a:r>
            <a:r>
              <a:rPr lang="ru-RU" altLang="ko-KR" sz="1400">
                <a:latin typeface="Arial Unicode MS" pitchFamily="34" charset="-128"/>
              </a:rPr>
              <a:t> описывает зависимость выходных сигналов от входных на уровне одного процесса. </a:t>
            </a:r>
          </a:p>
        </p:txBody>
      </p:sp>
      <p:sp>
        <p:nvSpPr>
          <p:cNvPr id="34855" name="Text Box 3"/>
          <p:cNvSpPr txBox="1">
            <a:spLocks noChangeArrowheads="1"/>
          </p:cNvSpPr>
          <p:nvPr/>
        </p:nvSpPr>
        <p:spPr bwMode="auto">
          <a:xfrm>
            <a:off x="5148263" y="3249613"/>
            <a:ext cx="3887787" cy="3419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sz="1600">
                <a:ea typeface="굴림" pitchFamily="50" charset="-127"/>
              </a:rPr>
              <a:t>module half_adder_</a:t>
            </a:r>
            <a:r>
              <a:rPr lang="en-US" altLang="ko-KR" sz="1600">
                <a:ea typeface="바탕" pitchFamily="18" charset="-127"/>
              </a:rPr>
              <a:t>beh2</a:t>
            </a:r>
            <a:r>
              <a:rPr lang="en-US" altLang="ko-KR" sz="1600">
                <a:ea typeface="굴림" pitchFamily="50" charset="-127"/>
              </a:rPr>
              <a:t> (S, C, A, B);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output S, C;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input    A, B;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wire     S, C;</a:t>
            </a:r>
          </a:p>
          <a:p>
            <a:pPr eaLnBrk="1" latinLnBrk="1" hangingPunct="1"/>
            <a:r>
              <a:rPr lang="ru-RU" altLang="ko-KR" sz="1600">
                <a:ea typeface="굴림" pitchFamily="50" charset="-127"/>
              </a:rPr>
              <a:t>а</a:t>
            </a:r>
            <a:r>
              <a:rPr lang="en-US" altLang="ko-KR" sz="1600">
                <a:ea typeface="굴림" pitchFamily="50" charset="-127"/>
              </a:rPr>
              <a:t>lways</a:t>
            </a:r>
            <a:r>
              <a:rPr lang="ru-RU" altLang="ko-KR" sz="1600">
                <a:ea typeface="굴림" pitchFamily="50" charset="-127"/>
              </a:rPr>
              <a:t>  </a:t>
            </a:r>
            <a:r>
              <a:rPr lang="en-US" altLang="ko-KR" sz="1600">
                <a:ea typeface="굴림" pitchFamily="50" charset="-127"/>
              </a:rPr>
              <a:t>@ (A or B);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begin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S&lt;=A^B;</a:t>
            </a:r>
            <a:r>
              <a:rPr lang="ru-RU" altLang="ko-KR" sz="1600">
                <a:ea typeface="굴림" pitchFamily="50" charset="-127"/>
              </a:rPr>
              <a:t>     </a:t>
            </a:r>
            <a:r>
              <a:rPr lang="ru-RU" altLang="ko-KR" sz="1600">
                <a:solidFill>
                  <a:srgbClr val="CC6600"/>
                </a:solidFill>
                <a:ea typeface="굴림" pitchFamily="50" charset="-127"/>
              </a:rPr>
              <a:t>/ </a:t>
            </a:r>
            <a:r>
              <a:rPr lang="en-US" altLang="ko-KR" sz="1600">
                <a:solidFill>
                  <a:srgbClr val="CC6600"/>
                </a:solidFill>
                <a:ea typeface="굴림" pitchFamily="50" charset="-127"/>
              </a:rPr>
              <a:t>S = A </a:t>
            </a:r>
            <a:r>
              <a:rPr lang="uk-UA" altLang="ko-KR" sz="1600">
                <a:solidFill>
                  <a:srgbClr val="CC6600"/>
                </a:solidFill>
                <a:ea typeface="굴림" pitchFamily="50" charset="-127"/>
              </a:rPr>
              <a:t>х</a:t>
            </a:r>
            <a:r>
              <a:rPr lang="en-US" altLang="ko-KR" sz="1600">
                <a:solidFill>
                  <a:srgbClr val="CC6600"/>
                </a:solidFill>
                <a:ea typeface="굴림" pitchFamily="50" charset="-127"/>
              </a:rPr>
              <a:t>or B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C&lt;=A&amp;B;      </a:t>
            </a:r>
            <a:r>
              <a:rPr lang="ru-RU" altLang="ko-KR" sz="1600">
                <a:solidFill>
                  <a:srgbClr val="CC6600"/>
                </a:solidFill>
                <a:ea typeface="굴림" pitchFamily="50" charset="-127"/>
              </a:rPr>
              <a:t>/ </a:t>
            </a:r>
            <a:r>
              <a:rPr lang="en-US" altLang="ko-KR" sz="1600">
                <a:solidFill>
                  <a:srgbClr val="CC6600"/>
                </a:solidFill>
                <a:ea typeface="굴림" pitchFamily="50" charset="-127"/>
              </a:rPr>
              <a:t>S = A and B</a:t>
            </a:r>
            <a:r>
              <a:rPr lang="en-US" altLang="ko-KR" sz="1600">
                <a:ea typeface="굴림" pitchFamily="50" charset="-127"/>
              </a:rPr>
              <a:t>    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            end</a:t>
            </a:r>
          </a:p>
          <a:p>
            <a:pPr eaLnBrk="1" latinLnBrk="1" hangingPunct="1"/>
            <a:r>
              <a:rPr lang="en-US" altLang="ko-KR" sz="1600">
                <a:ea typeface="굴림" pitchFamily="50" charset="-127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 bwMode="auto">
          <a:xfrm>
            <a:off x="5292725" y="1989138"/>
            <a:ext cx="2447925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SzPct val="90000"/>
              <a:defRPr/>
            </a:pPr>
            <a:endParaRPr kumimoji="1" lang="uk-UA" sz="1600">
              <a:ea typeface="바탕" pitchFamily="18" charset="-127"/>
              <a:cs typeface="+mn-cs"/>
              <a:sym typeface="Wingdings" pitchFamily="2" charset="2"/>
            </a:endParaRPr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ko-KR" sz="2800" b="1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Структурная модель полусумматора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0" y="1125538"/>
            <a:ext cx="4319588" cy="2303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>
                <a:latin typeface="Comic Sans MS" pitchFamily="66" charset="0"/>
                <a:ea typeface="굴림" pitchFamily="50" charset="-127"/>
              </a:rPr>
              <a:t>module half_adder_gate (S, C, A, B);</a:t>
            </a:r>
          </a:p>
          <a:p>
            <a:pPr eaLnBrk="1" latinLnBrk="1" hangingPunct="1"/>
            <a:r>
              <a:rPr lang="en-US" altLang="ko-KR">
                <a:latin typeface="Comic Sans MS" pitchFamily="66" charset="0"/>
                <a:ea typeface="굴림" pitchFamily="50" charset="-127"/>
              </a:rPr>
              <a:t>            output S, C;</a:t>
            </a:r>
          </a:p>
          <a:p>
            <a:pPr eaLnBrk="1" latinLnBrk="1" hangingPunct="1"/>
            <a:r>
              <a:rPr lang="en-US" altLang="ko-KR">
                <a:latin typeface="Comic Sans MS" pitchFamily="66" charset="0"/>
                <a:ea typeface="굴림" pitchFamily="50" charset="-127"/>
              </a:rPr>
              <a:t>            input    A, B;</a:t>
            </a:r>
          </a:p>
          <a:p>
            <a:pPr eaLnBrk="1" latinLnBrk="1" hangingPunct="1"/>
            <a:r>
              <a:rPr lang="en-US" altLang="ko-KR">
                <a:latin typeface="Comic Sans MS" pitchFamily="66" charset="0"/>
                <a:ea typeface="굴림" pitchFamily="50" charset="-127"/>
              </a:rPr>
              <a:t>            and UAND (C, A, B);</a:t>
            </a:r>
          </a:p>
          <a:p>
            <a:pPr eaLnBrk="1" latinLnBrk="1" hangingPunct="1"/>
            <a:r>
              <a:rPr lang="en-US" altLang="ko-KR">
                <a:latin typeface="Comic Sans MS" pitchFamily="66" charset="0"/>
                <a:ea typeface="굴림" pitchFamily="50" charset="-127"/>
              </a:rPr>
              <a:t>            xor UXOR (S, A, B);</a:t>
            </a:r>
          </a:p>
          <a:p>
            <a:pPr eaLnBrk="1" latinLnBrk="1" hangingPunct="1"/>
            <a:r>
              <a:rPr lang="en-US" altLang="ko-KR">
                <a:latin typeface="Comic Sans MS" pitchFamily="66" charset="0"/>
                <a:ea typeface="굴림" pitchFamily="50" charset="-127"/>
              </a:rPr>
              <a:t>endmodule</a:t>
            </a:r>
          </a:p>
          <a:p>
            <a:pPr eaLnBrk="1" latinLnBrk="1" hangingPunct="1"/>
            <a:endParaRPr lang="en-US" altLang="ko-KR">
              <a:latin typeface="Comic Sans MS" pitchFamily="66" charset="0"/>
              <a:ea typeface="굴림" pitchFamily="50" charset="-127"/>
            </a:endParaRP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436563" y="1123950"/>
            <a:ext cx="1773237" cy="1525588"/>
            <a:chOff x="794" y="1391"/>
            <a:chExt cx="1210" cy="961"/>
          </a:xfrm>
        </p:grpSpPr>
        <p:sp>
          <p:nvSpPr>
            <p:cNvPr id="35851" name="Line 5"/>
            <p:cNvSpPr>
              <a:spLocks noChangeShapeType="1"/>
            </p:cNvSpPr>
            <p:nvPr/>
          </p:nvSpPr>
          <p:spPr bwMode="auto">
            <a:xfrm>
              <a:off x="80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2" name="Line 6"/>
            <p:cNvSpPr>
              <a:spLocks noChangeShapeType="1"/>
            </p:cNvSpPr>
            <p:nvPr/>
          </p:nvSpPr>
          <p:spPr bwMode="auto">
            <a:xfrm>
              <a:off x="80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3" name="Line 7"/>
            <p:cNvSpPr>
              <a:spLocks noChangeShapeType="1"/>
            </p:cNvSpPr>
            <p:nvPr/>
          </p:nvSpPr>
          <p:spPr bwMode="auto">
            <a:xfrm>
              <a:off x="1092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4" name="Line 8"/>
            <p:cNvSpPr>
              <a:spLocks noChangeShapeType="1"/>
            </p:cNvSpPr>
            <p:nvPr/>
          </p:nvSpPr>
          <p:spPr bwMode="auto">
            <a:xfrm>
              <a:off x="1092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5" name="AutoShape 9"/>
            <p:cNvSpPr>
              <a:spLocks noChangeArrowheads="1"/>
            </p:cNvSpPr>
            <p:nvPr/>
          </p:nvSpPr>
          <p:spPr bwMode="auto">
            <a:xfrm>
              <a:off x="1236" y="2016"/>
              <a:ext cx="336" cy="3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>
                <a:latin typeface="Calibri" pitchFamily="34" charset="0"/>
                <a:ea typeface="바탕" pitchFamily="18" charset="-127"/>
              </a:endParaRPr>
            </a:p>
          </p:txBody>
        </p:sp>
        <p:sp>
          <p:nvSpPr>
            <p:cNvPr id="35856" name="Line 10"/>
            <p:cNvSpPr>
              <a:spLocks noChangeShapeType="1"/>
            </p:cNvSpPr>
            <p:nvPr/>
          </p:nvSpPr>
          <p:spPr bwMode="auto">
            <a:xfrm>
              <a:off x="996" y="17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7" name="Line 11"/>
            <p:cNvSpPr>
              <a:spLocks noChangeShapeType="1"/>
            </p:cNvSpPr>
            <p:nvPr/>
          </p:nvSpPr>
          <p:spPr bwMode="auto">
            <a:xfrm>
              <a:off x="99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8" name="Oval 12"/>
            <p:cNvSpPr>
              <a:spLocks noChangeArrowheads="1"/>
            </p:cNvSpPr>
            <p:nvPr/>
          </p:nvSpPr>
          <p:spPr bwMode="auto">
            <a:xfrm>
              <a:off x="971" y="176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ea typeface="바탕" pitchFamily="18" charset="-127"/>
              </a:endParaRPr>
            </a:p>
          </p:txBody>
        </p:sp>
        <p:sp>
          <p:nvSpPr>
            <p:cNvPr id="35859" name="Oval 13"/>
            <p:cNvSpPr>
              <a:spLocks noChangeArrowheads="1"/>
            </p:cNvSpPr>
            <p:nvPr/>
          </p:nvSpPr>
          <p:spPr bwMode="auto">
            <a:xfrm>
              <a:off x="1076" y="156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ea typeface="바탕" pitchFamily="18" charset="-127"/>
              </a:endParaRPr>
            </a:p>
          </p:txBody>
        </p:sp>
        <p:sp>
          <p:nvSpPr>
            <p:cNvPr id="35860" name="Line 14"/>
            <p:cNvSpPr>
              <a:spLocks noChangeShapeType="1"/>
            </p:cNvSpPr>
            <p:nvPr/>
          </p:nvSpPr>
          <p:spPr bwMode="auto">
            <a:xfrm>
              <a:off x="1572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1" name="Line 15"/>
            <p:cNvSpPr>
              <a:spLocks noChangeShapeType="1"/>
            </p:cNvSpPr>
            <p:nvPr/>
          </p:nvSpPr>
          <p:spPr bwMode="auto">
            <a:xfrm>
              <a:off x="1572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2" name="Text Box 16"/>
            <p:cNvSpPr txBox="1">
              <a:spLocks noChangeArrowheads="1"/>
            </p:cNvSpPr>
            <p:nvPr/>
          </p:nvSpPr>
          <p:spPr bwMode="auto">
            <a:xfrm>
              <a:off x="794" y="1391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l-GR">
                  <a:latin typeface="Times New Roman" pitchFamily="18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35863" name="Text Box 17"/>
            <p:cNvSpPr txBox="1">
              <a:spLocks noChangeArrowheads="1"/>
            </p:cNvSpPr>
            <p:nvPr/>
          </p:nvSpPr>
          <p:spPr bwMode="auto">
            <a:xfrm>
              <a:off x="798" y="1727"/>
              <a:ext cx="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l-GR">
                  <a:latin typeface="Times New Roman" pitchFamily="18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35864" name="Text Box 18"/>
            <p:cNvSpPr txBox="1">
              <a:spLocks noChangeArrowheads="1"/>
            </p:cNvSpPr>
            <p:nvPr/>
          </p:nvSpPr>
          <p:spPr bwMode="auto">
            <a:xfrm>
              <a:off x="1719" y="1487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l-GR">
                  <a:latin typeface="Times New Roman" pitchFamily="18" charset="0"/>
                  <a:ea typeface="굴림" pitchFamily="50" charset="-127"/>
                </a:rPr>
                <a:t>S</a:t>
              </a:r>
            </a:p>
          </p:txBody>
        </p:sp>
        <p:sp>
          <p:nvSpPr>
            <p:cNvPr id="35865" name="Text Box 19"/>
            <p:cNvSpPr txBox="1">
              <a:spLocks noChangeArrowheads="1"/>
            </p:cNvSpPr>
            <p:nvPr/>
          </p:nvSpPr>
          <p:spPr bwMode="auto">
            <a:xfrm>
              <a:off x="1754" y="1928"/>
              <a:ext cx="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l-GR">
                  <a:latin typeface="Times New Roman" pitchFamily="18" charset="0"/>
                  <a:ea typeface="굴림" pitchFamily="50" charset="-127"/>
                </a:rPr>
                <a:t>C</a:t>
              </a:r>
            </a:p>
          </p:txBody>
        </p:sp>
        <p:grpSp>
          <p:nvGrpSpPr>
            <p:cNvPr id="35866" name="Group 20"/>
            <p:cNvGrpSpPr>
              <a:grpSpLocks/>
            </p:cNvGrpSpPr>
            <p:nvPr/>
          </p:nvGrpSpPr>
          <p:grpSpPr bwMode="auto">
            <a:xfrm>
              <a:off x="1200" y="1536"/>
              <a:ext cx="336" cy="288"/>
              <a:chOff x="2282" y="3408"/>
              <a:chExt cx="221" cy="192"/>
            </a:xfrm>
          </p:grpSpPr>
          <p:sp>
            <p:nvSpPr>
              <p:cNvPr id="35867" name="Arc 21"/>
              <p:cNvSpPr>
                <a:spLocks/>
              </p:cNvSpPr>
              <p:nvPr/>
            </p:nvSpPr>
            <p:spPr bwMode="auto">
              <a:xfrm>
                <a:off x="2311" y="3409"/>
                <a:ext cx="50" cy="189"/>
              </a:xfrm>
              <a:custGeom>
                <a:avLst/>
                <a:gdLst>
                  <a:gd name="T0" fmla="*/ 0 w 22799"/>
                  <a:gd name="T1" fmla="*/ 0 h 43200"/>
                  <a:gd name="T2" fmla="*/ 0 w 22799"/>
                  <a:gd name="T3" fmla="*/ 0 h 43200"/>
                  <a:gd name="T4" fmla="*/ 0 w 2279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99"/>
                  <a:gd name="T10" fmla="*/ 0 h 43200"/>
                  <a:gd name="T11" fmla="*/ 22799 w 2279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99" h="43200" fill="none" extrusionOk="0">
                    <a:moveTo>
                      <a:pt x="1198" y="0"/>
                    </a:moveTo>
                    <a:cubicBezTo>
                      <a:pt x="13128" y="0"/>
                      <a:pt x="22799" y="9670"/>
                      <a:pt x="22799" y="21600"/>
                    </a:cubicBezTo>
                    <a:cubicBezTo>
                      <a:pt x="22799" y="33529"/>
                      <a:pt x="13128" y="43200"/>
                      <a:pt x="1199" y="43200"/>
                    </a:cubicBezTo>
                    <a:cubicBezTo>
                      <a:pt x="799" y="43200"/>
                      <a:pt x="399" y="43188"/>
                      <a:pt x="0" y="43166"/>
                    </a:cubicBezTo>
                  </a:path>
                  <a:path w="22799" h="43200" stroke="0" extrusionOk="0">
                    <a:moveTo>
                      <a:pt x="1198" y="0"/>
                    </a:moveTo>
                    <a:cubicBezTo>
                      <a:pt x="13128" y="0"/>
                      <a:pt x="22799" y="9670"/>
                      <a:pt x="22799" y="21600"/>
                    </a:cubicBezTo>
                    <a:cubicBezTo>
                      <a:pt x="22799" y="33529"/>
                      <a:pt x="13128" y="43200"/>
                      <a:pt x="1199" y="43200"/>
                    </a:cubicBezTo>
                    <a:cubicBezTo>
                      <a:pt x="799" y="43200"/>
                      <a:pt x="399" y="43188"/>
                      <a:pt x="0" y="43166"/>
                    </a:cubicBezTo>
                    <a:lnTo>
                      <a:pt x="1199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868" name="Arc 22"/>
              <p:cNvSpPr>
                <a:spLocks/>
              </p:cNvSpPr>
              <p:nvPr/>
            </p:nvSpPr>
            <p:spPr bwMode="auto">
              <a:xfrm flipV="1">
                <a:off x="2314" y="3471"/>
                <a:ext cx="189" cy="126"/>
              </a:xfrm>
              <a:custGeom>
                <a:avLst/>
                <a:gdLst>
                  <a:gd name="T0" fmla="*/ 0 w 20955"/>
                  <a:gd name="T1" fmla="*/ 0 h 21600"/>
                  <a:gd name="T2" fmla="*/ 0 w 20955"/>
                  <a:gd name="T3" fmla="*/ 0 h 21600"/>
                  <a:gd name="T4" fmla="*/ 0 w 2095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55"/>
                  <a:gd name="T10" fmla="*/ 0 h 21600"/>
                  <a:gd name="T11" fmla="*/ 20955 w 209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55" h="21600" fill="none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</a:path>
                  <a:path w="20955" h="21600" stroke="0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ru-RU"/>
              </a:p>
            </p:txBody>
          </p:sp>
          <p:sp>
            <p:nvSpPr>
              <p:cNvPr id="35869" name="Arc 23"/>
              <p:cNvSpPr>
                <a:spLocks/>
              </p:cNvSpPr>
              <p:nvPr/>
            </p:nvSpPr>
            <p:spPr bwMode="auto">
              <a:xfrm>
                <a:off x="2314" y="3408"/>
                <a:ext cx="189" cy="126"/>
              </a:xfrm>
              <a:custGeom>
                <a:avLst/>
                <a:gdLst>
                  <a:gd name="T0" fmla="*/ 0 w 20955"/>
                  <a:gd name="T1" fmla="*/ 0 h 21600"/>
                  <a:gd name="T2" fmla="*/ 0 w 20955"/>
                  <a:gd name="T3" fmla="*/ 0 h 21600"/>
                  <a:gd name="T4" fmla="*/ 0 w 2095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55"/>
                  <a:gd name="T10" fmla="*/ 0 h 21600"/>
                  <a:gd name="T11" fmla="*/ 20955 w 209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55" h="21600" fill="none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</a:path>
                  <a:path w="20955" h="21600" stroke="0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870" name="Arc 24"/>
              <p:cNvSpPr>
                <a:spLocks/>
              </p:cNvSpPr>
              <p:nvPr/>
            </p:nvSpPr>
            <p:spPr bwMode="auto">
              <a:xfrm>
                <a:off x="2282" y="3411"/>
                <a:ext cx="50" cy="189"/>
              </a:xfrm>
              <a:custGeom>
                <a:avLst/>
                <a:gdLst>
                  <a:gd name="T0" fmla="*/ 0 w 22799"/>
                  <a:gd name="T1" fmla="*/ 0 h 43200"/>
                  <a:gd name="T2" fmla="*/ 0 w 22799"/>
                  <a:gd name="T3" fmla="*/ 0 h 43200"/>
                  <a:gd name="T4" fmla="*/ 0 w 2279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99"/>
                  <a:gd name="T10" fmla="*/ 0 h 43200"/>
                  <a:gd name="T11" fmla="*/ 22799 w 2279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99" h="43200" fill="none" extrusionOk="0">
                    <a:moveTo>
                      <a:pt x="1198" y="0"/>
                    </a:moveTo>
                    <a:cubicBezTo>
                      <a:pt x="13128" y="0"/>
                      <a:pt x="22799" y="9670"/>
                      <a:pt x="22799" y="21600"/>
                    </a:cubicBezTo>
                    <a:cubicBezTo>
                      <a:pt x="22799" y="33529"/>
                      <a:pt x="13128" y="43200"/>
                      <a:pt x="1199" y="43200"/>
                    </a:cubicBezTo>
                    <a:cubicBezTo>
                      <a:pt x="799" y="43200"/>
                      <a:pt x="399" y="43188"/>
                      <a:pt x="0" y="43166"/>
                    </a:cubicBezTo>
                  </a:path>
                  <a:path w="22799" h="43200" stroke="0" extrusionOk="0">
                    <a:moveTo>
                      <a:pt x="1198" y="0"/>
                    </a:moveTo>
                    <a:cubicBezTo>
                      <a:pt x="13128" y="0"/>
                      <a:pt x="22799" y="9670"/>
                      <a:pt x="22799" y="21600"/>
                    </a:cubicBezTo>
                    <a:cubicBezTo>
                      <a:pt x="22799" y="33529"/>
                      <a:pt x="13128" y="43200"/>
                      <a:pt x="1199" y="43200"/>
                    </a:cubicBezTo>
                    <a:cubicBezTo>
                      <a:pt x="799" y="43200"/>
                      <a:pt x="399" y="43188"/>
                      <a:pt x="0" y="43166"/>
                    </a:cubicBezTo>
                    <a:lnTo>
                      <a:pt x="1199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5846" name="Rectangle 25"/>
          <p:cNvSpPr>
            <a:spLocks noChangeArrowheads="1"/>
          </p:cNvSpPr>
          <p:nvPr/>
        </p:nvSpPr>
        <p:spPr bwMode="auto">
          <a:xfrm>
            <a:off x="317500" y="1125538"/>
            <a:ext cx="2060575" cy="172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>
              <a:latin typeface="Calibri" pitchFamily="34" charset="0"/>
              <a:ea typeface="바탕" pitchFamily="18" charset="-127"/>
            </a:endParaRPr>
          </a:p>
        </p:txBody>
      </p:sp>
      <p:sp>
        <p:nvSpPr>
          <p:cNvPr id="35847" name="Text Box 26"/>
          <p:cNvSpPr txBox="1">
            <a:spLocks noChangeArrowheads="1"/>
          </p:cNvSpPr>
          <p:nvPr/>
        </p:nvSpPr>
        <p:spPr bwMode="auto">
          <a:xfrm>
            <a:off x="323850" y="4256088"/>
            <a:ext cx="8424863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ru-RU" altLang="ko-KR" sz="2400">
                <a:solidFill>
                  <a:srgbClr val="FF6600"/>
                </a:solidFill>
                <a:latin typeface="Arial Unicode MS" pitchFamily="34" charset="-128"/>
              </a:rPr>
              <a:t>Структурное описание</a:t>
            </a:r>
            <a:r>
              <a:rPr lang="ru-RU" altLang="ko-KR" sz="2400">
                <a:latin typeface="Arial Unicode MS" pitchFamily="34" charset="-128"/>
              </a:rPr>
              <a:t> – структура объекта, как композиция компонентов, соединенных между собой и обменивающихся сигналами. </a:t>
            </a:r>
          </a:p>
          <a:p>
            <a:pPr eaLnBrk="1" latinLnBrk="1" hangingPunct="1"/>
            <a:r>
              <a:rPr lang="ru-RU" altLang="ko-KR" sz="2400">
                <a:solidFill>
                  <a:srgbClr val="FF6600"/>
                </a:solidFill>
                <a:latin typeface="Arial Unicode MS" pitchFamily="34" charset="-128"/>
              </a:rPr>
              <a:t>Структурная модель</a:t>
            </a:r>
            <a:r>
              <a:rPr lang="ru-RU" altLang="ko-KR" sz="2400">
                <a:latin typeface="Arial Unicode MS" pitchFamily="34" charset="-128"/>
              </a:rPr>
              <a:t> - использование библиотечных модулей, или создание собственных</a:t>
            </a:r>
          </a:p>
        </p:txBody>
      </p:sp>
      <p:sp>
        <p:nvSpPr>
          <p:cNvPr id="35848" name="Text Box 26"/>
          <p:cNvSpPr txBox="1">
            <a:spLocks noChangeArrowheads="1"/>
          </p:cNvSpPr>
          <p:nvPr/>
        </p:nvSpPr>
        <p:spPr bwMode="auto">
          <a:xfrm>
            <a:off x="2511425" y="2636838"/>
            <a:ext cx="18605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latinLnBrk="1" hangingPunct="1"/>
            <a:r>
              <a:rPr lang="ru-RU" altLang="ko-KR">
                <a:latin typeface="Calibri" pitchFamily="34" charset="0"/>
              </a:rPr>
              <a:t>использование</a:t>
            </a:r>
          </a:p>
          <a:p>
            <a:pPr algn="r" eaLnBrk="1" latinLnBrk="1" hangingPunct="1"/>
            <a:r>
              <a:rPr lang="ru-RU" altLang="ko-KR">
                <a:latin typeface="Calibri" pitchFamily="34" charset="0"/>
              </a:rPr>
              <a:t>библиотечных</a:t>
            </a:r>
          </a:p>
          <a:p>
            <a:pPr algn="r" eaLnBrk="1" latinLnBrk="1" hangingPunct="1"/>
            <a:r>
              <a:rPr lang="ru-RU" altLang="ko-KR">
                <a:latin typeface="Calibri" pitchFamily="34" charset="0"/>
                <a:ea typeface="바탕" pitchFamily="18" charset="-127"/>
              </a:rPr>
              <a:t>м</a:t>
            </a:r>
            <a:r>
              <a:rPr lang="ru-RU" altLang="ko-KR">
                <a:latin typeface="Calibri" pitchFamily="34" charset="0"/>
              </a:rPr>
              <a:t>одулей</a:t>
            </a:r>
            <a:r>
              <a:rPr lang="ru-RU" altLang="ko-KR">
                <a:latin typeface="Calibri" pitchFamily="34" charset="0"/>
                <a:ea typeface="바탕" pitchFamily="18" charset="-127"/>
              </a:rPr>
              <a:t> </a:t>
            </a:r>
            <a:r>
              <a:rPr lang="en-US" altLang="ko-KR">
                <a:latin typeface="Calibri" pitchFamily="34" charset="0"/>
                <a:ea typeface="바탕" pitchFamily="18" charset="-127"/>
              </a:rPr>
              <a:t>and </a:t>
            </a:r>
            <a:r>
              <a:rPr lang="ru-RU" altLang="ko-KR">
                <a:latin typeface="Calibri" pitchFamily="34" charset="0"/>
                <a:ea typeface="바탕" pitchFamily="18" charset="-127"/>
              </a:rPr>
              <a:t>и </a:t>
            </a:r>
            <a:r>
              <a:rPr lang="en-US" altLang="ko-KR">
                <a:latin typeface="Calibri" pitchFamily="34" charset="0"/>
                <a:ea typeface="바탕" pitchFamily="18" charset="-127"/>
              </a:rPr>
              <a:t> xor</a:t>
            </a:r>
            <a:endParaRPr lang="ru-RU" altLang="ko-KR">
              <a:latin typeface="Calibri" pitchFamily="34" charset="0"/>
              <a:ea typeface="바탕" pitchFamily="18" charset="-127"/>
            </a:endParaRPr>
          </a:p>
        </p:txBody>
      </p:sp>
      <p:sp>
        <p:nvSpPr>
          <p:cNvPr id="35849" name="Line 30"/>
          <p:cNvSpPr>
            <a:spLocks noChangeShapeType="1"/>
          </p:cNvSpPr>
          <p:nvPr/>
        </p:nvSpPr>
        <p:spPr bwMode="auto">
          <a:xfrm flipV="1">
            <a:off x="3243263" y="2060575"/>
            <a:ext cx="2025650" cy="647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850" name="Line 31"/>
          <p:cNvSpPr>
            <a:spLocks noChangeShapeType="1"/>
          </p:cNvSpPr>
          <p:nvPr/>
        </p:nvSpPr>
        <p:spPr bwMode="auto">
          <a:xfrm flipV="1">
            <a:off x="3243263" y="2312988"/>
            <a:ext cx="2025650" cy="395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188" y="-26988"/>
            <a:ext cx="8696325" cy="712788"/>
          </a:xfrm>
          <a:noFill/>
        </p:spPr>
        <p:txBody>
          <a:bodyPr/>
          <a:lstStyle/>
          <a:p>
            <a:pPr eaLnBrk="1" hangingPunct="1"/>
            <a:r>
              <a:rPr lang="ru-RU" sz="3200" b="1" smtClean="0">
                <a:solidFill>
                  <a:srgbClr val="C00000"/>
                </a:solidFill>
              </a:rPr>
              <a:t>Модуль   мультиплексора </a:t>
            </a:r>
            <a:r>
              <a:rPr lang="en-US" altLang="ko-KR" sz="3200" b="1" smtClean="0">
                <a:solidFill>
                  <a:srgbClr val="C00000"/>
                </a:solidFill>
              </a:rPr>
              <a:t>(Behavior model</a:t>
            </a:r>
            <a:r>
              <a:rPr lang="ru-RU" altLang="ko-KR" sz="3200" b="1" smtClean="0">
                <a:solidFill>
                  <a:srgbClr val="C00000"/>
                </a:solidFill>
              </a:rPr>
              <a:t>)</a:t>
            </a:r>
            <a:r>
              <a:rPr lang="en-US" altLang="ko-KR" sz="3200" b="1" smtClean="0">
                <a:solidFill>
                  <a:srgbClr val="C00000"/>
                </a:solidFill>
              </a:rPr>
              <a:t> </a:t>
            </a:r>
            <a:endParaRPr lang="uk-UA" sz="3200" b="1" smtClean="0">
              <a:solidFill>
                <a:srgbClr val="C00000"/>
              </a:solidFill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17500" y="4113213"/>
          <a:ext cx="3424238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Visio" r:id="rId3" imgW="2659441" imgH="1678735" progId="Visio.Drawing.11">
                  <p:embed/>
                </p:oleObj>
              </mc:Choice>
              <mc:Fallback>
                <p:oleObj name="Visio" r:id="rId3" imgW="2659441" imgH="167873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113213"/>
                        <a:ext cx="3424238" cy="25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17500" y="2887663"/>
            <a:ext cx="3389313" cy="1081087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always @ (sel or a or b or c or d)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if (sel == 2’b00) out = a;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else if (sel == 2’b01) out = b;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else if (sel == 2’b10) out = d;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else out = d;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5724525" y="2924175"/>
            <a:ext cx="3101975" cy="1692275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always @ (sel or a or b or c or d)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case (sel)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2’b00:    out = a;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2’b01:    out = b;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2’b10:    out = c;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default: out = d;</a:t>
            </a:r>
          </a:p>
          <a:p>
            <a:pPr eaLnBrk="1" latinLnBrk="1" hangingPunct="1">
              <a:lnSpc>
                <a:spcPct val="90000"/>
              </a:lnSpc>
            </a:pPr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endcase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130925" y="4927600"/>
          <a:ext cx="22574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Visio" r:id="rId5" imgW="1178113" imgH="634181" progId="Visio.Drawing.11">
                  <p:embed/>
                </p:oleObj>
              </mc:Choice>
              <mc:Fallback>
                <p:oleObj name="Visio" r:id="rId5" imgW="1178113" imgH="63418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4927600"/>
                        <a:ext cx="225742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82" name="Group 82"/>
          <p:cNvGraphicFramePr>
            <a:graphicFrameLocks noGrp="1"/>
          </p:cNvGraphicFramePr>
          <p:nvPr/>
        </p:nvGraphicFramePr>
        <p:xfrm>
          <a:off x="3194050" y="620713"/>
          <a:ext cx="2027238" cy="2103436"/>
        </p:xfrm>
        <a:graphic>
          <a:graphicData uri="http://schemas.openxmlformats.org/drawingml/2006/table">
            <a:tbl>
              <a:tblPr/>
              <a:tblGrid>
                <a:gridCol w="79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sel[1]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sel[0]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out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a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b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0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c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1</a:t>
                      </a:r>
                      <a:endParaRPr kumimoji="1" 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바탕" pitchFamily="18" charset="-127"/>
                        </a:rPr>
                        <a:t>d</a:t>
                      </a:r>
                      <a:endParaRPr kumimoji="1" 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바탕" pitchFamily="18" charset="-127"/>
                      </a:endParaRPr>
                    </a:p>
                  </a:txBody>
                  <a:tcPr marL="84431" marR="8443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49" name="Group 75"/>
          <p:cNvGrpSpPr>
            <a:grpSpLocks/>
          </p:cNvGrpSpPr>
          <p:nvPr/>
        </p:nvGrpSpPr>
        <p:grpSpPr bwMode="auto">
          <a:xfrm>
            <a:off x="180975" y="763588"/>
            <a:ext cx="2781300" cy="1843087"/>
            <a:chOff x="61" y="413"/>
            <a:chExt cx="1898" cy="1161"/>
          </a:xfrm>
        </p:grpSpPr>
        <p:sp>
          <p:nvSpPr>
            <p:cNvPr id="5151" name="Rectangle 11"/>
            <p:cNvSpPr>
              <a:spLocks noChangeArrowheads="1"/>
            </p:cNvSpPr>
            <p:nvPr/>
          </p:nvSpPr>
          <p:spPr bwMode="auto">
            <a:xfrm>
              <a:off x="761" y="436"/>
              <a:ext cx="666" cy="1134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MX</a:t>
              </a:r>
            </a:p>
            <a:p>
              <a:pPr algn="ctr"/>
              <a:endParaRPr lang="en-US">
                <a:latin typeface="Calibri" pitchFamily="34" charset="0"/>
              </a:endParaRPr>
            </a:p>
            <a:p>
              <a:pPr algn="ctr"/>
              <a:endParaRPr lang="en-US">
                <a:latin typeface="Calibri" pitchFamily="34" charset="0"/>
              </a:endParaRPr>
            </a:p>
            <a:p>
              <a:pPr algn="ctr"/>
              <a:endParaRPr lang="uk-UA">
                <a:latin typeface="Calibri" pitchFamily="34" charset="0"/>
              </a:endParaRPr>
            </a:p>
          </p:txBody>
        </p:sp>
        <p:sp>
          <p:nvSpPr>
            <p:cNvPr id="5152" name="Line 5"/>
            <p:cNvSpPr>
              <a:spLocks noChangeShapeType="1"/>
            </p:cNvSpPr>
            <p:nvPr/>
          </p:nvSpPr>
          <p:spPr bwMode="auto">
            <a:xfrm flipV="1">
              <a:off x="530" y="554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53" name="Line 6"/>
            <p:cNvSpPr>
              <a:spLocks noChangeShapeType="1"/>
            </p:cNvSpPr>
            <p:nvPr/>
          </p:nvSpPr>
          <p:spPr bwMode="auto">
            <a:xfrm>
              <a:off x="530" y="73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54" name="Text Box 16"/>
            <p:cNvSpPr txBox="1">
              <a:spLocks noChangeArrowheads="1"/>
            </p:cNvSpPr>
            <p:nvPr/>
          </p:nvSpPr>
          <p:spPr bwMode="auto">
            <a:xfrm>
              <a:off x="337" y="413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a</a:t>
              </a:r>
              <a:endParaRPr lang="el-GR">
                <a:latin typeface="Times New Roman" pitchFamily="18" charset="0"/>
                <a:ea typeface="바탕" pitchFamily="18" charset="-127"/>
              </a:endParaRPr>
            </a:p>
          </p:txBody>
        </p:sp>
        <p:sp>
          <p:nvSpPr>
            <p:cNvPr id="5155" name="Text Box 17"/>
            <p:cNvSpPr txBox="1">
              <a:spLocks noChangeArrowheads="1"/>
            </p:cNvSpPr>
            <p:nvPr/>
          </p:nvSpPr>
          <p:spPr bwMode="auto">
            <a:xfrm>
              <a:off x="329" y="598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b</a:t>
              </a:r>
              <a:endParaRPr lang="el-GR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5156" name="Line 6"/>
            <p:cNvSpPr>
              <a:spLocks noChangeShapeType="1"/>
            </p:cNvSpPr>
            <p:nvPr/>
          </p:nvSpPr>
          <p:spPr bwMode="auto">
            <a:xfrm>
              <a:off x="1446" y="1067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57" name="Text Box 17"/>
            <p:cNvSpPr txBox="1">
              <a:spLocks noChangeArrowheads="1"/>
            </p:cNvSpPr>
            <p:nvPr/>
          </p:nvSpPr>
          <p:spPr bwMode="auto">
            <a:xfrm>
              <a:off x="1632" y="934"/>
              <a:ext cx="3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out</a:t>
              </a:r>
              <a:endParaRPr lang="el-GR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5158" name="Line 5"/>
            <p:cNvSpPr>
              <a:spLocks noChangeShapeType="1"/>
            </p:cNvSpPr>
            <p:nvPr/>
          </p:nvSpPr>
          <p:spPr bwMode="auto">
            <a:xfrm flipV="1">
              <a:off x="530" y="915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59" name="Line 6"/>
            <p:cNvSpPr>
              <a:spLocks noChangeShapeType="1"/>
            </p:cNvSpPr>
            <p:nvPr/>
          </p:nvSpPr>
          <p:spPr bwMode="auto">
            <a:xfrm>
              <a:off x="530" y="1098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60" name="Text Box 17"/>
            <p:cNvSpPr txBox="1">
              <a:spLocks noChangeArrowheads="1"/>
            </p:cNvSpPr>
            <p:nvPr/>
          </p:nvSpPr>
          <p:spPr bwMode="auto">
            <a:xfrm>
              <a:off x="329" y="961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d</a:t>
              </a:r>
              <a:endParaRPr lang="el-GR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5161" name="Text Box 17"/>
            <p:cNvSpPr txBox="1">
              <a:spLocks noChangeArrowheads="1"/>
            </p:cNvSpPr>
            <p:nvPr/>
          </p:nvSpPr>
          <p:spPr bwMode="auto">
            <a:xfrm>
              <a:off x="337" y="757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c</a:t>
              </a:r>
              <a:endParaRPr lang="el-GR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5162" name="Line 5"/>
            <p:cNvSpPr>
              <a:spLocks noChangeShapeType="1"/>
            </p:cNvSpPr>
            <p:nvPr/>
          </p:nvSpPr>
          <p:spPr bwMode="auto">
            <a:xfrm flipV="1">
              <a:off x="530" y="1295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63" name="Line 6"/>
            <p:cNvSpPr>
              <a:spLocks noChangeShapeType="1"/>
            </p:cNvSpPr>
            <p:nvPr/>
          </p:nvSpPr>
          <p:spPr bwMode="auto">
            <a:xfrm>
              <a:off x="530" y="1479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64" name="Text Box 17"/>
            <p:cNvSpPr txBox="1">
              <a:spLocks noChangeArrowheads="1"/>
            </p:cNvSpPr>
            <p:nvPr/>
          </p:nvSpPr>
          <p:spPr bwMode="auto">
            <a:xfrm>
              <a:off x="61" y="1341"/>
              <a:ext cx="4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sel[0]</a:t>
              </a:r>
              <a:endParaRPr lang="el-GR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5165" name="Text Box 17"/>
            <p:cNvSpPr txBox="1">
              <a:spLocks noChangeArrowheads="1"/>
            </p:cNvSpPr>
            <p:nvPr/>
          </p:nvSpPr>
          <p:spPr bwMode="auto">
            <a:xfrm>
              <a:off x="61" y="1138"/>
              <a:ext cx="4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ea typeface="굴림" pitchFamily="50" charset="-127"/>
                </a:rPr>
                <a:t>sel[1]</a:t>
              </a:r>
              <a:endParaRPr lang="el-GR"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5150" name="Text Box 3"/>
          <p:cNvSpPr txBox="1">
            <a:spLocks noChangeArrowheads="1"/>
          </p:cNvSpPr>
          <p:nvPr/>
        </p:nvSpPr>
        <p:spPr bwMode="auto">
          <a:xfrm>
            <a:off x="5702300" y="1016000"/>
            <a:ext cx="3057525" cy="16208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/>
            <a:r>
              <a:rPr lang="en-US" altLang="ko-KR" sz="1400">
                <a:latin typeface="Comic Sans MS" pitchFamily="66" charset="0"/>
                <a:ea typeface="굴림" pitchFamily="50" charset="-127"/>
              </a:rPr>
              <a:t>module mx_beh (sel, a, b, c, d, out);</a:t>
            </a:r>
          </a:p>
          <a:p>
            <a:pPr eaLnBrk="1" latinLnBrk="1" hangingPunct="1"/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       output out;</a:t>
            </a:r>
          </a:p>
          <a:p>
            <a:pPr eaLnBrk="1" latinLnBrk="1" hangingPunct="1"/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       input    sel, a, b, c, d;</a:t>
            </a:r>
          </a:p>
          <a:p>
            <a:pPr eaLnBrk="1" latinLnBrk="1" hangingPunct="1"/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       wire     a, b, c, d;</a:t>
            </a:r>
          </a:p>
          <a:p>
            <a:pPr eaLnBrk="1" latinLnBrk="1" hangingPunct="1"/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       wire       [1:0]sel;</a:t>
            </a:r>
          </a:p>
          <a:p>
            <a:pPr eaLnBrk="1" latinLnBrk="1" hangingPunct="1"/>
            <a:r>
              <a:rPr lang="en-US" altLang="ko-KR" sz="1400">
                <a:latin typeface="Comic Sans MS" pitchFamily="66" charset="0"/>
                <a:ea typeface="굴림" pitchFamily="50" charset="-127"/>
              </a:rPr>
              <a:t>            / description</a:t>
            </a:r>
          </a:p>
          <a:p>
            <a:pPr eaLnBrk="1" latinLnBrk="1" hangingPunct="1"/>
            <a:r>
              <a:rPr lang="en-US" altLang="ko-KR" sz="1400">
                <a:latin typeface="Comic Sans MS" pitchFamily="66" charset="0"/>
                <a:ea typeface="굴림" pitchFamily="50" charset="-127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777875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rgbClr val="C00000"/>
                </a:solidFill>
              </a:rPr>
              <a:t>Лабораторная работа №6</a:t>
            </a:r>
            <a:endParaRPr lang="uk-UA" smtClean="0">
              <a:solidFill>
                <a:srgbClr val="C00000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239838"/>
            <a:ext cx="8970962" cy="600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676275"/>
          </a:xfrm>
        </p:spPr>
        <p:txBody>
          <a:bodyPr/>
          <a:lstStyle/>
          <a:p>
            <a:pPr eaLnBrk="1" hangingPunct="1"/>
            <a:r>
              <a:rPr lang="ru-RU" sz="2800" b="1" smtClean="0">
                <a:solidFill>
                  <a:srgbClr val="002060"/>
                </a:solidFill>
              </a:rPr>
              <a:t>Проектирование процессорного ядра на ПЛИС</a:t>
            </a:r>
            <a:endParaRPr lang="uk-UA" sz="2800" b="1" smtClean="0">
              <a:solidFill>
                <a:srgbClr val="00206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4701" y="5241974"/>
            <a:ext cx="660360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ЖЕЛАЕМ УСПЕХОВ !!!</a:t>
            </a:r>
            <a:endParaRPr lang="uk-UA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92280" y="4941168"/>
            <a:ext cx="156185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9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  <a:ea typeface="+mj-ea"/>
                <a:cs typeface="+mj-cs"/>
                <a:sym typeface="Wingdings"/>
              </a:rPr>
              <a:t></a:t>
            </a:r>
            <a:endParaRPr lang="uk-UA" sz="9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047"/>
          </a:xfrm>
        </p:spPr>
        <p:txBody>
          <a:bodyPr/>
          <a:lstStyle/>
          <a:p>
            <a:r>
              <a:rPr lang="en-US" sz="2800" b="1" dirty="0"/>
              <a:t>“The Early History of Transistors in Germany”</a:t>
            </a:r>
            <a:br>
              <a:rPr lang="en-US" sz="2800" b="1" dirty="0"/>
            </a:br>
            <a:endParaRPr lang="uk-UA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11676"/>
            <a:ext cx="2343150" cy="23050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5536" y="4221088"/>
            <a:ext cx="35101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 err="1"/>
              <a:t>This</a:t>
            </a:r>
            <a:r>
              <a:rPr lang="uk-UA" sz="1400" dirty="0"/>
              <a:t> </a:t>
            </a:r>
            <a:r>
              <a:rPr lang="uk-UA" sz="1400" dirty="0" err="1"/>
              <a:t>is</a:t>
            </a:r>
            <a:r>
              <a:rPr lang="uk-UA" sz="1400" dirty="0"/>
              <a:t> a </a:t>
            </a:r>
            <a:r>
              <a:rPr lang="uk-UA" sz="1400" dirty="0" err="1"/>
              <a:t>photo</a:t>
            </a:r>
            <a:r>
              <a:rPr lang="uk-UA" sz="1400" dirty="0"/>
              <a:t> </a:t>
            </a:r>
            <a:r>
              <a:rPr lang="uk-UA" sz="1400" dirty="0" err="1"/>
              <a:t>of</a:t>
            </a:r>
            <a:r>
              <a:rPr lang="uk-UA" sz="1400" dirty="0"/>
              <a:t> </a:t>
            </a:r>
            <a:r>
              <a:rPr lang="uk-UA" sz="1400" dirty="0" err="1"/>
              <a:t>the</a:t>
            </a:r>
            <a:r>
              <a:rPr lang="uk-UA" sz="1400" dirty="0"/>
              <a:t> </a:t>
            </a:r>
            <a:r>
              <a:rPr lang="uk-UA" sz="1400" dirty="0" err="1"/>
              <a:t>first</a:t>
            </a:r>
            <a:r>
              <a:rPr lang="uk-UA" sz="1400" dirty="0"/>
              <a:t> </a:t>
            </a:r>
            <a:r>
              <a:rPr lang="uk-UA" sz="1400" dirty="0" err="1"/>
              <a:t>commercial</a:t>
            </a:r>
            <a:r>
              <a:rPr lang="uk-UA" sz="1400" dirty="0"/>
              <a:t> </a:t>
            </a:r>
            <a:r>
              <a:rPr lang="uk-UA" sz="1400" dirty="0" err="1"/>
              <a:t>junction</a:t>
            </a:r>
            <a:r>
              <a:rPr lang="uk-UA" sz="1400" dirty="0"/>
              <a:t> </a:t>
            </a:r>
            <a:r>
              <a:rPr lang="uk-UA" sz="1400" dirty="0" err="1"/>
              <a:t>transistor</a:t>
            </a:r>
            <a:r>
              <a:rPr lang="uk-UA" sz="1400" dirty="0"/>
              <a:t> </a:t>
            </a:r>
            <a:r>
              <a:rPr lang="uk-UA" sz="1400" dirty="0" err="1"/>
              <a:t>available</a:t>
            </a:r>
            <a:r>
              <a:rPr lang="uk-UA" sz="1400" dirty="0"/>
              <a:t> </a:t>
            </a:r>
            <a:r>
              <a:rPr lang="uk-UA" sz="1400" dirty="0" err="1"/>
              <a:t>from</a:t>
            </a:r>
            <a:r>
              <a:rPr lang="uk-UA" sz="1400" dirty="0"/>
              <a:t> </a:t>
            </a:r>
            <a:r>
              <a:rPr lang="uk-UA" sz="1400" dirty="0" err="1"/>
              <a:t>Siemens</a:t>
            </a:r>
            <a:r>
              <a:rPr lang="uk-UA" sz="1400" dirty="0"/>
              <a:t> &amp; </a:t>
            </a:r>
            <a:r>
              <a:rPr lang="uk-UA" sz="1400" dirty="0" err="1"/>
              <a:t>Halske</a:t>
            </a:r>
            <a:r>
              <a:rPr lang="uk-UA" sz="14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6021288"/>
            <a:ext cx="55446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Transistor Museum Lecture </a:t>
            </a:r>
            <a:r>
              <a:rPr lang="en-US" sz="1100" b="1" dirty="0" smtClean="0"/>
              <a:t>Hall</a:t>
            </a:r>
            <a:r>
              <a:rPr lang="ru-RU" sz="1100" b="1" dirty="0" smtClean="0"/>
              <a:t> </a:t>
            </a:r>
            <a:r>
              <a:rPr lang="en-US" sz="1100" b="1" dirty="0"/>
              <a:t> “The Early History of Transistors in Germany”</a:t>
            </a:r>
          </a:p>
          <a:p>
            <a:r>
              <a:rPr lang="uk-UA" sz="1100" dirty="0" smtClean="0"/>
              <a:t>http</a:t>
            </a:r>
            <a:r>
              <a:rPr lang="uk-UA" sz="1100" dirty="0"/>
              <a:t>://www.semiconductormuseum.com/Transistors/LectureHall/RHerzog/RHerzog_Page4.htm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05" y="1572047"/>
            <a:ext cx="2314575" cy="2400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2" y="1690637"/>
            <a:ext cx="2209800" cy="20288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499992" y="422108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two photos above illustrate (1) TELEFUNKEN OC601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pnp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junction transistor and (2) VALVO OC70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pnp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junction transistor.  Both from 1954.  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95268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576263"/>
          </a:xfrm>
        </p:spPr>
        <p:txBody>
          <a:bodyPr/>
          <a:lstStyle/>
          <a:p>
            <a:pPr eaLnBrk="1" hangingPunct="1"/>
            <a:r>
              <a:rPr lang="ru-RU" sz="3200" b="1" smtClean="0">
                <a:solidFill>
                  <a:srgbClr val="C00000"/>
                </a:solidFill>
              </a:rPr>
              <a:t>Статическое ОЗУ               Микропроцессоры</a:t>
            </a:r>
            <a:endParaRPr lang="uk-UA" sz="3200" b="1" smtClean="0">
              <a:solidFill>
                <a:srgbClr val="C00000"/>
              </a:solidFill>
            </a:endParaRPr>
          </a:p>
        </p:txBody>
      </p:sp>
      <p:sp>
        <p:nvSpPr>
          <p:cNvPr id="1028" name="Прямоугольник 4"/>
          <p:cNvSpPr>
            <a:spLocks noChangeArrowheads="1"/>
          </p:cNvSpPr>
          <p:nvPr/>
        </p:nvSpPr>
        <p:spPr bwMode="auto">
          <a:xfrm>
            <a:off x="395288" y="549275"/>
            <a:ext cx="8137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>
                <a:solidFill>
                  <a:srgbClr val="C00000"/>
                </a:solidFill>
                <a:latin typeface="Calibri" pitchFamily="34" charset="0"/>
              </a:rPr>
              <a:t>Статическое ОЗУ используются в ПЛИС для хранения конфигурации устройства</a:t>
            </a:r>
          </a:p>
          <a:p>
            <a:r>
              <a:rPr lang="ru-RU" sz="1400">
                <a:solidFill>
                  <a:srgbClr val="C00000"/>
                </a:solidFill>
                <a:latin typeface="Calibri" pitchFamily="34" charset="0"/>
              </a:rPr>
              <a:t>Некоторые типы ПЛИС содержат встраиваемые микропроцессорные ядра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075" y="1125538"/>
            <a:ext cx="3938588" cy="8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1970 г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(</a:t>
            </a:r>
            <a:r>
              <a:rPr lang="en-US" sz="1600" dirty="0" err="1">
                <a:latin typeface="+mn-lt"/>
                <a:cs typeface="+mn-cs"/>
              </a:rPr>
              <a:t>Firechild</a:t>
            </a:r>
            <a:r>
              <a:rPr lang="en-US" sz="1600" dirty="0">
                <a:latin typeface="+mn-lt"/>
                <a:cs typeface="+mn-cs"/>
              </a:rPr>
              <a:t>, </a:t>
            </a:r>
            <a:r>
              <a:rPr lang="uk-UA" sz="1600" dirty="0">
                <a:latin typeface="+mn-lt"/>
                <a:cs typeface="+mn-cs"/>
              </a:rPr>
              <a:t>США)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256 </a:t>
            </a:r>
            <a:r>
              <a:rPr lang="uk-UA" sz="1600" dirty="0" err="1">
                <a:latin typeface="+mn-lt"/>
                <a:cs typeface="+mn-cs"/>
              </a:rPr>
              <a:t>бит</a:t>
            </a:r>
            <a:r>
              <a:rPr lang="uk-UA" sz="1600" dirty="0">
                <a:latin typeface="+mn-lt"/>
                <a:cs typeface="+mn-cs"/>
              </a:rPr>
              <a:t> </a:t>
            </a:r>
            <a:r>
              <a:rPr lang="ru-RU" sz="1600" dirty="0">
                <a:latin typeface="+mn-lt"/>
                <a:cs typeface="+mn-cs"/>
              </a:rPr>
              <a:t>– микросхема статического ОЗУ</a:t>
            </a:r>
            <a:endParaRPr lang="uk-UA" sz="1600" dirty="0">
              <a:latin typeface="+mn-lt"/>
              <a:cs typeface="+mn-cs"/>
            </a:endParaRP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4859338" y="1125538"/>
            <a:ext cx="3938587" cy="830262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600">
                <a:solidFill>
                  <a:srgbClr val="FF0000"/>
                </a:solidFill>
                <a:latin typeface="Calibri" pitchFamily="34" charset="0"/>
              </a:rPr>
              <a:t>1971 г </a:t>
            </a:r>
          </a:p>
          <a:p>
            <a:pPr eaLnBrk="1" hangingPunct="1"/>
            <a:r>
              <a:rPr lang="ru-RU" sz="1600">
                <a:latin typeface="Calibri" pitchFamily="34" charset="0"/>
              </a:rPr>
              <a:t>(</a:t>
            </a:r>
            <a:r>
              <a:rPr lang="en-US" sz="1600">
                <a:latin typeface="Calibri" pitchFamily="34" charset="0"/>
              </a:rPr>
              <a:t>Intel, </a:t>
            </a:r>
            <a:r>
              <a:rPr lang="uk-UA" sz="1600">
                <a:latin typeface="Calibri" pitchFamily="34" charset="0"/>
              </a:rPr>
              <a:t>США)</a:t>
            </a:r>
          </a:p>
          <a:p>
            <a:pPr eaLnBrk="1" hangingPunct="1"/>
            <a:r>
              <a:rPr lang="uk-UA" sz="1600">
                <a:latin typeface="Calibri" pitchFamily="34" charset="0"/>
              </a:rPr>
              <a:t>Первый микропроцессор – </a:t>
            </a:r>
            <a:r>
              <a:rPr lang="en-US" sz="1600">
                <a:latin typeface="Calibri" pitchFamily="34" charset="0"/>
              </a:rPr>
              <a:t>Intel</a:t>
            </a:r>
            <a:r>
              <a:rPr lang="uk-UA" sz="1600">
                <a:latin typeface="Calibri" pitchFamily="34" charset="0"/>
              </a:rPr>
              <a:t> 4004</a:t>
            </a:r>
          </a:p>
        </p:txBody>
      </p:sp>
      <p:sp>
        <p:nvSpPr>
          <p:cNvPr id="1031" name="Прямоугольник 11"/>
          <p:cNvSpPr>
            <a:spLocks noChangeArrowheads="1"/>
          </p:cNvSpPr>
          <p:nvPr/>
        </p:nvSpPr>
        <p:spPr bwMode="auto">
          <a:xfrm>
            <a:off x="107950" y="2852738"/>
            <a:ext cx="417671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C00000"/>
                </a:solidFill>
                <a:latin typeface="Calibri" pitchFamily="34" charset="0"/>
              </a:rPr>
              <a:t>Программируемые </a:t>
            </a:r>
            <a:r>
              <a:rPr lang="en-US" sz="2800" b="1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ru-RU" sz="2800" b="1">
                <a:solidFill>
                  <a:srgbClr val="C00000"/>
                </a:solidFill>
                <a:latin typeface="Calibri" pitchFamily="34" charset="0"/>
              </a:rPr>
              <a:t>логические </a:t>
            </a:r>
          </a:p>
          <a:p>
            <a:pPr algn="ctr"/>
            <a:r>
              <a:rPr lang="ru-RU" sz="2800" b="1">
                <a:solidFill>
                  <a:srgbClr val="C00000"/>
                </a:solidFill>
                <a:latin typeface="Calibri" pitchFamily="34" charset="0"/>
              </a:rPr>
              <a:t>устройства (ПЛУ) </a:t>
            </a:r>
            <a:endParaRPr lang="uk-UA" sz="280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075" y="4286250"/>
            <a:ext cx="1562100" cy="585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rgbClr val="FF0000"/>
                </a:solidFill>
                <a:latin typeface="+mn-lt"/>
                <a:cs typeface="+mn-cs"/>
              </a:rPr>
              <a:t>1970 г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+mn-lt"/>
                <a:cs typeface="+mn-cs"/>
              </a:rPr>
              <a:t>Первые ПЛУ</a:t>
            </a:r>
            <a:endParaRPr lang="uk-UA" sz="1600" dirty="0">
              <a:latin typeface="+mn-lt"/>
              <a:cs typeface="+mn-cs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5219700" y="2565400"/>
          <a:ext cx="40322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4201924" imgH="3754877" progId="Visio.Drawing.11">
                  <p:embed/>
                </p:oleObj>
              </mc:Choice>
              <mc:Fallback>
                <p:oleObj name="Visio" r:id="rId3" imgW="4201924" imgH="375487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65400"/>
                        <a:ext cx="4032250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850" y="5446713"/>
            <a:ext cx="4103688" cy="1077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>
                <a:solidFill>
                  <a:srgbClr val="FF0000"/>
                </a:solidFill>
                <a:latin typeface="+mn-lt"/>
                <a:cs typeface="+mn-cs"/>
              </a:rPr>
              <a:t>ППЗУ </a:t>
            </a:r>
            <a:r>
              <a:rPr lang="uk-UA" sz="1600" dirty="0">
                <a:solidFill>
                  <a:srgbClr val="002060"/>
                </a:solidFill>
                <a:latin typeface="+mn-lt"/>
                <a:cs typeface="+mn-cs"/>
              </a:rPr>
              <a:t> -   </a:t>
            </a:r>
            <a:r>
              <a:rPr lang="uk-UA" sz="1600" dirty="0" err="1">
                <a:solidFill>
                  <a:srgbClr val="002060"/>
                </a:solidFill>
                <a:latin typeface="+mn-lt"/>
                <a:cs typeface="+mn-cs"/>
              </a:rPr>
              <a:t>функции</a:t>
            </a:r>
            <a:r>
              <a:rPr lang="uk-UA" sz="1600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+mn-lt"/>
                <a:cs typeface="+mn-cs"/>
              </a:rPr>
              <a:t>памяти компьютера (ПЗУ)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600" dirty="0">
                <a:solidFill>
                  <a:srgbClr val="002060"/>
                </a:solidFill>
                <a:latin typeface="+mn-lt"/>
                <a:cs typeface="+mn-cs"/>
              </a:rPr>
              <a:t>Хранение программ и констант</a:t>
            </a:r>
            <a:endParaRPr lang="uk-UA" sz="1600" dirty="0">
              <a:solidFill>
                <a:srgbClr val="00206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600" dirty="0">
                <a:solidFill>
                  <a:srgbClr val="002060"/>
                </a:solidFill>
                <a:latin typeface="+mn-lt"/>
                <a:cs typeface="+mn-cs"/>
              </a:rPr>
              <a:t>Низкая степень интеграции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sz="1600" dirty="0">
                <a:solidFill>
                  <a:srgbClr val="002060"/>
                </a:solidFill>
                <a:latin typeface="+mn-lt"/>
                <a:cs typeface="+mn-cs"/>
              </a:rPr>
              <a:t>Очень простые</a:t>
            </a:r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773113" y="4779963"/>
            <a:ext cx="577850" cy="755650"/>
          </a:xfrm>
          <a:prstGeom prst="rightArrow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1035" name="Содержимое 2"/>
          <p:cNvSpPr>
            <a:spLocks noGrp="1"/>
          </p:cNvSpPr>
          <p:nvPr>
            <p:ph idx="1"/>
          </p:nvPr>
        </p:nvSpPr>
        <p:spPr>
          <a:xfrm>
            <a:off x="107950" y="2060575"/>
            <a:ext cx="8229600" cy="863600"/>
          </a:xfrm>
        </p:spPr>
        <p:txBody>
          <a:bodyPr/>
          <a:lstStyle/>
          <a:p>
            <a:pPr eaLnBrk="1" hangingPunct="1">
              <a:buClr>
                <a:srgbClr val="FFC000"/>
              </a:buClr>
              <a:buSzPct val="110000"/>
            </a:pPr>
            <a:r>
              <a:rPr lang="ru-RU" sz="1400" smtClean="0"/>
              <a:t>Микросхемы малой и средней степени интеграции (ИС) — до 100 / до 1000 элементов в кристалле.</a:t>
            </a:r>
            <a:endParaRPr lang="uk-UA" sz="1400" smtClean="0"/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sz="1400" smtClean="0"/>
              <a:t>Большая интегральная схема (БИС) — до 10000 элементов в кристалле.</a:t>
            </a:r>
            <a:endParaRPr lang="uk-UA" sz="1400" smtClean="0"/>
          </a:p>
          <a:p>
            <a:pPr eaLnBrk="1" hangingPunct="1">
              <a:buClr>
                <a:srgbClr val="FFC000"/>
              </a:buClr>
              <a:buSzPct val="110000"/>
            </a:pPr>
            <a:r>
              <a:rPr lang="ru-RU" sz="1400" smtClean="0"/>
              <a:t>Сверхбольшая интегральная схема (СБИС) — свыше 10000 элементов в кристалле.</a:t>
            </a:r>
            <a:endParaRPr lang="uk-UA" sz="1400" smtClean="0"/>
          </a:p>
        </p:txBody>
      </p:sp>
      <p:sp>
        <p:nvSpPr>
          <p:cNvPr id="1036" name="Прямоугольник 5"/>
          <p:cNvSpPr>
            <a:spLocks noChangeArrowheads="1"/>
          </p:cNvSpPr>
          <p:nvPr/>
        </p:nvSpPr>
        <p:spPr bwMode="auto">
          <a:xfrm>
            <a:off x="3851275" y="4724400"/>
            <a:ext cx="23764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>
                <a:solidFill>
                  <a:srgbClr val="FF0000"/>
                </a:solidFill>
                <a:latin typeface="Calibri" pitchFamily="34" charset="0"/>
              </a:rPr>
              <a:t>1976 </a:t>
            </a:r>
            <a:r>
              <a:rPr lang="ru-RU" sz="1600">
                <a:latin typeface="Calibri" pitchFamily="34" charset="0"/>
              </a:rPr>
              <a:t>степень интеграции - четверть миллиона.</a:t>
            </a:r>
            <a:endParaRPr lang="uk-UA" sz="1600">
              <a:latin typeface="Calibri" pitchFamily="34" charset="0"/>
            </a:endParaRPr>
          </a:p>
        </p:txBody>
      </p:sp>
      <p:sp>
        <p:nvSpPr>
          <p:cNvPr id="1037" name="Прямоугольник 6"/>
          <p:cNvSpPr>
            <a:spLocks noChangeArrowheads="1"/>
          </p:cNvSpPr>
          <p:nvPr/>
        </p:nvSpPr>
        <p:spPr bwMode="auto">
          <a:xfrm>
            <a:off x="5508625" y="5516563"/>
            <a:ext cx="3959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Calibri" pitchFamily="34" charset="0"/>
              </a:rPr>
              <a:t>1980 </a:t>
            </a:r>
            <a:r>
              <a:rPr lang="ru-RU" sz="1600" dirty="0">
                <a:latin typeface="Calibri" pitchFamily="34" charset="0"/>
              </a:rPr>
              <a:t>степень интеграции – миллион (появление ПЛИС)</a:t>
            </a:r>
            <a:endParaRPr lang="uk-UA" sz="1600" dirty="0">
              <a:latin typeface="Calibri" pitchFamily="34" charset="0"/>
            </a:endParaRPr>
          </a:p>
        </p:txBody>
      </p:sp>
      <p:sp>
        <p:nvSpPr>
          <p:cNvPr id="1038" name="Прямоугольник 7"/>
          <p:cNvSpPr>
            <a:spLocks noChangeArrowheads="1"/>
          </p:cNvSpPr>
          <p:nvPr/>
        </p:nvSpPr>
        <p:spPr bwMode="auto">
          <a:xfrm>
            <a:off x="4573588" y="6308725"/>
            <a:ext cx="4570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>
                <a:solidFill>
                  <a:srgbClr val="FF0000"/>
                </a:solidFill>
                <a:latin typeface="Calibri" pitchFamily="34" charset="0"/>
              </a:rPr>
              <a:t>2000</a:t>
            </a:r>
            <a:r>
              <a:rPr lang="ru-RU" sz="1600">
                <a:latin typeface="Calibri" pitchFamily="34" charset="0"/>
              </a:rPr>
              <a:t>  степень интеграции приблизилась к 10 млн</a:t>
            </a:r>
            <a:endParaRPr lang="uk-UA" sz="1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err="1" smtClean="0">
                <a:solidFill>
                  <a:srgbClr val="C00000"/>
                </a:solidFill>
              </a:rPr>
              <a:t>Архитектура</a:t>
            </a:r>
            <a:r>
              <a:rPr lang="uk-UA" dirty="0" smtClean="0">
                <a:solidFill>
                  <a:srgbClr val="C00000"/>
                </a:solidFill>
              </a:rPr>
              <a:t> ПЛУ на ППЗУ</a:t>
            </a:r>
            <a:br>
              <a:rPr lang="uk-UA" dirty="0" smtClean="0">
                <a:solidFill>
                  <a:srgbClr val="C00000"/>
                </a:solidFill>
              </a:rPr>
            </a:br>
            <a:r>
              <a:rPr lang="ru-RU" sz="2200" dirty="0" smtClean="0">
                <a:solidFill>
                  <a:srgbClr val="C00000"/>
                </a:solidFill>
              </a:rPr>
              <a:t>Программируемые постоянные запоминающие устройства</a:t>
            </a:r>
            <a:endParaRPr lang="ru-RU" sz="2200" dirty="0">
              <a:solidFill>
                <a:srgbClr val="C00000"/>
              </a:solidFill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3922713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2133600"/>
            <a:ext cx="406558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10795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800" dirty="0" smtClean="0"/>
              <a:t>Изначально созданы для реализации постоянной памяти компьютера - хранения программных инструкций и констант.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800" dirty="0" smtClean="0"/>
              <a:t>Предложено эффективное применение - использование ППЗУ для реализации любой комбинационной логики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5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C00000"/>
                </a:solidFill>
              </a:rPr>
              <a:t>Преимущества и недостатки решения</a:t>
            </a:r>
            <a:endParaRPr lang="uk-UA" sz="3600" b="1" dirty="0">
              <a:solidFill>
                <a:srgbClr val="C00000"/>
              </a:solidFill>
            </a:endParaRPr>
          </a:p>
        </p:txBody>
      </p:sp>
      <p:sp>
        <p:nvSpPr>
          <p:cNvPr id="10243" name="Содержимое 2"/>
          <p:cNvSpPr txBox="1">
            <a:spLocks/>
          </p:cNvSpPr>
          <p:nvPr/>
        </p:nvSpPr>
        <p:spPr bwMode="auto">
          <a:xfrm>
            <a:off x="395288" y="836613"/>
            <a:ext cx="8280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</a:pPr>
            <a:r>
              <a:rPr lang="ru-RU" b="1">
                <a:solidFill>
                  <a:srgbClr val="C00000"/>
                </a:solidFill>
                <a:latin typeface="Calibri" pitchFamily="34" charset="0"/>
              </a:rPr>
              <a:t>Преимущества:</a:t>
            </a: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  <a:buFont typeface="Arial" charset="0"/>
              <a:buChar char="•"/>
            </a:pPr>
            <a:r>
              <a:rPr lang="ru-RU" sz="1600">
                <a:latin typeface="Calibri" pitchFamily="34" charset="0"/>
              </a:rPr>
              <a:t>Замена множества микросхем одной </a:t>
            </a:r>
            <a:r>
              <a:rPr lang="ru-RU" sz="1600">
                <a:solidFill>
                  <a:srgbClr val="0070C0"/>
                </a:solidFill>
                <a:latin typeface="Calibri" pitchFamily="34" charset="0"/>
              </a:rPr>
              <a:t> -  удешевление устройства</a:t>
            </a: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</a:pPr>
            <a:r>
              <a:rPr lang="ru-RU" sz="1600">
                <a:solidFill>
                  <a:srgbClr val="0070C0"/>
                </a:solidFill>
                <a:latin typeface="Calibri" pitchFamily="34" charset="0"/>
              </a:rPr>
              <a:t>                                                        - уменьшение размеров устройства на печатной плате</a:t>
            </a: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  <a:buFont typeface="Arial" charset="0"/>
              <a:buChar char="•"/>
            </a:pPr>
            <a:r>
              <a:rPr lang="ru-RU" sz="1600">
                <a:latin typeface="Calibri" pitchFamily="34" charset="0"/>
              </a:rPr>
              <a:t>Микросхема конфигурируется в зависимости от требований решаемой задачи </a:t>
            </a: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</a:pPr>
            <a:r>
              <a:rPr lang="ru-RU" sz="1600">
                <a:solidFill>
                  <a:srgbClr val="0070C0"/>
                </a:solidFill>
                <a:latin typeface="Calibri" pitchFamily="34" charset="0"/>
              </a:rPr>
              <a:t>                                                                                       - гибкость производства </a:t>
            </a: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  <a:buFont typeface="Arial" charset="0"/>
              <a:buChar char="•"/>
            </a:pPr>
            <a:r>
              <a:rPr lang="ru-RU" sz="1600">
                <a:latin typeface="Calibri" pitchFamily="34" charset="0"/>
              </a:rPr>
              <a:t>Уменьшение количества паяных соединений</a:t>
            </a:r>
            <a:r>
              <a:rPr lang="ru-RU" sz="1600">
                <a:solidFill>
                  <a:srgbClr val="0070C0"/>
                </a:solidFill>
                <a:latin typeface="Calibri" pitchFamily="34" charset="0"/>
              </a:rPr>
              <a:t>  – повышение надежности</a:t>
            </a: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  <a:buFont typeface="Arial" charset="0"/>
              <a:buChar char="•"/>
            </a:pPr>
            <a:r>
              <a:rPr lang="ru-RU" sz="1600">
                <a:latin typeface="Calibri" pitchFamily="34" charset="0"/>
              </a:rPr>
              <a:t>Внутренние каналы связи более быстродействующие </a:t>
            </a:r>
            <a:r>
              <a:rPr lang="ru-RU" sz="1600">
                <a:solidFill>
                  <a:srgbClr val="002060"/>
                </a:solidFill>
                <a:latin typeface="Calibri" pitchFamily="34" charset="0"/>
              </a:rPr>
              <a:t>– </a:t>
            </a:r>
            <a:r>
              <a:rPr lang="ru-RU" sz="1600">
                <a:solidFill>
                  <a:srgbClr val="0070C0"/>
                </a:solidFill>
                <a:latin typeface="Calibri" pitchFamily="34" charset="0"/>
              </a:rPr>
              <a:t>повышение быстродействия</a:t>
            </a: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  <a:buFont typeface="Arial" charset="0"/>
              <a:buChar char="•"/>
            </a:pPr>
            <a:r>
              <a:rPr lang="ru-RU" sz="1600">
                <a:latin typeface="Calibri" pitchFamily="34" charset="0"/>
              </a:rPr>
              <a:t>Возможность перепрограммирования устройства СПЗУ, ЭСПЗУ (исправление ошибок на печатной плате весьма трудоемкий процесс)</a:t>
            </a:r>
          </a:p>
          <a:p>
            <a:pPr eaLnBrk="1" hangingPunct="1">
              <a:spcBef>
                <a:spcPct val="20000"/>
              </a:spcBef>
              <a:buClr>
                <a:srgbClr val="FFC000"/>
              </a:buClr>
              <a:buSzPct val="110000"/>
              <a:buFont typeface="Arial" charset="0"/>
              <a:buChar char="•"/>
            </a:pPr>
            <a:endParaRPr lang="ru-RU" sz="1600">
              <a:latin typeface="Calibri" pitchFamily="34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971550" y="4005263"/>
            <a:ext cx="7129463" cy="25923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sz="2200" b="1" dirty="0">
                <a:solidFill>
                  <a:srgbClr val="C00000"/>
                </a:solidFill>
                <a:latin typeface="+mn-lt"/>
                <a:cs typeface="+mn-cs"/>
              </a:rPr>
              <a:t>Недостатки:  </a:t>
            </a:r>
            <a:r>
              <a:rPr lang="ru-RU" dirty="0">
                <a:solidFill>
                  <a:srgbClr val="0070C0"/>
                </a:solidFill>
                <a:latin typeface="+mn-lt"/>
                <a:cs typeface="+mn-cs"/>
              </a:rPr>
              <a:t>-  ограничение гибкости проектирования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defRPr/>
            </a:pPr>
            <a:r>
              <a:rPr lang="ru-RU" dirty="0">
                <a:solidFill>
                  <a:srgbClr val="0070C0"/>
                </a:solidFill>
                <a:latin typeface="+mn-lt"/>
                <a:cs typeface="+mn-cs"/>
              </a:rPr>
              <a:t>                              -  предопределенная конфигурация  не позволяет  выполнить  более сложные устройства на одном кристалле</a:t>
            </a:r>
            <a:endParaRPr lang="ru-RU" sz="22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  <a:cs typeface="+mn-cs"/>
              </a:rPr>
              <a:t>Ограничение на количество выводов , причем количество выводов предопределено на производстве</a:t>
            </a:r>
            <a:endParaRPr lang="ru-RU" dirty="0">
              <a:solidFill>
                <a:srgbClr val="0070C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  <a:cs typeface="+mn-cs"/>
              </a:rPr>
              <a:t>Эффективны для функций с большим количеством входных произведений (входной массив предопределен)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  <a:cs typeface="+mn-cs"/>
              </a:rPr>
              <a:t>Эффективны для реализации  функций с малым количеством выходных наборов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2969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C00000"/>
                </a:solidFill>
              </a:rPr>
              <a:t>Архитектура</a:t>
            </a:r>
            <a:r>
              <a:rPr lang="uk-UA" dirty="0" smtClean="0">
                <a:solidFill>
                  <a:srgbClr val="C00000"/>
                </a:solidFill>
              </a:rPr>
              <a:t> ПЛМ</a:t>
            </a:r>
            <a:br>
              <a:rPr lang="uk-UA" dirty="0" smtClean="0">
                <a:solidFill>
                  <a:srgbClr val="C00000"/>
                </a:solidFill>
              </a:rPr>
            </a:br>
            <a:r>
              <a:rPr lang="ru-RU" sz="2200" dirty="0" smtClean="0">
                <a:solidFill>
                  <a:srgbClr val="C00000"/>
                </a:solidFill>
              </a:rPr>
              <a:t>Программируемые логические матрицы (1975 г)</a:t>
            </a:r>
            <a:r>
              <a:rPr lang="en-US" sz="2200" dirty="0" smtClean="0">
                <a:solidFill>
                  <a:srgbClr val="C00000"/>
                </a:solidFill>
              </a:rPr>
              <a:t/>
            </a:r>
            <a:br>
              <a:rPr lang="en-US" sz="2200" dirty="0" smtClean="0">
                <a:solidFill>
                  <a:srgbClr val="C00000"/>
                </a:solidFill>
              </a:rPr>
            </a:br>
            <a:r>
              <a:rPr lang="ru-RU" sz="2000" i="1" dirty="0" smtClean="0"/>
              <a:t> </a:t>
            </a:r>
            <a:r>
              <a:rPr lang="ru-RU" sz="2000" i="1" dirty="0" err="1" smtClean="0">
                <a:solidFill>
                  <a:schemeClr val="accent3">
                    <a:lumMod val="75000"/>
                  </a:schemeClr>
                </a:solidFill>
              </a:rPr>
              <a:t>Programmable</a:t>
            </a:r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000" i="1" dirty="0" err="1" smtClean="0">
                <a:solidFill>
                  <a:schemeClr val="accent3">
                    <a:lumMod val="75000"/>
                  </a:schemeClr>
                </a:solidFill>
              </a:rPr>
              <a:t>Logic</a:t>
            </a:r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000" i="1" dirty="0" err="1" smtClean="0">
                <a:solidFill>
                  <a:schemeClr val="accent3">
                    <a:lumMod val="75000"/>
                  </a:schemeClr>
                </a:solidFill>
              </a:rPr>
              <a:t>Array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</a:rPr>
              <a:t> – </a:t>
            </a:r>
            <a:r>
              <a:rPr lang="ru-RU" sz="2000" i="1" dirty="0" smtClean="0">
                <a:solidFill>
                  <a:schemeClr val="accent3">
                    <a:lumMod val="75000"/>
                  </a:schemeClr>
                </a:solidFill>
              </a:rPr>
              <a:t>PLA</a:t>
            </a:r>
            <a:endParaRPr lang="ru-RU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44463" y="1454150"/>
            <a:ext cx="8964612" cy="15128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800" dirty="0" smtClean="0"/>
              <a:t>Решение проблем, связанных с ограничениями ППЗУ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800" dirty="0" smtClean="0"/>
              <a:t>Программируемый массив функций И и программируемый массив функций ИЛИ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800" dirty="0" smtClean="0"/>
              <a:t>Задаются параметрами (</a:t>
            </a:r>
            <a:r>
              <a:rPr lang="en-US" sz="1800" dirty="0" smtClean="0">
                <a:solidFill>
                  <a:srgbClr val="0070C0"/>
                </a:solidFill>
              </a:rPr>
              <a:t>m, n, q</a:t>
            </a:r>
            <a:r>
              <a:rPr lang="ru-RU" sz="1800" dirty="0" smtClean="0"/>
              <a:t>)</a:t>
            </a:r>
            <a:r>
              <a:rPr lang="en-US" sz="1800" dirty="0" smtClean="0"/>
              <a:t>: </a:t>
            </a:r>
            <a:endParaRPr lang="ru-RU" sz="1800" dirty="0" smtClean="0"/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None/>
              <a:defRPr/>
            </a:pPr>
            <a:r>
              <a:rPr lang="ru-RU" sz="1800" dirty="0" smtClean="0"/>
              <a:t>                                               </a:t>
            </a:r>
            <a:r>
              <a:rPr lang="en-US" sz="1800" dirty="0" smtClean="0">
                <a:solidFill>
                  <a:srgbClr val="0070C0"/>
                </a:solidFill>
              </a:rPr>
              <a:t>m</a:t>
            </a:r>
            <a:r>
              <a:rPr lang="en-US" sz="1800" dirty="0" smtClean="0"/>
              <a:t> – </a:t>
            </a:r>
            <a:r>
              <a:rPr lang="ru-RU" sz="1800" dirty="0" smtClean="0"/>
              <a:t>число входов; </a:t>
            </a:r>
            <a:r>
              <a:rPr lang="en-US" sz="1800" dirty="0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</a:t>
            </a:r>
            <a:r>
              <a:rPr lang="ru-RU" sz="1800" dirty="0" smtClean="0"/>
              <a:t>– число выходов; </a:t>
            </a:r>
            <a:r>
              <a:rPr lang="en-US" sz="1800" dirty="0" smtClean="0">
                <a:solidFill>
                  <a:srgbClr val="0070C0"/>
                </a:solidFill>
              </a:rPr>
              <a:t>q</a:t>
            </a:r>
            <a:r>
              <a:rPr lang="en-US" sz="1800" dirty="0" smtClean="0"/>
              <a:t> </a:t>
            </a:r>
            <a:r>
              <a:rPr lang="ru-RU" sz="1800" dirty="0" smtClean="0"/>
              <a:t>– число промежуточных шин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buSzPct val="110000"/>
              <a:buFont typeface="Arial" pitchFamily="34" charset="0"/>
              <a:buChar char="•"/>
              <a:defRPr/>
            </a:pPr>
            <a:r>
              <a:rPr lang="ru-RU" sz="1800" dirty="0" smtClean="0"/>
              <a:t>Наиболее распространенные типы ПЛМ: </a:t>
            </a:r>
            <a:r>
              <a:rPr lang="ru-RU" sz="1800" dirty="0" smtClean="0">
                <a:solidFill>
                  <a:srgbClr val="0070C0"/>
                </a:solidFill>
              </a:rPr>
              <a:t>ПЛМ (12, 8, 96)</a:t>
            </a:r>
            <a:r>
              <a:rPr lang="ru-RU" sz="1800" dirty="0" smtClean="0"/>
              <a:t>; </a:t>
            </a:r>
            <a:r>
              <a:rPr lang="ru-RU" sz="1800" dirty="0" smtClean="0">
                <a:solidFill>
                  <a:srgbClr val="0070C0"/>
                </a:solidFill>
              </a:rPr>
              <a:t>ПЛМ (16, 8, 48)</a:t>
            </a:r>
            <a:r>
              <a:rPr lang="ru-RU" sz="1800" dirty="0" smtClean="0"/>
              <a:t>; </a:t>
            </a:r>
            <a:r>
              <a:rPr lang="ru-RU" sz="1800" dirty="0" smtClean="0">
                <a:solidFill>
                  <a:srgbClr val="0070C0"/>
                </a:solidFill>
              </a:rPr>
              <a:t>ПЛМ (20, 16, 72)</a:t>
            </a:r>
            <a:r>
              <a:rPr lang="ru-RU" sz="1800" dirty="0" smtClean="0"/>
              <a:t>; </a:t>
            </a:r>
            <a:endParaRPr lang="ru-RU" sz="1800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3111500"/>
            <a:ext cx="44958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Заголовок 1"/>
          <p:cNvSpPr>
            <a:spLocks noGrp="1"/>
          </p:cNvSpPr>
          <p:nvPr>
            <p:ph type="title"/>
          </p:nvPr>
        </p:nvSpPr>
        <p:spPr>
          <a:xfrm>
            <a:off x="179388" y="0"/>
            <a:ext cx="8640762" cy="1052513"/>
          </a:xfrm>
        </p:spPr>
        <p:txBody>
          <a:bodyPr/>
          <a:lstStyle/>
          <a:p>
            <a:pPr eaLnBrk="1" hangingPunct="1"/>
            <a:r>
              <a:rPr lang="ru-RU" sz="3200" b="1" smtClean="0">
                <a:solidFill>
                  <a:srgbClr val="C00000"/>
                </a:solidFill>
              </a:rPr>
              <a:t>Пример реализации системы переключательных функций на ПЛМ (4,3,7)</a:t>
            </a:r>
            <a:endParaRPr lang="uk-UA" sz="3200" b="1" smtClean="0">
              <a:solidFill>
                <a:srgbClr val="C0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73113" y="1241425"/>
          <a:ext cx="2357439" cy="3914769"/>
        </p:xfrm>
        <a:graphic>
          <a:graphicData uri="http://schemas.openxmlformats.org/drawingml/2006/table">
            <a:tbl>
              <a:tblPr/>
              <a:tblGrid>
                <a:gridCol w="31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latin typeface="Calibri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1500" b="1" baseline="-25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uk-UA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>
                          <a:latin typeface="Calibri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>
                          <a:latin typeface="Calibri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>
                          <a:latin typeface="Calibri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1500" b="1" baseline="-25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uk-UA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Calibri"/>
                          <a:ea typeface="Calibri"/>
                          <a:cs typeface="Times New Roman"/>
                        </a:rPr>
                        <a:t>–</a:t>
                      </a:r>
                      <a:endParaRPr lang="uk-UA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16" marR="652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58788" y="5826125"/>
          <a:ext cx="2022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Формула" r:id="rId3" imgW="1193760" imgH="228600" progId="Equation.3">
                  <p:embed/>
                </p:oleObj>
              </mc:Choice>
              <mc:Fallback>
                <p:oleObj name="Формула" r:id="rId3" imgW="11937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5826125"/>
                        <a:ext cx="20224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8788" y="6345238"/>
          <a:ext cx="51927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Формула" r:id="rId5" imgW="3060360" imgH="241200" progId="Equation.3">
                  <p:embed/>
                </p:oleObj>
              </mc:Choice>
              <mc:Fallback>
                <p:oleObj name="Формула" r:id="rId5" imgW="3060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6345238"/>
                        <a:ext cx="51927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7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981075"/>
            <a:ext cx="46069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2" name="Object 1"/>
          <p:cNvGraphicFramePr>
            <a:graphicFrameLocks noChangeAspect="1"/>
          </p:cNvGraphicFramePr>
          <p:nvPr/>
        </p:nvGraphicFramePr>
        <p:xfrm>
          <a:off x="458788" y="5178425"/>
          <a:ext cx="42211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Формула" r:id="rId8" imgW="2489040" imgH="380880" progId="Equation.3">
                  <p:embed/>
                </p:oleObj>
              </mc:Choice>
              <mc:Fallback>
                <p:oleObj name="Формула" r:id="rId8" imgW="2489040" imgH="380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5178425"/>
                        <a:ext cx="422116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2808</Words>
  <Application>Microsoft Office PowerPoint</Application>
  <PresentationFormat>Экран (4:3)</PresentationFormat>
  <Paragraphs>680</Paragraphs>
  <Slides>39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51" baseType="lpstr">
      <vt:lpstr>Arial Unicode MS</vt:lpstr>
      <vt:lpstr>맑은 고딕</vt:lpstr>
      <vt:lpstr>Arial</vt:lpstr>
      <vt:lpstr>바탕</vt:lpstr>
      <vt:lpstr>Calibri</vt:lpstr>
      <vt:lpstr>Comic Sans MS</vt:lpstr>
      <vt:lpstr>굴림</vt:lpstr>
      <vt:lpstr>Times New Roman</vt:lpstr>
      <vt:lpstr>Wingdings</vt:lpstr>
      <vt:lpstr>Тема Office</vt:lpstr>
      <vt:lpstr>Visio</vt:lpstr>
      <vt:lpstr>Формула</vt:lpstr>
      <vt:lpstr>Проектирование цифровых устройств на ПЛИС</vt:lpstr>
      <vt:lpstr>СХЕМОТЕХНИКА</vt:lpstr>
      <vt:lpstr>Транзистори </vt:lpstr>
      <vt:lpstr>“The Early History of Transistors in Germany” </vt:lpstr>
      <vt:lpstr>Статическое ОЗУ               Микропроцессоры</vt:lpstr>
      <vt:lpstr>Архитектура ПЛУ на ППЗУ Программируемые постоянные запоминающие устройства</vt:lpstr>
      <vt:lpstr>Преимущества и недостатки решения</vt:lpstr>
      <vt:lpstr>Архитектура ПЛМ Программируемые логические матрицы (1975 г)  Programmable Logic Array – PLA</vt:lpstr>
      <vt:lpstr>Пример реализации системы переключательных функций на ПЛМ (4,3,7)</vt:lpstr>
      <vt:lpstr>Программируемые массивы логики</vt:lpstr>
      <vt:lpstr>ПЛУ – конца 80 годов</vt:lpstr>
      <vt:lpstr>Технология программирования ПЛУ</vt:lpstr>
      <vt:lpstr>Ячейка ПЗУ созданная с помощью фотошаблона</vt:lpstr>
      <vt:lpstr>Технологии изготовления ПЛУ</vt:lpstr>
      <vt:lpstr>Презентация PowerPoint</vt:lpstr>
      <vt:lpstr>Презентация PowerPoint</vt:lpstr>
      <vt:lpstr>Заказные и полузаказные ИС (ASIC, Аpplication Specific Integrated Circuit, Structured ASIC)</vt:lpstr>
      <vt:lpstr>Программируемые логические интегральные схемы,  ПЛИС (FPGA, Field Prоgrammable Gate Array) </vt:lpstr>
      <vt:lpstr>Сложные программируемые логические устройства CPLD (Сomplex Рrogrammable Logic Device) </vt:lpstr>
      <vt:lpstr>Некоторые параметры технологического процесса изготовления интегральных микросхем </vt:lpstr>
      <vt:lpstr>Технические характеристики микросхем компании INTEL</vt:lpstr>
      <vt:lpstr>Структура ПЛИС  фирмы Xilinx</vt:lpstr>
      <vt:lpstr>Встроенные функциональные блоки</vt:lpstr>
      <vt:lpstr>Ведущие производители</vt:lpstr>
      <vt:lpstr>Система автоматизации проектирования  Quartus II ALTERA</vt:lpstr>
      <vt:lpstr>СБИС программируемой логики фирмы Altera</vt:lpstr>
      <vt:lpstr>Системы автоматизации проектирования фирмы Altera</vt:lpstr>
      <vt:lpstr>Проект перед компиляцией</vt:lpstr>
      <vt:lpstr>Презентация PowerPoint</vt:lpstr>
      <vt:lpstr>Редактор Technology Map Viever</vt:lpstr>
      <vt:lpstr>Топологический редактор Chip Planner </vt:lpstr>
      <vt:lpstr>Презентация PowerPoint</vt:lpstr>
      <vt:lpstr>Презентация PowerPoint</vt:lpstr>
      <vt:lpstr>Редактор  назначений контактов  Pin Planner</vt:lpstr>
      <vt:lpstr>Отчет о результатах моделирования  (отображение временной диаграммы)</vt:lpstr>
      <vt:lpstr>Презентация PowerPoint</vt:lpstr>
      <vt:lpstr>Структурная модель полусумматора </vt:lpstr>
      <vt:lpstr>Модуль   мультиплексора (Behavior model) </vt:lpstr>
      <vt:lpstr>Лабораторная работа №6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Ирина</dc:creator>
  <cp:lastModifiedBy>Iryna Klymenko</cp:lastModifiedBy>
  <cp:revision>193</cp:revision>
  <dcterms:created xsi:type="dcterms:W3CDTF">2010-09-28T16:17:38Z</dcterms:created>
  <dcterms:modified xsi:type="dcterms:W3CDTF">2018-09-06T04:22:00Z</dcterms:modified>
</cp:coreProperties>
</file>