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75"/>
  </p:normalViewPr>
  <p:slideViewPr>
    <p:cSldViewPr snapToGrid="0" snapToObjects="1">
      <p:cViewPr varScale="1">
        <p:scale>
          <a:sx n="90" d="100"/>
          <a:sy n="90" d="100"/>
        </p:scale>
        <p:origin x="23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2/25/22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61224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919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949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0363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58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941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470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8246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0525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485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8973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2/25/22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9500299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4DE8C-62FD-F94E-8F58-C373C821F3EB}"/>
              </a:ext>
            </a:extLst>
          </p:cNvPr>
          <p:cNvSpPr>
            <a:spLocks noGrp="1"/>
          </p:cNvSpPr>
          <p:nvPr>
            <p:ph type="ctrTitle"/>
          </p:nvPr>
        </p:nvSpPr>
        <p:spPr>
          <a:xfrm>
            <a:off x="5877532" y="1063255"/>
            <a:ext cx="5312254" cy="1806727"/>
          </a:xfrm>
        </p:spPr>
        <p:txBody>
          <a:bodyPr vert="horz" lIns="91440" tIns="45720" rIns="91440" bIns="45720" rtlCol="0" anchor="t">
            <a:normAutofit/>
          </a:bodyPr>
          <a:lstStyle/>
          <a:p>
            <a:r>
              <a:rPr lang="en-US" sz="3800" i="1" kern="1200" spc="100" baseline="0">
                <a:solidFill>
                  <a:schemeClr val="tx1">
                    <a:lumMod val="85000"/>
                    <a:lumOff val="15000"/>
                  </a:schemeClr>
                </a:solidFill>
                <a:latin typeface="+mj-lt"/>
                <a:ea typeface="+mj-ea"/>
                <a:cs typeface="+mj-cs"/>
              </a:rPr>
              <a:t>MODERN FARM BREACHING</a:t>
            </a:r>
            <a:br>
              <a:rPr lang="en-US" sz="3800" i="1" kern="1200" spc="100" baseline="0">
                <a:solidFill>
                  <a:schemeClr val="tx1">
                    <a:lumMod val="85000"/>
                    <a:lumOff val="15000"/>
                  </a:schemeClr>
                </a:solidFill>
                <a:latin typeface="+mj-lt"/>
                <a:ea typeface="+mj-ea"/>
                <a:cs typeface="+mj-cs"/>
              </a:rPr>
            </a:br>
            <a:endParaRPr lang="en-US" sz="3800" i="1" kern="1200" spc="100" baseline="0">
              <a:solidFill>
                <a:schemeClr val="tx1">
                  <a:lumMod val="85000"/>
                  <a:lumOff val="15000"/>
                </a:schemeClr>
              </a:solidFill>
              <a:latin typeface="+mj-lt"/>
              <a:ea typeface="+mj-ea"/>
              <a:cs typeface="+mj-cs"/>
            </a:endParaRPr>
          </a:p>
        </p:txBody>
      </p:sp>
      <p:pic>
        <p:nvPicPr>
          <p:cNvPr id="4" name="Picture 3" descr="Wind turbines against blue sky">
            <a:extLst>
              <a:ext uri="{FF2B5EF4-FFF2-40B4-BE49-F238E27FC236}">
                <a16:creationId xmlns:a16="http://schemas.microsoft.com/office/drawing/2014/main" id="{2D2CD75B-EDB4-44DA-8E9B-3B0A442037D6}"/>
              </a:ext>
            </a:extLst>
          </p:cNvPr>
          <p:cNvPicPr>
            <a:picLocks noChangeAspect="1"/>
          </p:cNvPicPr>
          <p:nvPr/>
        </p:nvPicPr>
        <p:blipFill rotWithShape="1">
          <a:blip r:embed="rId2"/>
          <a:srcRect l="30940" r="17350"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0" name="Straight Connector 1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3FFF45E-1991-124C-A741-37C6DD171233}"/>
              </a:ext>
            </a:extLst>
          </p:cNvPr>
          <p:cNvSpPr>
            <a:spLocks noGrp="1"/>
          </p:cNvSpPr>
          <p:nvPr>
            <p:ph type="subTitle" idx="1"/>
          </p:nvPr>
        </p:nvSpPr>
        <p:spPr>
          <a:xfrm>
            <a:off x="5877532" y="3309582"/>
            <a:ext cx="5312254" cy="2485157"/>
          </a:xfrm>
        </p:spPr>
        <p:txBody>
          <a:bodyPr vert="horz" lIns="91440" tIns="45720" rIns="91440" bIns="45720" rtlCol="0">
            <a:normAutofit/>
          </a:bodyPr>
          <a:lstStyle/>
          <a:p>
            <a:pPr marL="182880">
              <a:lnSpc>
                <a:spcPct val="110000"/>
              </a:lnSpc>
            </a:pPr>
            <a:r>
              <a:rPr lang="en-US" dirty="0"/>
              <a:t>TEAM MENBERS</a:t>
            </a:r>
          </a:p>
          <a:p>
            <a:pPr marL="182880">
              <a:lnSpc>
                <a:spcPct val="110000"/>
              </a:lnSpc>
            </a:pPr>
            <a:r>
              <a:rPr lang="en-US" dirty="0"/>
              <a:t>1]2010030015-ANIL </a:t>
            </a:r>
          </a:p>
          <a:p>
            <a:pPr marL="182880">
              <a:lnSpc>
                <a:spcPct val="110000"/>
              </a:lnSpc>
            </a:pPr>
            <a:r>
              <a:rPr lang="en-US" dirty="0"/>
              <a:t>2]2010030015-SAI RISHAL</a:t>
            </a:r>
          </a:p>
          <a:p>
            <a:pPr marL="182880">
              <a:lnSpc>
                <a:spcPct val="110000"/>
              </a:lnSpc>
            </a:pPr>
            <a:r>
              <a:rPr lang="en-US" dirty="0"/>
              <a:t>3]2010030288-DILEEP SAI</a:t>
            </a:r>
          </a:p>
          <a:p>
            <a:pPr marL="182880">
              <a:lnSpc>
                <a:spcPct val="110000"/>
              </a:lnSpc>
            </a:pPr>
            <a:endParaRPr lang="en-US" dirty="0"/>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8632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9" name="Straight Connector 1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C3B6E5-BC3D-3341-B991-E19CD8A04FA1}"/>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CIRCUIT DIAGRAM </a:t>
            </a:r>
          </a:p>
        </p:txBody>
      </p:sp>
      <p:pic>
        <p:nvPicPr>
          <p:cNvPr id="5" name="Content Placeholder 4" descr="Diagram&#10;&#10;Description automatically generated">
            <a:extLst>
              <a:ext uri="{FF2B5EF4-FFF2-40B4-BE49-F238E27FC236}">
                <a16:creationId xmlns:a16="http://schemas.microsoft.com/office/drawing/2014/main" id="{E0AE7235-E3E8-F84B-86CA-8955D4204FBA}"/>
              </a:ext>
            </a:extLst>
          </p:cNvPr>
          <p:cNvPicPr>
            <a:picLocks noGrp="1" noChangeAspect="1"/>
          </p:cNvPicPr>
          <p:nvPr>
            <p:ph idx="1"/>
          </p:nvPr>
        </p:nvPicPr>
        <p:blipFill>
          <a:blip r:embed="rId2"/>
          <a:stretch>
            <a:fillRect/>
          </a:stretch>
        </p:blipFill>
        <p:spPr>
          <a:xfrm>
            <a:off x="5215066" y="0"/>
            <a:ext cx="6976928" cy="6857999"/>
          </a:xfrm>
          <a:prstGeom prst="rect">
            <a:avLst/>
          </a:prstGeom>
        </p:spPr>
      </p:pic>
      <p:sp>
        <p:nvSpPr>
          <p:cNvPr id="2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5295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White flowers on a green background">
            <a:extLst>
              <a:ext uri="{FF2B5EF4-FFF2-40B4-BE49-F238E27FC236}">
                <a16:creationId xmlns:a16="http://schemas.microsoft.com/office/drawing/2014/main" id="{2C0CC8E1-C4DE-43F7-9B36-ACE6E95993E5}"/>
              </a:ext>
            </a:extLst>
          </p:cNvPr>
          <p:cNvPicPr>
            <a:picLocks noChangeAspect="1"/>
          </p:cNvPicPr>
          <p:nvPr/>
        </p:nvPicPr>
        <p:blipFill rotWithShape="1">
          <a:blip r:embed="rId2"/>
          <a:srcRect t="5064" b="10666"/>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274CFA-B16E-BD45-AA04-F8E5CC8D440B}"/>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dirty="0">
                <a:solidFill>
                  <a:srgbClr val="FFFFFF"/>
                </a:solidFill>
              </a:rPr>
              <a:t>THANKYOU</a:t>
            </a:r>
          </a:p>
        </p:txBody>
      </p:sp>
      <p:cxnSp>
        <p:nvCxnSpPr>
          <p:cNvPr id="26" name="Straight Connector 2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579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0FCC4-456E-9F4F-B45A-D7229D98F87B}"/>
              </a:ext>
            </a:extLst>
          </p:cNvPr>
          <p:cNvSpPr>
            <a:spLocks noGrp="1"/>
          </p:cNvSpPr>
          <p:nvPr>
            <p:ph type="title"/>
          </p:nvPr>
        </p:nvSpPr>
        <p:spPr>
          <a:xfrm>
            <a:off x="1068497" y="242888"/>
            <a:ext cx="5312254" cy="1042987"/>
          </a:xfrm>
        </p:spPr>
        <p:txBody>
          <a:bodyPr>
            <a:normAutofit/>
          </a:bodyPr>
          <a:lstStyle/>
          <a:p>
            <a:r>
              <a:rPr lang="en-US" dirty="0"/>
              <a:t>ABSTRACT</a:t>
            </a:r>
          </a:p>
        </p:txBody>
      </p:sp>
      <p:cxnSp>
        <p:nvCxnSpPr>
          <p:cNvPr id="34" name="Straight Connector 3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02435A-58B0-3E4B-A4E1-C1523C4803CC}"/>
              </a:ext>
            </a:extLst>
          </p:cNvPr>
          <p:cNvSpPr>
            <a:spLocks noGrp="1"/>
          </p:cNvSpPr>
          <p:nvPr>
            <p:ph idx="1"/>
          </p:nvPr>
        </p:nvSpPr>
        <p:spPr>
          <a:xfrm>
            <a:off x="1068497" y="1285876"/>
            <a:ext cx="5312254" cy="4957762"/>
          </a:xfrm>
        </p:spPr>
        <p:txBody>
          <a:bodyPr>
            <a:normAutofit/>
          </a:bodyPr>
          <a:lstStyle/>
          <a:p>
            <a:pPr>
              <a:lnSpc>
                <a:spcPct val="100000"/>
              </a:lnSpc>
            </a:pPr>
            <a:r>
              <a:rPr lang="en-IN" dirty="0"/>
              <a:t>Seventy per cent of the total population of India is  depended  on agriculture, and with the deteriorating conditions, farmers are going below the poverty line.</a:t>
            </a:r>
          </a:p>
          <a:p>
            <a:pPr>
              <a:lnSpc>
                <a:spcPct val="100000"/>
              </a:lnSpc>
            </a:pPr>
            <a:r>
              <a:rPr lang="en-IN" dirty="0"/>
              <a:t> </a:t>
            </a:r>
            <a:r>
              <a:rPr lang="en-US" dirty="0"/>
              <a:t>Agriculture now-a-days became so easy by the use of various </a:t>
            </a:r>
            <a:r>
              <a:rPr lang="en-US" dirty="0" err="1"/>
              <a:t>mechines</a:t>
            </a:r>
            <a:r>
              <a:rPr lang="en-US" dirty="0"/>
              <a:t> but there are even more problems that are not solved yet .</a:t>
            </a:r>
            <a:r>
              <a:rPr lang="en-IN" dirty="0"/>
              <a:t> </a:t>
            </a:r>
          </a:p>
          <a:p>
            <a:pPr>
              <a:lnSpc>
                <a:spcPct val="100000"/>
              </a:lnSpc>
            </a:pPr>
            <a:r>
              <a:rPr lang="en-US" dirty="0"/>
              <a:t>One of the problem we get to know is     Breaching manually while Rainfalls </a:t>
            </a:r>
            <a:r>
              <a:rPr lang="en-GB" dirty="0"/>
              <a:t>.</a:t>
            </a:r>
            <a:r>
              <a:rPr lang="en-US" dirty="0"/>
              <a:t>Our idea is to implement Breaching through small farm dams without any manually work.</a:t>
            </a:r>
          </a:p>
          <a:p>
            <a:pPr>
              <a:lnSpc>
                <a:spcPct val="100000"/>
              </a:lnSpc>
            </a:pPr>
            <a:endParaRPr lang="en-US" sz="1300" dirty="0"/>
          </a:p>
        </p:txBody>
      </p:sp>
      <p:pic>
        <p:nvPicPr>
          <p:cNvPr id="17" name="Picture 4" descr="Aerial view of valley map">
            <a:extLst>
              <a:ext uri="{FF2B5EF4-FFF2-40B4-BE49-F238E27FC236}">
                <a16:creationId xmlns:a16="http://schemas.microsoft.com/office/drawing/2014/main" id="{F5712655-959F-43BA-B8E9-AEF9D4778F0F}"/>
              </a:ext>
            </a:extLst>
          </p:cNvPr>
          <p:cNvPicPr>
            <a:picLocks noChangeAspect="1"/>
          </p:cNvPicPr>
          <p:nvPr/>
        </p:nvPicPr>
        <p:blipFill rotWithShape="1">
          <a:blip r:embed="rId2"/>
          <a:srcRect l="23708" r="32947"/>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1313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E52D3-159A-7449-96E8-071DE75410A2}"/>
              </a:ext>
            </a:extLst>
          </p:cNvPr>
          <p:cNvSpPr>
            <a:spLocks noGrp="1"/>
          </p:cNvSpPr>
          <p:nvPr>
            <p:ph type="title"/>
          </p:nvPr>
        </p:nvSpPr>
        <p:spPr>
          <a:xfrm>
            <a:off x="5877532" y="1063255"/>
            <a:ext cx="5312254" cy="1806727"/>
          </a:xfrm>
        </p:spPr>
        <p:txBody>
          <a:bodyPr>
            <a:normAutofit/>
          </a:bodyPr>
          <a:lstStyle/>
          <a:p>
            <a:r>
              <a:rPr lang="en-US"/>
              <a:t>INTRODUCTION</a:t>
            </a:r>
          </a:p>
        </p:txBody>
      </p:sp>
      <p:pic>
        <p:nvPicPr>
          <p:cNvPr id="5" name="Picture 4" descr="A stream of water running through a grassy field&#10;&#10;Description automatically generated with low confidence">
            <a:extLst>
              <a:ext uri="{FF2B5EF4-FFF2-40B4-BE49-F238E27FC236}">
                <a16:creationId xmlns:a16="http://schemas.microsoft.com/office/drawing/2014/main" id="{D50E1E5E-FB9F-CB48-A12D-D81BF976C82E}"/>
              </a:ext>
            </a:extLst>
          </p:cNvPr>
          <p:cNvPicPr>
            <a:picLocks noChangeAspect="1"/>
          </p:cNvPicPr>
          <p:nvPr/>
        </p:nvPicPr>
        <p:blipFill rotWithShape="1">
          <a:blip r:embed="rId2"/>
          <a:srcRect t="12550" r="2" b="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4" name="Straight Connector 18">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6DB5C3-3594-BD46-8E46-91544493FE30}"/>
              </a:ext>
            </a:extLst>
          </p:cNvPr>
          <p:cNvSpPr>
            <a:spLocks noGrp="1"/>
          </p:cNvSpPr>
          <p:nvPr>
            <p:ph idx="1"/>
          </p:nvPr>
        </p:nvSpPr>
        <p:spPr>
          <a:xfrm>
            <a:off x="5472113" y="3088919"/>
            <a:ext cx="6311897" cy="3311880"/>
          </a:xfrm>
        </p:spPr>
        <p:txBody>
          <a:bodyPr>
            <a:normAutofit/>
          </a:bodyPr>
          <a:lstStyle/>
          <a:p>
            <a:pPr marL="0" indent="0">
              <a:buNone/>
            </a:pPr>
            <a:r>
              <a:rPr lang="en-US" sz="2800" dirty="0">
                <a:latin typeface="Algerian" pitchFamily="82" charset="77"/>
              </a:rPr>
              <a:t>BREACHING</a:t>
            </a:r>
          </a:p>
          <a:p>
            <a:r>
              <a:rPr lang="en-IN" dirty="0"/>
              <a:t>In case of heavy rainfalls Farmers  phase lot of problems :The crops which are submerged in water will die due to inability to exchange atmospheric gases to avoid this situation they follow the process called  “Breaching” it is the way of making a way to letting the water out of the field as  "the river breached its bank"</a:t>
            </a:r>
          </a:p>
          <a:p>
            <a:pPr marL="0" indent="0">
              <a:buNone/>
            </a:pPr>
            <a:endParaRPr lang="en-US" dirty="0"/>
          </a:p>
          <a:p>
            <a:pPr marL="0" indent="0">
              <a:buNone/>
            </a:pPr>
            <a:endParaRPr lang="en-US" sz="2800" dirty="0">
              <a:latin typeface="Algerian" pitchFamily="82" charset="77"/>
            </a:endParaRPr>
          </a:p>
          <a:p>
            <a:pPr marL="0" indent="0">
              <a:buNone/>
            </a:pPr>
            <a:endParaRPr lang="en-US" sz="2800" dirty="0">
              <a:latin typeface="Algerian" pitchFamily="82" charset="77"/>
            </a:endParaRPr>
          </a:p>
          <a:p>
            <a:pPr marL="0" indent="0">
              <a:buNone/>
            </a:pPr>
            <a:endParaRPr lang="en-US" dirty="0">
              <a:latin typeface="Algerian" pitchFamily="82" charset="77"/>
            </a:endParaRPr>
          </a:p>
          <a:p>
            <a:pPr marL="0" indent="0">
              <a:buNone/>
            </a:pPr>
            <a:endParaRPr lang="en-US" dirty="0">
              <a:latin typeface="Algerian" pitchFamily="82" charset="77"/>
            </a:endParaRP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87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A5325-860C-4944-AF74-2DC3F43FD87C}"/>
              </a:ext>
            </a:extLst>
          </p:cNvPr>
          <p:cNvSpPr>
            <a:spLocks noGrp="1"/>
          </p:cNvSpPr>
          <p:nvPr>
            <p:ph type="title"/>
          </p:nvPr>
        </p:nvSpPr>
        <p:spPr>
          <a:xfrm>
            <a:off x="7885744" y="691762"/>
            <a:ext cx="3541205" cy="651263"/>
          </a:xfrm>
        </p:spPr>
        <p:txBody>
          <a:bodyPr anchor="ctr">
            <a:normAutofit/>
          </a:bodyPr>
          <a:lstStyle/>
          <a:p>
            <a:r>
              <a:rPr lang="en-US" sz="3000" dirty="0"/>
              <a:t>IMPLEMENTATION</a:t>
            </a:r>
          </a:p>
        </p:txBody>
      </p:sp>
      <p:pic>
        <p:nvPicPr>
          <p:cNvPr id="16" name="Graphic 15" descr="Farm scene">
            <a:extLst>
              <a:ext uri="{FF2B5EF4-FFF2-40B4-BE49-F238E27FC236}">
                <a16:creationId xmlns:a16="http://schemas.microsoft.com/office/drawing/2014/main" id="{16195A44-51A0-4EA8-A70D-D4F06BC2E4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233" y="691763"/>
            <a:ext cx="5087244" cy="5087244"/>
          </a:xfrm>
          <a:prstGeom prst="rect">
            <a:avLst/>
          </a:prstGeom>
        </p:spPr>
      </p:pic>
      <p:cxnSp>
        <p:nvCxnSpPr>
          <p:cNvPr id="32" name="Straight Connector 2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9208AD2-C540-1C43-BD74-6DB272F40B33}"/>
              </a:ext>
            </a:extLst>
          </p:cNvPr>
          <p:cNvSpPr>
            <a:spLocks noGrp="1"/>
          </p:cNvSpPr>
          <p:nvPr>
            <p:ph idx="1"/>
          </p:nvPr>
        </p:nvSpPr>
        <p:spPr>
          <a:xfrm>
            <a:off x="7532659" y="1585913"/>
            <a:ext cx="4342957" cy="5143499"/>
          </a:xfrm>
        </p:spPr>
        <p:txBody>
          <a:bodyPr>
            <a:noAutofit/>
          </a:bodyPr>
          <a:lstStyle/>
          <a:p>
            <a:pPr>
              <a:lnSpc>
                <a:spcPct val="100000"/>
              </a:lnSpc>
            </a:pPr>
            <a:r>
              <a:rPr lang="en-US" sz="1800" dirty="0"/>
              <a:t>In this project we will use small farm dams and sensors for leveling the water in the field. So that the crops doesn’t absorb more water, as by absorbing more water the crops might be submerged due to more water level in the field. The excess water in the field are routed to another field that are adjacent to the current field. The water level in the field is detected by the IR(infra-red) sensor. So by sensing the water level, the excess water in the field is routed to the alternate field, if the alternate fields are also reached their water level the excess water is now transferred through canals to the nearest water resource.</a:t>
            </a:r>
          </a:p>
        </p:txBody>
      </p:sp>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122041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2464E0-B9B3-F34A-96E6-31260FFDC89B}"/>
              </a:ext>
            </a:extLst>
          </p:cNvPr>
          <p:cNvSpPr>
            <a:spLocks noGrp="1"/>
          </p:cNvSpPr>
          <p:nvPr>
            <p:ph type="title"/>
          </p:nvPr>
        </p:nvSpPr>
        <p:spPr>
          <a:xfrm>
            <a:off x="7885744" y="691762"/>
            <a:ext cx="3541205" cy="1706649"/>
          </a:xfrm>
        </p:spPr>
        <p:txBody>
          <a:bodyPr anchor="ctr">
            <a:normAutofit/>
          </a:bodyPr>
          <a:lstStyle/>
          <a:p>
            <a:r>
              <a:rPr lang="en-US" sz="3700"/>
              <a:t>METHODOLOGY</a:t>
            </a:r>
          </a:p>
        </p:txBody>
      </p:sp>
      <p:pic>
        <p:nvPicPr>
          <p:cNvPr id="11" name="Content Placeholder 10" descr="Diagram&#10;&#10;Description automatically generated">
            <a:extLst>
              <a:ext uri="{FF2B5EF4-FFF2-40B4-BE49-F238E27FC236}">
                <a16:creationId xmlns:a16="http://schemas.microsoft.com/office/drawing/2014/main" id="{DA93E4B5-F2AC-D543-94F2-7C5682B85E60}"/>
              </a:ext>
            </a:extLst>
          </p:cNvPr>
          <p:cNvPicPr>
            <a:picLocks noChangeAspect="1"/>
          </p:cNvPicPr>
          <p:nvPr/>
        </p:nvPicPr>
        <p:blipFill>
          <a:blip r:embed="rId2"/>
          <a:stretch>
            <a:fillRect/>
          </a:stretch>
        </p:blipFill>
        <p:spPr>
          <a:xfrm>
            <a:off x="0" y="0"/>
            <a:ext cx="7531597" cy="6857999"/>
          </a:xfrm>
          <a:prstGeom prst="rect">
            <a:avLst/>
          </a:prstGeom>
        </p:spPr>
      </p:pic>
      <p:cxnSp>
        <p:nvCxnSpPr>
          <p:cNvPr id="26" name="Straight Connector 2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15">
            <a:extLst>
              <a:ext uri="{FF2B5EF4-FFF2-40B4-BE49-F238E27FC236}">
                <a16:creationId xmlns:a16="http://schemas.microsoft.com/office/drawing/2014/main" id="{CBDE26AC-1229-440F-910E-53875B3500F9}"/>
              </a:ext>
            </a:extLst>
          </p:cNvPr>
          <p:cNvSpPr>
            <a:spLocks noGrp="1"/>
          </p:cNvSpPr>
          <p:nvPr>
            <p:ph idx="1"/>
          </p:nvPr>
        </p:nvSpPr>
        <p:spPr>
          <a:xfrm>
            <a:off x="7888666" y="2623930"/>
            <a:ext cx="3541205" cy="3158160"/>
          </a:xfrm>
        </p:spPr>
        <p:txBody>
          <a:bodyPr>
            <a:normAutofit/>
          </a:bodyPr>
          <a:lstStyle/>
          <a:p>
            <a:endParaRPr lang="en-US"/>
          </a:p>
        </p:txBody>
      </p:sp>
      <p:sp>
        <p:nvSpPr>
          <p:cNvPr id="2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8362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05E39-B645-A347-87FB-1034F05E5373}"/>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STEPS OF IMPLEMENTATION</a:t>
            </a:r>
          </a:p>
        </p:txBody>
      </p:sp>
      <p:sp>
        <p:nvSpPr>
          <p:cNvPr id="3" name="Content Placeholder 2">
            <a:extLst>
              <a:ext uri="{FF2B5EF4-FFF2-40B4-BE49-F238E27FC236}">
                <a16:creationId xmlns:a16="http://schemas.microsoft.com/office/drawing/2014/main" id="{0F50792C-EBE9-5C43-900C-9AFD3ED4FD25}"/>
              </a:ext>
            </a:extLst>
          </p:cNvPr>
          <p:cNvSpPr>
            <a:spLocks noGrp="1"/>
          </p:cNvSpPr>
          <p:nvPr>
            <p:ph idx="1"/>
          </p:nvPr>
        </p:nvSpPr>
        <p:spPr>
          <a:xfrm>
            <a:off x="758824" y="2607732"/>
            <a:ext cx="8412480" cy="3174357"/>
          </a:xfrm>
        </p:spPr>
        <p:txBody>
          <a:bodyPr>
            <a:normAutofit/>
          </a:bodyPr>
          <a:lstStyle/>
          <a:p>
            <a:r>
              <a:rPr lang="en-US" dirty="0"/>
              <a:t>OBJECT TO SENCE WATER LEVEL</a:t>
            </a:r>
          </a:p>
          <a:p>
            <a:r>
              <a:rPr lang="en-US" dirty="0"/>
              <a:t>PIR SENSOR</a:t>
            </a:r>
          </a:p>
          <a:p>
            <a:r>
              <a:rPr lang="en-US" dirty="0"/>
              <a:t>TRANSISTER</a:t>
            </a:r>
          </a:p>
          <a:p>
            <a:r>
              <a:rPr lang="en-US" dirty="0"/>
              <a:t>DC MOTOR </a:t>
            </a:r>
          </a:p>
          <a:p>
            <a:r>
              <a:rPr lang="en-US" dirty="0"/>
              <a:t>WATER SWITCH</a:t>
            </a:r>
          </a:p>
          <a:p>
            <a:r>
              <a:rPr lang="en-US" dirty="0"/>
              <a:t>ARDUINO MEGA </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3016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8A557-56DD-5547-99A3-C5A2454A202C}"/>
              </a:ext>
            </a:extLst>
          </p:cNvPr>
          <p:cNvSpPr>
            <a:spLocks noGrp="1"/>
          </p:cNvSpPr>
          <p:nvPr>
            <p:ph type="title"/>
          </p:nvPr>
        </p:nvSpPr>
        <p:spPr>
          <a:xfrm>
            <a:off x="7885744" y="691762"/>
            <a:ext cx="3541205" cy="1706649"/>
          </a:xfrm>
        </p:spPr>
        <p:txBody>
          <a:bodyPr anchor="ctr">
            <a:normAutofit/>
          </a:bodyPr>
          <a:lstStyle/>
          <a:p>
            <a:r>
              <a:rPr lang="en-US" sz="4800"/>
              <a:t>PIR SENSOR</a:t>
            </a:r>
          </a:p>
        </p:txBody>
      </p:sp>
      <p:pic>
        <p:nvPicPr>
          <p:cNvPr id="5" name="Picture 4" descr="A picture containing text, device&#10;&#10;Description automatically generated">
            <a:extLst>
              <a:ext uri="{FF2B5EF4-FFF2-40B4-BE49-F238E27FC236}">
                <a16:creationId xmlns:a16="http://schemas.microsoft.com/office/drawing/2014/main" id="{A12086F5-1648-CD46-8FD9-00044E0DBF0D}"/>
              </a:ext>
            </a:extLst>
          </p:cNvPr>
          <p:cNvPicPr>
            <a:picLocks noChangeAspect="1"/>
          </p:cNvPicPr>
          <p:nvPr/>
        </p:nvPicPr>
        <p:blipFill>
          <a:blip r:embed="rId2"/>
          <a:stretch>
            <a:fillRect/>
          </a:stretch>
        </p:blipFill>
        <p:spPr>
          <a:xfrm>
            <a:off x="758953" y="2093183"/>
            <a:ext cx="6301805" cy="2284404"/>
          </a:xfrm>
          <a:prstGeom prst="rect">
            <a:avLst/>
          </a:prstGeom>
        </p:spPr>
      </p:pic>
      <p:cxnSp>
        <p:nvCxnSpPr>
          <p:cNvPr id="19" name="Straight Connector 18">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4484BE-F04E-564C-89C4-A8C34CEB4870}"/>
              </a:ext>
            </a:extLst>
          </p:cNvPr>
          <p:cNvSpPr>
            <a:spLocks noGrp="1"/>
          </p:cNvSpPr>
          <p:nvPr>
            <p:ph idx="1"/>
          </p:nvPr>
        </p:nvSpPr>
        <p:spPr>
          <a:xfrm>
            <a:off x="7888666" y="2623930"/>
            <a:ext cx="3541205" cy="3158160"/>
          </a:xfrm>
        </p:spPr>
        <p:txBody>
          <a:bodyPr>
            <a:normAutofit/>
          </a:bodyPr>
          <a:lstStyle/>
          <a:p>
            <a:pPr>
              <a:lnSpc>
                <a:spcPct val="100000"/>
              </a:lnSpc>
            </a:pPr>
            <a:r>
              <a:rPr lang="en-IN" dirty="0"/>
              <a:t>Proximity Sensor are used to detect objects and obstacles in front of sensor. Sensor keeps transmitting infrared light and when any object comes near, it is detected by the sensor by monitoring the reflected light from the object</a:t>
            </a:r>
            <a:endParaRPr lang="en-IN"/>
          </a:p>
          <a:p>
            <a:pPr>
              <a:lnSpc>
                <a:spcPct val="100000"/>
              </a:lnSpc>
            </a:pPr>
            <a:endParaRPr lang="en-US"/>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814203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21BD1-0360-4D46-89F3-F4C86C0443BE}"/>
              </a:ext>
            </a:extLst>
          </p:cNvPr>
          <p:cNvSpPr>
            <a:spLocks noGrp="1"/>
          </p:cNvSpPr>
          <p:nvPr>
            <p:ph type="title"/>
          </p:nvPr>
        </p:nvSpPr>
        <p:spPr>
          <a:xfrm>
            <a:off x="7885744" y="691762"/>
            <a:ext cx="3541205" cy="1706649"/>
          </a:xfrm>
        </p:spPr>
        <p:txBody>
          <a:bodyPr anchor="ctr">
            <a:normAutofit/>
          </a:bodyPr>
          <a:lstStyle/>
          <a:p>
            <a:r>
              <a:rPr lang="en-US" sz="4800"/>
              <a:t>ARDUINO MEGA</a:t>
            </a:r>
          </a:p>
        </p:txBody>
      </p:sp>
      <p:pic>
        <p:nvPicPr>
          <p:cNvPr id="5" name="Picture 4" descr="A picture containing text, electronics, circuit&#10;&#10;Description automatically generated">
            <a:extLst>
              <a:ext uri="{FF2B5EF4-FFF2-40B4-BE49-F238E27FC236}">
                <a16:creationId xmlns:a16="http://schemas.microsoft.com/office/drawing/2014/main" id="{C18BA90C-5120-024B-A42C-6DD3EE369F62}"/>
              </a:ext>
            </a:extLst>
          </p:cNvPr>
          <p:cNvPicPr>
            <a:picLocks noChangeAspect="1"/>
          </p:cNvPicPr>
          <p:nvPr/>
        </p:nvPicPr>
        <p:blipFill>
          <a:blip r:embed="rId2"/>
          <a:stretch>
            <a:fillRect/>
          </a:stretch>
        </p:blipFill>
        <p:spPr>
          <a:xfrm>
            <a:off x="758953" y="1234562"/>
            <a:ext cx="6301805" cy="4001646"/>
          </a:xfrm>
          <a:prstGeom prst="rect">
            <a:avLst/>
          </a:prstGeom>
        </p:spPr>
      </p:pic>
      <p:cxnSp>
        <p:nvCxnSpPr>
          <p:cNvPr id="24" name="Straight Connector 18">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36B490-6905-1E45-9EEF-C07B1154232A}"/>
              </a:ext>
            </a:extLst>
          </p:cNvPr>
          <p:cNvSpPr>
            <a:spLocks noGrp="1"/>
          </p:cNvSpPr>
          <p:nvPr>
            <p:ph idx="1"/>
          </p:nvPr>
        </p:nvSpPr>
        <p:spPr>
          <a:xfrm>
            <a:off x="7888666" y="2623930"/>
            <a:ext cx="3541205" cy="3158160"/>
          </a:xfrm>
        </p:spPr>
        <p:txBody>
          <a:bodyPr>
            <a:normAutofit/>
          </a:bodyPr>
          <a:lstStyle/>
          <a:p>
            <a:r>
              <a:rPr lang="en-IN" dirty="0"/>
              <a:t>Arduino can be used to develop stand-alone interactive objects or can be connected to software on your computer</a:t>
            </a:r>
          </a:p>
          <a:p>
            <a:endParaRPr lang="en-US" dirty="0"/>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436023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5489D-982B-2C44-B28F-8D2958F86391}"/>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WORKING MODEL </a:t>
            </a:r>
          </a:p>
        </p:txBody>
      </p:sp>
      <p:pic>
        <p:nvPicPr>
          <p:cNvPr id="9" name="Content Placeholder 8" descr="A screenshot of a game&#10;&#10;Description automatically generated with medium confidence">
            <a:extLst>
              <a:ext uri="{FF2B5EF4-FFF2-40B4-BE49-F238E27FC236}">
                <a16:creationId xmlns:a16="http://schemas.microsoft.com/office/drawing/2014/main" id="{1DDEC08F-F192-8249-904A-C73E7065059A}"/>
              </a:ext>
            </a:extLst>
          </p:cNvPr>
          <p:cNvPicPr>
            <a:picLocks noGrp="1" noChangeAspect="1"/>
          </p:cNvPicPr>
          <p:nvPr>
            <p:ph idx="1"/>
          </p:nvPr>
        </p:nvPicPr>
        <p:blipFill>
          <a:blip r:embed="rId2"/>
          <a:stretch>
            <a:fillRect/>
          </a:stretch>
        </p:blipFill>
        <p:spPr>
          <a:xfrm>
            <a:off x="-1" y="2313430"/>
            <a:ext cx="12191999" cy="4673158"/>
          </a:xfr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2495910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Badge</Template>
  <TotalTime>674</TotalTime>
  <Words>370</Words>
  <Application>Microsoft Macintosh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Avenir Next LT Pro</vt:lpstr>
      <vt:lpstr>Sitka Banner</vt:lpstr>
      <vt:lpstr>HeadlinesVTI</vt:lpstr>
      <vt:lpstr>MODERN FARM BREACHING </vt:lpstr>
      <vt:lpstr>ABSTRACT</vt:lpstr>
      <vt:lpstr>INTRODUCTION</vt:lpstr>
      <vt:lpstr>IMPLEMENTATION</vt:lpstr>
      <vt:lpstr>METHODOLOGY</vt:lpstr>
      <vt:lpstr>STEPS OF IMPLEMENTATION</vt:lpstr>
      <vt:lpstr>PIR SENSOR</vt:lpstr>
      <vt:lpstr>ARDUINO MEGA</vt:lpstr>
      <vt:lpstr>WORKING MODEL </vt:lpstr>
      <vt:lpstr>CIRCUIT DIAGRAM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FARM BREACHING </dc:title>
  <dc:creator>Bandaruanilkumar   . .</dc:creator>
  <cp:lastModifiedBy>Bandaruanilkumar   . .</cp:lastModifiedBy>
  <cp:revision>2</cp:revision>
  <dcterms:created xsi:type="dcterms:W3CDTF">2022-02-25T17:07:43Z</dcterms:created>
  <dcterms:modified xsi:type="dcterms:W3CDTF">2022-02-26T04:22:43Z</dcterms:modified>
</cp:coreProperties>
</file>