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4" r:id="rId5"/>
    <p:sldId id="278" r:id="rId6"/>
    <p:sldId id="266" r:id="rId7"/>
    <p:sldId id="280" r:id="rId8"/>
    <p:sldId id="268" r:id="rId9"/>
    <p:sldId id="269" r:id="rId10"/>
    <p:sldId id="270" r:id="rId11"/>
    <p:sldId id="271" r:id="rId12"/>
    <p:sldId id="273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02DAE4-A5A9-485D-9703-34D888998B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6F3513-ABC4-4B98-BED4-B8B234B16B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1800-1812:</a:t>
            </a:r>
          </a:p>
          <a:p>
            <a:r>
              <a:rPr lang="en-US" dirty="0" smtClean="0"/>
              <a:t>The “Jeffersonian”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Hated Embargo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Embargo Act of 1807:</a:t>
            </a:r>
          </a:p>
          <a:p>
            <a:pPr lvl="1"/>
            <a:r>
              <a:rPr lang="en-US" dirty="0" smtClean="0"/>
              <a:t>Forbade export of ALL goods from US, no matter the destination</a:t>
            </a:r>
          </a:p>
          <a:p>
            <a:pPr lvl="1"/>
            <a:r>
              <a:rPr lang="en-US" dirty="0" smtClean="0"/>
              <a:t>Intent was to make France and Britain respect America’s rights</a:t>
            </a:r>
          </a:p>
          <a:p>
            <a:r>
              <a:rPr lang="en-US" dirty="0" smtClean="0"/>
              <a:t>The plan backfired horrifically</a:t>
            </a:r>
          </a:p>
          <a:p>
            <a:pPr lvl="1"/>
            <a:r>
              <a:rPr lang="en-US" dirty="0" smtClean="0"/>
              <a:t>Economy of US takes a huge hit</a:t>
            </a:r>
          </a:p>
          <a:p>
            <a:pPr lvl="1"/>
            <a:r>
              <a:rPr lang="en-US" dirty="0" smtClean="0"/>
              <a:t>New England was hurt the most (Federalists are angry)</a:t>
            </a:r>
          </a:p>
          <a:p>
            <a:pPr lvl="1"/>
            <a:r>
              <a:rPr lang="en-US" dirty="0" smtClean="0"/>
              <a:t>Act revoked in 1809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467600" cy="550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6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1" dur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/>
              <a:t>Non-Intercourse Act:</a:t>
            </a:r>
          </a:p>
          <a:p>
            <a:pPr lvl="1"/>
            <a:r>
              <a:rPr lang="en-US" dirty="0" smtClean="0"/>
              <a:t>Reopened trade with all nations of the world, except Britain and France</a:t>
            </a:r>
          </a:p>
          <a:p>
            <a:pPr lvl="1"/>
            <a:r>
              <a:rPr lang="en-US" dirty="0" smtClean="0"/>
              <a:t>US economy is still hurting, needs those two large countries to trade with</a:t>
            </a:r>
          </a:p>
          <a:p>
            <a:endParaRPr lang="en-US" dirty="0" smtClean="0"/>
          </a:p>
          <a:p>
            <a:r>
              <a:rPr lang="en-US" dirty="0" smtClean="0"/>
              <a:t>Positives of embargos?</a:t>
            </a:r>
          </a:p>
          <a:p>
            <a:pPr lvl="1"/>
            <a:r>
              <a:rPr lang="en-US" dirty="0" smtClean="0"/>
              <a:t>Beginnings of the Industrial Revolution are born</a:t>
            </a:r>
          </a:p>
          <a:p>
            <a:pPr lvl="1"/>
            <a:r>
              <a:rPr lang="en-US" dirty="0" smtClean="0"/>
              <a:t>Factories begin to pop up in New England</a:t>
            </a:r>
          </a:p>
          <a:p>
            <a:endParaRPr lang="en-US" dirty="0" smtClean="0"/>
          </a:p>
          <a:p>
            <a:r>
              <a:rPr lang="en-US" dirty="0" smtClean="0"/>
              <a:t>Jefferson, who believed agriculture should be the main industry, helped spark industry (supported by Federalist Party)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Macon’s Bill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to entice Britain or France to repeal shipping restrictions</a:t>
            </a:r>
          </a:p>
          <a:p>
            <a:r>
              <a:rPr lang="en-US" dirty="0" smtClean="0"/>
              <a:t>U.S. would maintain its embargo against the nation that didn't sign on</a:t>
            </a:r>
          </a:p>
          <a:p>
            <a:r>
              <a:rPr lang="en-US" dirty="0" smtClean="0"/>
              <a:t>Leads to US embargo against Britain, helps fuel the War of 1812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war with Britain and Not France?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War Hawks pushed Madison toward war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Visibility of British impressments and arming of Amerindians.</a:t>
            </a:r>
          </a:p>
          <a:p>
            <a:pPr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i="1" dirty="0" smtClean="0"/>
              <a:t>Chesapeake-Leopard Affair</a:t>
            </a:r>
          </a:p>
          <a:p>
            <a:pPr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Lure of conquering British Canada: timber, fishing, fur trade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5. Madison poses question: Will a republic, a nation of “free people” fight to </a:t>
            </a:r>
            <a:r>
              <a:rPr lang="en-US" smtClean="0"/>
              <a:t>defend itself?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“Revolution of 1800”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Jefferson wins, Burr becomes VP </a:t>
            </a:r>
          </a:p>
          <a:p>
            <a:pPr lvl="1"/>
            <a:r>
              <a:rPr lang="en-US" dirty="0" smtClean="0"/>
              <a:t>Peaceful transfer of power among parties</a:t>
            </a:r>
          </a:p>
          <a:p>
            <a:pPr lvl="1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r>
              <a:rPr lang="en-US" dirty="0" smtClean="0"/>
              <a:t>Jefferson keeps virtually all of Hamilton’s policies in place (not excise tax)</a:t>
            </a:r>
          </a:p>
          <a:p>
            <a:r>
              <a:rPr lang="en-US" dirty="0"/>
              <a:t>“We are all Republicans, we are all Federalists.”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Emerging Judicial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Judiciary Act of 1801</a:t>
            </a:r>
          </a:p>
          <a:p>
            <a:pPr lvl="1"/>
            <a:r>
              <a:rPr lang="en-US" dirty="0" smtClean="0"/>
              <a:t>Created 16 new judgeships and other offices</a:t>
            </a:r>
          </a:p>
          <a:p>
            <a:r>
              <a:rPr lang="en-US" b="1" i="1" u="sng" dirty="0" smtClean="0"/>
              <a:t>“Midnight Judges”</a:t>
            </a:r>
          </a:p>
          <a:p>
            <a:pPr lvl="1"/>
            <a:r>
              <a:rPr lang="en-US" dirty="0" smtClean="0"/>
              <a:t>Last minute appointments by Adams prior to leaving office</a:t>
            </a:r>
          </a:p>
          <a:p>
            <a:r>
              <a:rPr lang="en-US" b="1" i="1" u="sng" dirty="0" smtClean="0"/>
              <a:t>JOHN MARSHALL </a:t>
            </a:r>
            <a:r>
              <a:rPr lang="en-US" dirty="0" smtClean="0"/>
              <a:t>(KNOW HIM AT ALL COSTS)</a:t>
            </a:r>
          </a:p>
          <a:p>
            <a:pPr lvl="1"/>
            <a:r>
              <a:rPr lang="en-US" dirty="0" smtClean="0"/>
              <a:t>Served 34 years</a:t>
            </a:r>
          </a:p>
          <a:p>
            <a:pPr lvl="1"/>
            <a:r>
              <a:rPr lang="en-US" dirty="0" smtClean="0"/>
              <a:t>INCREASED THE POWER OF THE FEDERAL GOVERNMENT</a:t>
            </a:r>
            <a:endParaRPr lang="en-US" dirty="0"/>
          </a:p>
        </p:txBody>
      </p:sp>
      <p:pic>
        <p:nvPicPr>
          <p:cNvPr id="1026" name="Picture 2" descr="https://encrypted-tbn2.gstatic.com/images?q=tbn:ANd9GcQzmrPiOtJE1UMb8jjk4aSFt4QjdH7ywDsSWyWJIFFHxSqVuT0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853440"/>
          </a:xfrm>
        </p:spPr>
        <p:txBody>
          <a:bodyPr/>
          <a:lstStyle/>
          <a:p>
            <a:r>
              <a:rPr lang="en-US" dirty="0" smtClean="0"/>
              <a:t>More Judicial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15000"/>
          </a:xfrm>
        </p:spPr>
        <p:txBody>
          <a:bodyPr>
            <a:normAutofit/>
          </a:bodyPr>
          <a:lstStyle/>
          <a:p>
            <a:r>
              <a:rPr lang="en-US" b="1" i="1" u="sng" dirty="0" smtClean="0"/>
              <a:t>Marbury vs. Madison (1803)</a:t>
            </a:r>
            <a:endParaRPr lang="en-US" dirty="0" smtClean="0"/>
          </a:p>
          <a:p>
            <a:pPr lvl="1"/>
            <a:r>
              <a:rPr lang="en-US" dirty="0" smtClean="0"/>
              <a:t>Marbury sues Secretary of State Madison</a:t>
            </a:r>
          </a:p>
          <a:p>
            <a:pPr lvl="1"/>
            <a:r>
              <a:rPr lang="en-US" i="1" u="sng" dirty="0" smtClean="0"/>
              <a:t>Result</a:t>
            </a:r>
            <a:r>
              <a:rPr lang="en-US" dirty="0" smtClean="0"/>
              <a:t>: Part of Judiciary Act ruled unconstitutional</a:t>
            </a:r>
          </a:p>
          <a:p>
            <a:pPr lvl="1"/>
            <a:r>
              <a:rPr lang="en-US" dirty="0" smtClean="0"/>
              <a:t>***SIGNIFICANCE***</a:t>
            </a:r>
          </a:p>
          <a:p>
            <a:pPr lvl="2"/>
            <a:r>
              <a:rPr lang="en-US" dirty="0" smtClean="0"/>
              <a:t>Judicial Branch is the sole interpreter of the constitution</a:t>
            </a:r>
          </a:p>
          <a:p>
            <a:pPr lvl="2"/>
            <a:r>
              <a:rPr lang="en-US" dirty="0" smtClean="0"/>
              <a:t>Sets the precedent that the Supreme Court can declare laws unconstitutional</a:t>
            </a:r>
          </a:p>
          <a:p>
            <a:r>
              <a:rPr lang="en-US" dirty="0" smtClean="0"/>
              <a:t>Samuel Chase:</a:t>
            </a:r>
          </a:p>
          <a:p>
            <a:pPr lvl="1"/>
            <a:r>
              <a:rPr lang="en-US" dirty="0" smtClean="0"/>
              <a:t>Impeached by Republicans – due to personality</a:t>
            </a:r>
          </a:p>
          <a:p>
            <a:pPr lvl="1"/>
            <a:r>
              <a:rPr lang="en-US" dirty="0" smtClean="0"/>
              <a:t>Found not guilty in the Senate</a:t>
            </a:r>
          </a:p>
          <a:p>
            <a:pPr lvl="1"/>
            <a:r>
              <a:rPr lang="en-US" dirty="0" smtClean="0"/>
              <a:t>Significance: No real serious attempt has been made to reshape S.C. by impeachment</a:t>
            </a:r>
            <a:endParaRPr lang="en-US" dirty="0"/>
          </a:p>
        </p:txBody>
      </p:sp>
      <p:pic>
        <p:nvPicPr>
          <p:cNvPr id="2050" name="Picture 2" descr="https://encrypted-tbn0.gstatic.com/images?q=tbn:ANd9GcRnWHMtCs34Uv5KpGZP_epJ7kyjXldwa4kNpAawmN8kXAKGDOe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219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Louisiana Purchase</a:t>
            </a:r>
            <a:endParaRPr lang="en-US" b="1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4876800" cy="4800600"/>
          </a:xfrm>
        </p:spPr>
        <p:txBody>
          <a:bodyPr/>
          <a:lstStyle/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French control of New Orleans and Mississippi</a:t>
            </a:r>
          </a:p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Influenced by slave revolt in Santo Domingo (Toussaint </a:t>
            </a:r>
            <a:r>
              <a:rPr lang="en-US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L’Ouverture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Napoleon Bonaparte decides to focus on Europe</a:t>
            </a:r>
          </a:p>
        </p:txBody>
      </p:sp>
      <p:pic>
        <p:nvPicPr>
          <p:cNvPr id="6" name="Picture 5" descr="209sj_420px-Toussaint_LOuver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7" y="1524000"/>
            <a:ext cx="2886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00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Louisiana Purchase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Jefferson tries to buy New Orleans from the French for $10 million. </a:t>
            </a:r>
          </a:p>
          <a:p>
            <a:pPr lvl="1"/>
            <a:r>
              <a:rPr lang="en-US" dirty="0" smtClean="0"/>
              <a:t>Livingston and Monroe (5</a:t>
            </a:r>
            <a:r>
              <a:rPr lang="en-US" baseline="30000" dirty="0" smtClean="0"/>
              <a:t>th</a:t>
            </a:r>
            <a:r>
              <a:rPr lang="en-US" dirty="0" smtClean="0"/>
              <a:t> president) are offered all of Louisiana for $15 million!</a:t>
            </a:r>
          </a:p>
          <a:p>
            <a:pPr lvl="2"/>
            <a:r>
              <a:rPr lang="en-US" dirty="0" smtClean="0"/>
              <a:t>Plus cancellation of French debts!!</a:t>
            </a:r>
          </a:p>
          <a:p>
            <a:r>
              <a:rPr lang="en-US" u="sng" dirty="0" smtClean="0"/>
              <a:t>Significance</a:t>
            </a:r>
            <a:r>
              <a:rPr lang="en-US" dirty="0" smtClean="0"/>
              <a:t>: Jefferson thought this was necessary to the country, but felt it was unconstitutional</a:t>
            </a:r>
          </a:p>
          <a:p>
            <a:pPr lvl="1"/>
            <a:r>
              <a:rPr lang="en-US" dirty="0" smtClean="0"/>
              <a:t>Role reversal of strict vs. loose interpretation</a:t>
            </a:r>
          </a:p>
          <a:p>
            <a:r>
              <a:rPr lang="en-US" dirty="0"/>
              <a:t>US doubled in </a:t>
            </a:r>
            <a:r>
              <a:rPr lang="en-US" dirty="0" smtClean="0"/>
              <a:t>size!</a:t>
            </a:r>
          </a:p>
          <a:p>
            <a:pPr lvl="1"/>
            <a:r>
              <a:rPr lang="en-US" dirty="0" smtClean="0"/>
              <a:t>Adds ~830K square miles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Image result for louisiana purc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7638"/>
            <a:ext cx="553267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219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Lewis and Clark</a:t>
            </a:r>
            <a:endParaRPr lang="en-US" b="1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48408"/>
            <a:ext cx="80010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Jefferson commissions Meriwether Lewis and William Clark to explore Louisiana Territory and beyond to the Pacific Coast</a:t>
            </a:r>
          </a:p>
          <a:p>
            <a:pPr lvl="1"/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Role of Sacajawea</a:t>
            </a:r>
          </a:p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Their expedition (1803-1806) brings back wealth of data about the country and its resources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609600" cy="5632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latin typeface="Arial Black" pitchFamily="-108" charset="0"/>
              </a:rPr>
              <a:t>1803</a:t>
            </a:r>
          </a:p>
          <a:p>
            <a:pPr>
              <a:spcBef>
                <a:spcPct val="50000"/>
              </a:spcBef>
            </a:pPr>
            <a:endParaRPr lang="en-US" sz="3600" dirty="0" smtClean="0">
              <a:latin typeface="Arial Black" pitchFamily="-108" charset="0"/>
            </a:endParaRPr>
          </a:p>
          <a:p>
            <a:pPr>
              <a:spcBef>
                <a:spcPct val="50000"/>
              </a:spcBef>
            </a:pPr>
            <a:r>
              <a:rPr lang="en-US" sz="3600" dirty="0" smtClean="0">
                <a:latin typeface="Arial Black" pitchFamily="-108" charset="0"/>
              </a:rPr>
              <a:t>1806</a:t>
            </a:r>
            <a:endParaRPr lang="en-US" sz="3600" dirty="0">
              <a:latin typeface="Arial Black" pitchFamily="-108" charset="0"/>
            </a:endParaRPr>
          </a:p>
        </p:txBody>
      </p:sp>
      <p:pic>
        <p:nvPicPr>
          <p:cNvPr id="8" name="Picture 7" descr="lewis and clar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"/>
            <a:ext cx="2819400" cy="1945386"/>
          </a:xfrm>
          <a:prstGeom prst="rect">
            <a:avLst/>
          </a:prstGeom>
        </p:spPr>
      </p:pic>
      <p:pic>
        <p:nvPicPr>
          <p:cNvPr id="9" name="Picture 8" descr="lewisclarkma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91271"/>
            <a:ext cx="4688006" cy="26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7279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Aaron Burr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Burr plotted a secession of New England</a:t>
            </a:r>
          </a:p>
          <a:p>
            <a:pPr lvl="1"/>
            <a:r>
              <a:rPr lang="en-US" dirty="0" smtClean="0"/>
              <a:t>Burr challenges Hamilton to a duel and kills him</a:t>
            </a:r>
          </a:p>
          <a:p>
            <a:pPr lvl="1"/>
            <a:r>
              <a:rPr lang="en-US" dirty="0" smtClean="0"/>
              <a:t>His political career is over, tries to separate western part of US from east</a:t>
            </a:r>
          </a:p>
          <a:p>
            <a:r>
              <a:rPr lang="en-US" dirty="0" smtClean="0"/>
              <a:t>Arrested and tried for treason.</a:t>
            </a:r>
          </a:p>
          <a:p>
            <a:pPr lvl="1"/>
            <a:r>
              <a:rPr lang="en-US" dirty="0" smtClean="0"/>
              <a:t>Found not guilty</a:t>
            </a:r>
          </a:p>
          <a:p>
            <a:pPr lvl="1"/>
            <a:r>
              <a:rPr lang="en-US" dirty="0" smtClean="0"/>
              <a:t>Flees to Europe and urges an alliance between France and England against US</a:t>
            </a:r>
          </a:p>
          <a:p>
            <a:endParaRPr lang="en-US" dirty="0"/>
          </a:p>
        </p:txBody>
      </p:sp>
      <p:pic>
        <p:nvPicPr>
          <p:cNvPr id="2050" name="Picture 2" descr="Image result for aaron burr hamilton du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3943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Precarious Neutrality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America is caught between Britain and France</a:t>
            </a:r>
          </a:p>
          <a:p>
            <a:r>
              <a:rPr lang="en-US" dirty="0" smtClean="0"/>
              <a:t>France has upper-hand on land</a:t>
            </a:r>
          </a:p>
          <a:p>
            <a:r>
              <a:rPr lang="en-US" dirty="0" smtClean="0"/>
              <a:t>England has upper-hand on sea</a:t>
            </a:r>
          </a:p>
          <a:p>
            <a:pPr lvl="1"/>
            <a:r>
              <a:rPr lang="en-US" b="1" u="sng" dirty="0" smtClean="0"/>
              <a:t>Berlin Decree (1806):</a:t>
            </a:r>
            <a:r>
              <a:rPr lang="en-US" dirty="0" smtClean="0"/>
              <a:t> France would confiscate ships trading with Britain</a:t>
            </a:r>
          </a:p>
          <a:p>
            <a:pPr lvl="1"/>
            <a:r>
              <a:rPr lang="en-US" b="1" u="sng" dirty="0" smtClean="0"/>
              <a:t>Orders in Council (1806</a:t>
            </a:r>
            <a:r>
              <a:rPr lang="en-US" dirty="0" smtClean="0"/>
              <a:t>): Britain’s response to France, forced ships trading with France to stop in Britain first to be loaded with goods</a:t>
            </a:r>
          </a:p>
          <a:p>
            <a:r>
              <a:rPr lang="en-US" b="1" i="1" u="sng" dirty="0" smtClean="0"/>
              <a:t>IMPRESSMENT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Forcible enlistment of American merchants and sailors into the British navy</a:t>
            </a:r>
          </a:p>
          <a:p>
            <a:r>
              <a:rPr lang="en-US" i="1" dirty="0" smtClean="0"/>
              <a:t>Chesapeake Incident:</a:t>
            </a:r>
            <a:endParaRPr lang="en-US" dirty="0" smtClean="0"/>
          </a:p>
          <a:p>
            <a:pPr lvl="1"/>
            <a:r>
              <a:rPr lang="en-US" dirty="0" smtClean="0"/>
              <a:t>British warship fires on American ship, kills 3, injures 18. Angers Americans greatly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441" y="533400"/>
            <a:ext cx="6781800" cy="336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8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2249</TotalTime>
  <Words>702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Lucida Sans Unicode</vt:lpstr>
      <vt:lpstr>Verdana</vt:lpstr>
      <vt:lpstr>Wingdings 2</vt:lpstr>
      <vt:lpstr>Wingdings 3</vt:lpstr>
      <vt:lpstr>Concourse</vt:lpstr>
      <vt:lpstr>Chapter 11</vt:lpstr>
      <vt:lpstr>The “Revolution of 1800”</vt:lpstr>
      <vt:lpstr>Emerging Judicial Branch</vt:lpstr>
      <vt:lpstr>More Judicial Branch</vt:lpstr>
      <vt:lpstr>Louisiana Purchase</vt:lpstr>
      <vt:lpstr>The Louisiana Purchase – contd.</vt:lpstr>
      <vt:lpstr>Lewis and Clark</vt:lpstr>
      <vt:lpstr>Aaron Burr</vt:lpstr>
      <vt:lpstr>A Precarious Neutrality</vt:lpstr>
      <vt:lpstr>The Hated Embargo</vt:lpstr>
      <vt:lpstr>PowerPoint Presentation</vt:lpstr>
      <vt:lpstr>Macon’s Bill #2</vt:lpstr>
      <vt:lpstr>Why war with Britain and Not France?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Review</dc:title>
  <dc:creator>Adam Norris</dc:creator>
  <cp:lastModifiedBy>Darren Clemenhagen</cp:lastModifiedBy>
  <cp:revision>16</cp:revision>
  <dcterms:created xsi:type="dcterms:W3CDTF">2012-11-03T15:40:38Z</dcterms:created>
  <dcterms:modified xsi:type="dcterms:W3CDTF">2018-10-26T13:01:22Z</dcterms:modified>
</cp:coreProperties>
</file>