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56" r:id="rId3"/>
    <p:sldId id="257" r:id="rId4"/>
    <p:sldId id="258" r:id="rId5"/>
    <p:sldId id="261" r:id="rId6"/>
    <p:sldId id="259" r:id="rId7"/>
    <p:sldId id="262" r:id="rId8"/>
    <p:sldId id="270" r:id="rId9"/>
    <p:sldId id="274" r:id="rId10"/>
    <p:sldId id="271" r:id="rId11"/>
    <p:sldId id="272" r:id="rId12"/>
    <p:sldId id="273" r:id="rId13"/>
    <p:sldId id="275" r:id="rId14"/>
    <p:sldId id="278" r:id="rId15"/>
    <p:sldId id="266" r:id="rId16"/>
    <p:sldId id="279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A6A5-B471-406D-8631-18E05D8A172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43101-FBDC-43F9-9B67-0C4FF85AB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0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645CB-A857-48F9-9910-A23CAAD3CB5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2D0F-8332-4328-A367-05E4C89ACC8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51D2-B163-4F8C-843B-7CD3F58722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2D0F-8332-4328-A367-05E4C89ACC8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51D2-B163-4F8C-843B-7CD3F5872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2D0F-8332-4328-A367-05E4C89ACC8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51D2-B163-4F8C-843B-7CD3F5872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9141619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871132"/>
            <a:ext cx="5111752" cy="1515533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3657597"/>
            <a:ext cx="5111752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5037663"/>
            <a:ext cx="673100" cy="279400"/>
          </a:xfrm>
        </p:spPr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10/19/2016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5037663"/>
            <a:ext cx="3910976" cy="279400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5037663"/>
            <a:ext cx="413375" cy="279400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674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>
                <a:solidFill>
                  <a:prstClr val="black"/>
                </a:solidFill>
              </a:rPr>
              <a:pPr/>
              <a:t>10/19/2016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84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752606"/>
            <a:ext cx="6119016" cy="1822514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3846052"/>
            <a:ext cx="6119018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10/19/2016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3710585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396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2560320"/>
            <a:ext cx="3538728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2560320"/>
            <a:ext cx="3538728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>
                <a:solidFill>
                  <a:prstClr val="black"/>
                </a:solidFill>
              </a:rPr>
              <a:pPr/>
              <a:t>10/19/2016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011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2658533"/>
            <a:ext cx="3538728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3243263"/>
            <a:ext cx="3538728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2658533"/>
            <a:ext cx="3538728" cy="576262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3243263"/>
            <a:ext cx="3538728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10/19/2016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970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10/19/2016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4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10/19/2016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963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388534"/>
            <a:ext cx="2788841" cy="13716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982132"/>
            <a:ext cx="4102100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3031065"/>
            <a:ext cx="2788841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10/19/2016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912533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30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2D0F-8332-4328-A367-05E4C89ACC8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51D2-B163-4F8C-843B-7CD3F5872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883832"/>
            <a:ext cx="4681362" cy="13716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1041400"/>
            <a:ext cx="2297510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3255432"/>
            <a:ext cx="4681362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10/19/2016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346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4815415"/>
            <a:ext cx="7207250" cy="566738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1041400"/>
            <a:ext cx="7579479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5382153"/>
            <a:ext cx="7207250" cy="493712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10/19/2016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917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982132"/>
            <a:ext cx="7194549" cy="2954868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4343400"/>
            <a:ext cx="7194549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10/19/2016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414019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990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982132"/>
            <a:ext cx="6972299" cy="2370668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3352800"/>
            <a:ext cx="66294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4343400"/>
            <a:ext cx="7207250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10/19/2016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510" y="879961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defTabSz="342900"/>
            <a:r>
              <a:rPr lang="en-US" sz="6000" dirty="0">
                <a:solidFill>
                  <a:prstClr val="black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82787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algn="r" defTabSz="342900"/>
            <a:r>
              <a:rPr lang="en-US" sz="6000" dirty="0">
                <a:solidFill>
                  <a:prstClr val="black"/>
                </a:solidFill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414019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2721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3308581"/>
            <a:ext cx="7207251" cy="14688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4777381"/>
            <a:ext cx="720725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10/19/2016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6170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982132"/>
            <a:ext cx="6972299" cy="2243668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971551" y="3639312"/>
            <a:ext cx="7207251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4529667"/>
            <a:ext cx="7207251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10/19/2016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6510" y="879961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defTabSz="342900"/>
            <a:r>
              <a:rPr lang="en-US" sz="6000" dirty="0">
                <a:solidFill>
                  <a:prstClr val="black"/>
                </a:solidFill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2599261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algn="r" defTabSz="342900"/>
            <a:r>
              <a:rPr lang="en-US" sz="6000" dirty="0">
                <a:solidFill>
                  <a:prstClr val="black"/>
                </a:solidFill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34290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753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7250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971551" y="3630168"/>
            <a:ext cx="7207251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470400"/>
            <a:ext cx="7207253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10/19/2016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4290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201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10/19/2016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0117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982132"/>
            <a:ext cx="1418171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982132"/>
            <a:ext cx="5574769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10/19/2016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54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2D0F-8332-4328-A367-05E4C89ACC8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51D2-B163-4F8C-843B-7CD3F58722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2D0F-8332-4328-A367-05E4C89ACC8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51D2-B163-4F8C-843B-7CD3F5872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2D0F-8332-4328-A367-05E4C89ACC8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51D2-B163-4F8C-843B-7CD3F5872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2D0F-8332-4328-A367-05E4C89ACC8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51D2-B163-4F8C-843B-7CD3F5872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2D0F-8332-4328-A367-05E4C89ACC8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51D2-B163-4F8C-843B-7CD3F5872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2D0F-8332-4328-A367-05E4C89ACC8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51D2-B163-4F8C-843B-7CD3F5872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2D0F-8332-4328-A367-05E4C89ACC8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4A51D2-B163-4F8C-843B-7CD3F58722E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722D0F-8332-4328-A367-05E4C89ACC8F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4A51D2-B163-4F8C-843B-7CD3F58722E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"/>
            <a:ext cx="9141619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982133"/>
            <a:ext cx="7200897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556932"/>
            <a:ext cx="7200897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5969000"/>
            <a:ext cx="12001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342900"/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 defTabSz="342900"/>
              <a:t>10/19/2016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5969000"/>
            <a:ext cx="5479425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3429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5969000"/>
            <a:ext cx="40702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342900"/>
            <a:fld id="{D57F1E4F-1CFF-5643-939E-217C01CDF565}" type="slidenum">
              <a:rPr lang="en-US" smtClean="0">
                <a:solidFill>
                  <a:prstClr val="black"/>
                </a:solidFill>
              </a:rPr>
              <a:pPr defTabSz="34290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61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youtube.com/watch?v=xh20Xsn_p9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851648" cy="2743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Chapter 12:</a:t>
            </a:r>
            <a:br>
              <a:rPr lang="en-US" dirty="0" smtClean="0"/>
            </a:br>
            <a:r>
              <a:rPr lang="en-US" sz="4900" dirty="0" smtClean="0"/>
              <a:t>Second War for Independence &amp; the Upsurge of Nationalism, 1812-1824</a:t>
            </a:r>
            <a:endParaRPr lang="en-US" dirty="0"/>
          </a:p>
        </p:txBody>
      </p:sp>
      <p:pic>
        <p:nvPicPr>
          <p:cNvPr id="1026" name="Picture 2" descr="https://encrypted-tbn0.gstatic.com/images?q=tbn:ANd9GcS9A_boGVl5KwlqCcVRwGVMYWdGJ_fX7YRcRTe3DQ0FALMg-1UW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429000"/>
            <a:ext cx="2895600" cy="309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45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i="1" dirty="0" smtClean="0">
                <a:ea typeface="ＭＳ Ｐゴシック" panose="020B0600070205080204" pitchFamily="34" charset="-128"/>
              </a:rPr>
              <a:t>3.) Cohens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v. Virginia </a:t>
            </a:r>
            <a:r>
              <a:rPr lang="en-US" altLang="en-US" dirty="0">
                <a:ea typeface="ＭＳ Ｐゴシック" panose="020B0600070205080204" pitchFamily="34" charset="-128"/>
              </a:rPr>
              <a:t>(1821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):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judicial Nationalism (contd.)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609600" y="2556932"/>
            <a:ext cx="7924799" cy="3318936"/>
          </a:xfrm>
        </p:spPr>
        <p:txBody>
          <a:bodyPr>
            <a:noAutofit/>
          </a:bodyPr>
          <a:lstStyle/>
          <a:p>
            <a:pPr lvl="2"/>
            <a:r>
              <a:rPr lang="en-US" altLang="en-US" sz="2400" dirty="0" smtClean="0">
                <a:ea typeface="ＭＳ Ｐゴシック" panose="020B0600070205080204" pitchFamily="34" charset="-128"/>
              </a:rPr>
              <a:t>Cohen brothers found guilty by the Virginia courts of illegally selling lottery tickets – against state law</a:t>
            </a:r>
          </a:p>
          <a:p>
            <a:pPr lvl="3"/>
            <a:r>
              <a:rPr lang="en-US" altLang="en-US" sz="2000" dirty="0" smtClean="0">
                <a:ea typeface="ＭＳ Ｐゴシック" panose="020B0600070205080204" pitchFamily="34" charset="-128"/>
              </a:rPr>
              <a:t>They appealed to the highest tribunal.</a:t>
            </a:r>
          </a:p>
          <a:p>
            <a:pPr lvl="2"/>
            <a:r>
              <a:rPr lang="en-US" altLang="en-US" sz="2400" dirty="0" smtClean="0">
                <a:ea typeface="ＭＳ Ｐゴシック" panose="020B0600070205080204" pitchFamily="34" charset="-128"/>
              </a:rPr>
              <a:t>State of Virginia won since the conviction was upheld.</a:t>
            </a:r>
          </a:p>
          <a:p>
            <a:pPr lvl="2"/>
            <a:r>
              <a:rPr lang="en-US" altLang="en-US" sz="2400" b="1" u="sng" dirty="0" smtClean="0">
                <a:ea typeface="ＭＳ Ｐゴシック" panose="020B0600070205080204" pitchFamily="34" charset="-128"/>
              </a:rPr>
              <a:t>Take-away</a:t>
            </a:r>
            <a:r>
              <a:rPr lang="en-US" altLang="en-US" sz="2400" b="1" dirty="0" smtClean="0">
                <a:ea typeface="ＭＳ Ｐゴシック" panose="020B0600070205080204" pitchFamily="34" charset="-128"/>
              </a:rPr>
              <a:t>: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Virginia and all others states lose, since Marshall asserted the right of the Supreme Court to </a:t>
            </a:r>
            <a:r>
              <a:rPr lang="en-US" altLang="en-US" sz="2400" u="sng" dirty="0" smtClean="0">
                <a:ea typeface="ＭＳ Ｐゴシック" panose="020B0600070205080204" pitchFamily="34" charset="-128"/>
              </a:rPr>
              <a:t>review all decisions of state courts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in all questions involving </a:t>
            </a:r>
            <a:r>
              <a:rPr lang="en-US" altLang="en-US" sz="2400" u="sng" dirty="0" smtClean="0">
                <a:ea typeface="ＭＳ Ｐゴシック" panose="020B0600070205080204" pitchFamily="34" charset="-128"/>
              </a:rPr>
              <a:t>powers of the federal government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318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i="1" dirty="0" smtClean="0">
                <a:ea typeface="ＭＳ Ｐゴシック" panose="020B0600070205080204" pitchFamily="34" charset="-128"/>
              </a:rPr>
              <a:t>4.) Gibbons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v. Ogden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(1824)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 smtClean="0">
                <a:ea typeface="ＭＳ Ｐゴシック" panose="020B0600070205080204" pitchFamily="34" charset="-128"/>
              </a:rPr>
              <a:t>judicial Nationalism (cont.) 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533400" y="2556932"/>
            <a:ext cx="8077199" cy="3462868"/>
          </a:xfrm>
        </p:spPr>
        <p:txBody>
          <a:bodyPr>
            <a:noAutofit/>
          </a:bodyPr>
          <a:lstStyle/>
          <a:p>
            <a:pPr lvl="1"/>
            <a:r>
              <a:rPr lang="en-US" altLang="en-US" sz="2400" dirty="0" smtClean="0">
                <a:ea typeface="ＭＳ Ｐゴシック" panose="020B0600070205080204" pitchFamily="34" charset="-128"/>
              </a:rPr>
              <a:t>Grew out of an attempt by the State of New York to grant to a private company a </a:t>
            </a:r>
            <a:r>
              <a:rPr lang="en-US" altLang="en-US" sz="2400" u="sng" dirty="0" smtClean="0">
                <a:ea typeface="ＭＳ Ｐゴシック" panose="020B0600070205080204" pitchFamily="34" charset="-128"/>
              </a:rPr>
              <a:t>monopoly of waterborne commerce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between New York and New Jersey.</a:t>
            </a:r>
          </a:p>
          <a:p>
            <a:pPr lvl="1"/>
            <a:r>
              <a:rPr lang="en-US" altLang="en-US" sz="2400" dirty="0" smtClean="0">
                <a:ea typeface="ＭＳ Ｐゴシック" panose="020B0600070205080204" pitchFamily="34" charset="-128"/>
              </a:rPr>
              <a:t>Marshall sternly reminded the state that the Constitution conferred on Congress alone the control of </a:t>
            </a:r>
            <a:r>
              <a:rPr lang="en-US" altLang="en-US" sz="2400" u="sng" dirty="0" smtClean="0">
                <a:ea typeface="ＭＳ Ｐゴシック" panose="020B0600070205080204" pitchFamily="34" charset="-128"/>
              </a:rPr>
              <a:t>interstate commerce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(see Art. I, Sec. VIII, Para. 3).</a:t>
            </a:r>
          </a:p>
          <a:p>
            <a:pPr lvl="1"/>
            <a:r>
              <a:rPr lang="en-US" altLang="en-US" sz="2400" b="1" u="sng" dirty="0" smtClean="0">
                <a:ea typeface="ＭＳ Ｐゴシック" panose="020B0600070205080204" pitchFamily="34" charset="-128"/>
              </a:rPr>
              <a:t>Take-away</a:t>
            </a:r>
            <a:r>
              <a:rPr lang="en-US" altLang="en-US" sz="2400" b="1" dirty="0" smtClean="0">
                <a:ea typeface="ＭＳ Ｐゴシック" panose="020B0600070205080204" pitchFamily="34" charset="-128"/>
              </a:rPr>
              <a:t>: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He struck a blow at states’ rights while upholding the sovereign powers of the federal government.</a:t>
            </a:r>
          </a:p>
        </p:txBody>
      </p:sp>
    </p:spTree>
    <p:extLst>
      <p:ext uri="{BB962C8B-B14F-4D97-AF65-F5344CB8AC3E}">
        <p14:creationId xmlns:p14="http://schemas.microsoft.com/office/powerpoint/2010/main" val="27401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762000" y="982133"/>
            <a:ext cx="7410449" cy="1303867"/>
          </a:xfrm>
        </p:spPr>
        <p:txBody>
          <a:bodyPr>
            <a:normAutofit/>
          </a:bodyPr>
          <a:lstStyle/>
          <a:p>
            <a:pPr marL="85725">
              <a:defRPr/>
            </a:pPr>
            <a:r>
              <a:rPr lang="en-US" sz="3100" b="1" i="1" dirty="0" smtClean="0"/>
              <a:t>5.) Dartmouth </a:t>
            </a:r>
            <a:r>
              <a:rPr lang="en-US" sz="3100" b="1" i="1" dirty="0"/>
              <a:t>College v. Woodward </a:t>
            </a:r>
            <a:r>
              <a:rPr lang="en-US" sz="3100" dirty="0"/>
              <a:t>(1819):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56932"/>
            <a:ext cx="8000999" cy="3539068"/>
          </a:xfrm>
        </p:spPr>
        <p:txBody>
          <a:bodyPr>
            <a:noAutofit/>
          </a:bodyPr>
          <a:lstStyle/>
          <a:p>
            <a:pPr lvl="1"/>
            <a:r>
              <a:rPr lang="en-US" sz="1900" dirty="0" smtClean="0"/>
              <a:t>State of New Hampshire tried to turn Dartmouth College (private college) into a state institution.</a:t>
            </a:r>
          </a:p>
          <a:p>
            <a:pPr lvl="1"/>
            <a:r>
              <a:rPr lang="en-US" altLang="en-US" sz="1900" dirty="0" smtClean="0">
                <a:ea typeface="ＭＳ Ｐゴシック" panose="020B0600070205080204" pitchFamily="34" charset="-128"/>
              </a:rPr>
              <a:t>Dartmouth </a:t>
            </a:r>
            <a:r>
              <a:rPr lang="en-US" altLang="en-US" sz="1900" dirty="0">
                <a:ea typeface="ＭＳ Ｐゴシック" panose="020B0600070205080204" pitchFamily="34" charset="-128"/>
              </a:rPr>
              <a:t>appealed the case, employing Daniel Webster (‘01 alumnus</a:t>
            </a:r>
            <a:r>
              <a:rPr lang="en-US" altLang="en-US" sz="1900" dirty="0" smtClean="0">
                <a:ea typeface="ＭＳ Ｐゴシック" panose="020B0600070205080204" pitchFamily="34" charset="-128"/>
              </a:rPr>
              <a:t>).</a:t>
            </a:r>
            <a:endParaRPr lang="en-US" altLang="en-US" sz="19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900" dirty="0" smtClean="0">
                <a:ea typeface="ＭＳ Ｐゴシック" panose="020B0600070205080204" pitchFamily="34" charset="-128"/>
              </a:rPr>
              <a:t>Marshall </a:t>
            </a:r>
            <a:r>
              <a:rPr lang="en-US" altLang="en-US" sz="1900" dirty="0">
                <a:ea typeface="ＭＳ Ｐゴシック" panose="020B0600070205080204" pitchFamily="34" charset="-128"/>
              </a:rPr>
              <a:t>ruled that the original </a:t>
            </a:r>
            <a:r>
              <a:rPr lang="en-US" altLang="en-US" sz="1900" u="sng" dirty="0">
                <a:ea typeface="ＭＳ Ｐゴシック" panose="020B0600070205080204" pitchFamily="34" charset="-128"/>
              </a:rPr>
              <a:t>charter</a:t>
            </a:r>
            <a:r>
              <a:rPr lang="en-US" altLang="en-US" sz="1900" dirty="0">
                <a:ea typeface="ＭＳ Ｐゴシック" panose="020B0600070205080204" pitchFamily="34" charset="-128"/>
              </a:rPr>
              <a:t> must </a:t>
            </a:r>
            <a:r>
              <a:rPr lang="en-US" altLang="en-US" sz="1900" dirty="0" smtClean="0">
                <a:ea typeface="ＭＳ Ｐゴシック" panose="020B0600070205080204" pitchFamily="34" charset="-128"/>
              </a:rPr>
              <a:t>stand.</a:t>
            </a:r>
          </a:p>
          <a:p>
            <a:pPr lvl="1"/>
            <a:r>
              <a:rPr lang="en-US" altLang="en-US" sz="1900" dirty="0" smtClean="0">
                <a:ea typeface="ＭＳ Ｐゴシック" panose="020B0600070205080204" pitchFamily="34" charset="-128"/>
              </a:rPr>
              <a:t>It was a </a:t>
            </a:r>
            <a:r>
              <a:rPr lang="en-US" altLang="en-US" sz="1900" u="sng" dirty="0" smtClean="0">
                <a:ea typeface="ＭＳ Ｐゴシック" panose="020B0600070205080204" pitchFamily="34" charset="-128"/>
              </a:rPr>
              <a:t>contract</a:t>
            </a:r>
            <a:r>
              <a:rPr lang="en-US" altLang="en-US" sz="1900" dirty="0" smtClean="0">
                <a:ea typeface="ＭＳ Ｐゴシック" panose="020B0600070205080204" pitchFamily="34" charset="-128"/>
              </a:rPr>
              <a:t>—and the Constitution protected contracts against state encroachments.</a:t>
            </a:r>
          </a:p>
          <a:p>
            <a:pPr lvl="1"/>
            <a:r>
              <a:rPr lang="en-US" altLang="en-US" sz="1900" b="1" u="sng" dirty="0" smtClean="0">
                <a:ea typeface="ＭＳ Ｐゴシック" panose="020B0600070205080204" pitchFamily="34" charset="-128"/>
              </a:rPr>
              <a:t>Take-away</a:t>
            </a:r>
            <a:r>
              <a:rPr lang="en-US" altLang="en-US" sz="1900" b="1" dirty="0" smtClean="0">
                <a:ea typeface="ＭＳ Ｐゴシック" panose="020B0600070205080204" pitchFamily="34" charset="-128"/>
              </a:rPr>
              <a:t>: </a:t>
            </a:r>
            <a:r>
              <a:rPr lang="en-US" altLang="en-US" sz="1900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1900" dirty="0">
                <a:ea typeface="ＭＳ Ｐゴシック" panose="020B0600070205080204" pitchFamily="34" charset="-128"/>
              </a:rPr>
              <a:t>Dartmouth decision safeguarded business enterprise from domination by the state </a:t>
            </a:r>
            <a:r>
              <a:rPr lang="en-US" altLang="en-US" sz="1900" dirty="0" smtClean="0">
                <a:ea typeface="ＭＳ Ｐゴシック" panose="020B0600070205080204" pitchFamily="34" charset="-128"/>
              </a:rPr>
              <a:t>governments.</a:t>
            </a:r>
            <a:endParaRPr lang="en-US" altLang="en-US" sz="1900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1750" dirty="0" smtClean="0">
                <a:ea typeface="ＭＳ Ｐゴシック" panose="020B0600070205080204" pitchFamily="34" charset="-128"/>
              </a:rPr>
              <a:t>It </a:t>
            </a:r>
            <a:r>
              <a:rPr lang="en-US" altLang="en-US" sz="1750" dirty="0">
                <a:ea typeface="ＭＳ Ｐゴシック" panose="020B0600070205080204" pitchFamily="34" charset="-128"/>
              </a:rPr>
              <a:t>created a problem </a:t>
            </a:r>
            <a:r>
              <a:rPr lang="en-US" altLang="en-US" sz="1750" dirty="0" smtClean="0">
                <a:ea typeface="ＭＳ Ｐゴシック" panose="020B0600070205080204" pitchFamily="34" charset="-128"/>
              </a:rPr>
              <a:t>in </a:t>
            </a:r>
            <a:r>
              <a:rPr lang="en-US" altLang="en-US" sz="1750" dirty="0">
                <a:ea typeface="ＭＳ Ｐゴシック" panose="020B0600070205080204" pitchFamily="34" charset="-128"/>
              </a:rPr>
              <a:t>the future </a:t>
            </a:r>
            <a:r>
              <a:rPr lang="en-US" altLang="en-US" sz="1750" dirty="0" smtClean="0">
                <a:ea typeface="ＭＳ Ｐゴシック" panose="020B0600070205080204" pitchFamily="34" charset="-128"/>
              </a:rPr>
              <a:t>because chartered </a:t>
            </a:r>
            <a:r>
              <a:rPr lang="en-US" altLang="en-US" sz="1750" dirty="0">
                <a:ea typeface="ＭＳ Ｐゴシック" panose="020B0600070205080204" pitchFamily="34" charset="-128"/>
              </a:rPr>
              <a:t>corporations </a:t>
            </a:r>
            <a:r>
              <a:rPr lang="en-US" altLang="en-US" sz="1750" dirty="0" smtClean="0">
                <a:ea typeface="ＭＳ Ｐゴシック" panose="020B0600070205080204" pitchFamily="34" charset="-128"/>
              </a:rPr>
              <a:t>fell under state regulations.</a:t>
            </a:r>
            <a:endParaRPr lang="en-US" sz="1750" dirty="0" smtClean="0"/>
          </a:p>
          <a:p>
            <a:pPr marL="85725" indent="0">
              <a:buNone/>
              <a:defRPr/>
            </a:pPr>
            <a:endParaRPr lang="en-US" sz="1900" dirty="0" smtClean="0"/>
          </a:p>
          <a:p>
            <a:pPr marL="1371600" lvl="4" indent="0">
              <a:buNone/>
              <a:defRPr/>
            </a:pPr>
            <a:endParaRPr lang="en-US" sz="1900" dirty="0" smtClean="0"/>
          </a:p>
          <a:p>
            <a:pPr marL="1028700" lvl="3" indent="0">
              <a:buNone/>
              <a:defRPr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83500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ea typeface="ＭＳ Ｐゴシック" panose="020B0600070205080204" pitchFamily="34" charset="-128"/>
              </a:rPr>
              <a:t>John Marshall’s Contributions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609600" y="2556932"/>
            <a:ext cx="7924799" cy="3318936"/>
          </a:xfrm>
        </p:spPr>
        <p:txBody>
          <a:bodyPr>
            <a:normAutofit/>
          </a:bodyPr>
          <a:lstStyle/>
          <a:p>
            <a:pPr lvl="3"/>
            <a:r>
              <a:rPr lang="en-US" altLang="en-US" sz="2800" dirty="0" smtClean="0">
                <a:ea typeface="ＭＳ Ｐゴシック" panose="020B0600070205080204" pitchFamily="34" charset="-128"/>
              </a:rPr>
              <a:t> Marshall </a:t>
            </a:r>
            <a:r>
              <a:rPr lang="en-US" altLang="en-US" sz="2800" dirty="0">
                <a:ea typeface="ＭＳ Ｐゴシック" panose="020B0600070205080204" pitchFamily="34" charset="-128"/>
              </a:rPr>
              <a:t>almost single-handedly shaped the Constitution along 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conservative (Federalist), </a:t>
            </a:r>
            <a:r>
              <a:rPr lang="en-US" altLang="en-US" sz="2800" dirty="0">
                <a:ea typeface="ＭＳ Ｐゴシック" panose="020B0600070205080204" pitchFamily="34" charset="-128"/>
              </a:rPr>
              <a:t>centralizing lines that ran counter to the dominant spirit of the new country.</a:t>
            </a:r>
          </a:p>
          <a:p>
            <a:pPr lvl="3"/>
            <a:r>
              <a:rPr lang="en-US" altLang="en-US" sz="2800" dirty="0" smtClean="0">
                <a:ea typeface="ＭＳ Ｐゴシック" panose="020B0600070205080204" pitchFamily="34" charset="-128"/>
              </a:rPr>
              <a:t> Through </a:t>
            </a:r>
            <a:r>
              <a:rPr lang="en-US" altLang="en-US" sz="2800" dirty="0">
                <a:ea typeface="ＭＳ Ｐゴシック" panose="020B0600070205080204" pitchFamily="34" charset="-128"/>
              </a:rPr>
              <a:t>him the conservative Hamiltonians partly triumphed from the tomb</a:t>
            </a:r>
            <a:r>
              <a:rPr lang="en-US" altLang="en-US" sz="2800" dirty="0" smtClean="0">
                <a:ea typeface="ＭＳ Ｐゴシック" panose="020B0600070205080204" pitchFamily="34" charset="-128"/>
              </a:rPr>
              <a:t>.</a:t>
            </a: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394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Sharing Oregon and Acquiring Florida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John Q. Adams – Monroe’s Sec. of State</a:t>
            </a:r>
          </a:p>
          <a:p>
            <a:pPr lvl="1"/>
            <a:r>
              <a:rPr lang="en-US" dirty="0"/>
              <a:t>Treaty of </a:t>
            </a:r>
            <a:r>
              <a:rPr lang="en-US" dirty="0" smtClean="0"/>
              <a:t>1818 (a.k.a. Anglo-American Convention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Includes Britain and America</a:t>
            </a:r>
            <a:endParaRPr lang="en-US" dirty="0" smtClean="0"/>
          </a:p>
          <a:p>
            <a:pPr lvl="2"/>
            <a:r>
              <a:rPr lang="en-US" dirty="0" smtClean="0"/>
              <a:t>Share coveted fisheries with Canada</a:t>
            </a:r>
          </a:p>
          <a:p>
            <a:pPr lvl="2"/>
            <a:r>
              <a:rPr lang="en-US" dirty="0"/>
              <a:t>Set the northern limits of Louisiana purchase at 49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parallel</a:t>
            </a:r>
          </a:p>
          <a:p>
            <a:pPr lvl="2"/>
            <a:r>
              <a:rPr lang="en-US" dirty="0" smtClean="0"/>
              <a:t>10 yr. joint occupation of Oregon territory</a:t>
            </a:r>
          </a:p>
          <a:p>
            <a:r>
              <a:rPr lang="en-US" dirty="0" smtClean="0"/>
              <a:t>Florida Purchase Treaty of 1819 (a.k.a. Adams-</a:t>
            </a:r>
            <a:r>
              <a:rPr lang="en-US" dirty="0" err="1" smtClean="0"/>
              <a:t>Onis</a:t>
            </a:r>
            <a:r>
              <a:rPr lang="en-US" dirty="0" smtClean="0"/>
              <a:t> Treaty)</a:t>
            </a:r>
          </a:p>
          <a:p>
            <a:pPr lvl="1"/>
            <a:r>
              <a:rPr lang="en-US" dirty="0"/>
              <a:t>Spain concerned with revolution in Latin America</a:t>
            </a:r>
          </a:p>
          <a:p>
            <a:pPr lvl="2"/>
            <a:r>
              <a:rPr lang="en-US" dirty="0"/>
              <a:t>Chile, Venezuela, and Argentina</a:t>
            </a:r>
          </a:p>
          <a:p>
            <a:pPr lvl="1"/>
            <a:r>
              <a:rPr lang="en-US" dirty="0" smtClean="0"/>
              <a:t>Spanish ceded Florida, US gives up claims to TX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4666" b="4333"/>
          <a:stretch/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837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Sharing Oregon and Acquiring </a:t>
            </a:r>
            <a:r>
              <a:rPr lang="en-US" dirty="0" smtClean="0"/>
              <a:t>Florida –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Andrew Jackson sweeps across Florida, ignoring orders from Washington.</a:t>
            </a:r>
          </a:p>
          <a:p>
            <a:pPr lvl="1"/>
            <a:r>
              <a:rPr lang="en-US" dirty="0"/>
              <a:t>Seizes St. Marks and Pensacola</a:t>
            </a:r>
          </a:p>
          <a:p>
            <a:pPr lvl="1"/>
            <a:r>
              <a:rPr lang="en-US" dirty="0"/>
              <a:t>Deposes Spanish </a:t>
            </a:r>
            <a:r>
              <a:rPr lang="en-US" dirty="0" smtClean="0"/>
              <a:t>governor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JQA – takes offensive and allows Jackson to plunder Spanish forts.</a:t>
            </a:r>
          </a:p>
          <a:p>
            <a:pPr lvl="1"/>
            <a:r>
              <a:rPr lang="en-US" dirty="0" smtClean="0"/>
              <a:t>Only member of Monroe’s cabinet to do so.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790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Monroe and His Doctrine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 smtClean="0"/>
              <a:t>Monroe Doctrine</a:t>
            </a:r>
            <a:r>
              <a:rPr lang="en-US" i="1" dirty="0" smtClean="0"/>
              <a:t> </a:t>
            </a:r>
            <a:r>
              <a:rPr lang="en-US" dirty="0" smtClean="0"/>
              <a:t>(1823)</a:t>
            </a:r>
          </a:p>
          <a:p>
            <a:pPr lvl="1"/>
            <a:r>
              <a:rPr lang="en-US" dirty="0" smtClean="0"/>
              <a:t>US warns all of Europe to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Not colonize Latin America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Not intervene in Latin America</a:t>
            </a:r>
          </a:p>
          <a:p>
            <a:pPr marL="971550" lvl="1" indent="-457200"/>
            <a:r>
              <a:rPr lang="en-US" dirty="0" smtClean="0"/>
              <a:t>In return, US would stay out of European affairs</a:t>
            </a:r>
          </a:p>
          <a:p>
            <a:pPr marL="1245870" lvl="2" indent="-457200"/>
            <a:r>
              <a:rPr lang="en-US" dirty="0" smtClean="0"/>
              <a:t>Greeks fighting the Turks for their independence.</a:t>
            </a:r>
          </a:p>
          <a:p>
            <a:pPr marL="571500" indent="-457200"/>
            <a:r>
              <a:rPr lang="en-US" smtClean="0"/>
              <a:t>Reinforces NATIONALISM</a:t>
            </a:r>
            <a:endParaRPr lang="en-US" dirty="0" smtClean="0"/>
          </a:p>
          <a:p>
            <a:pPr marL="571500" indent="-457200"/>
            <a:r>
              <a:rPr lang="en-US" dirty="0" smtClean="0"/>
              <a:t>Europe is angry, L.A. indifferent</a:t>
            </a:r>
          </a:p>
          <a:p>
            <a:pPr marL="571500" indent="-457200"/>
            <a:r>
              <a:rPr lang="en-US" dirty="0" smtClean="0"/>
              <a:t>Doctrine has more of an impact in later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60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 of 1812 Military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Ch. 11 Review - Battle of Tippecanoe:</a:t>
            </a:r>
          </a:p>
          <a:p>
            <a:pPr lvl="1"/>
            <a:r>
              <a:rPr lang="en-US" dirty="0" smtClean="0"/>
              <a:t>William Henry Harrison defeats Native Americans</a:t>
            </a:r>
            <a:endParaRPr lang="en-US" dirty="0"/>
          </a:p>
          <a:p>
            <a:r>
              <a:rPr lang="en-US" dirty="0" smtClean="0"/>
              <a:t>Battle of New Orleans:</a:t>
            </a:r>
          </a:p>
          <a:p>
            <a:pPr lvl="1"/>
            <a:r>
              <a:rPr lang="en-US" dirty="0" smtClean="0"/>
              <a:t>2 weeks AFTER Treaty of Ghent, Andrew Jackson defeats British</a:t>
            </a:r>
          </a:p>
          <a:p>
            <a:pPr lvl="1"/>
            <a:r>
              <a:rPr lang="en-US" dirty="0" smtClean="0"/>
              <a:t>HUGE INCREASE IN NATIONALISM</a:t>
            </a:r>
          </a:p>
          <a:p>
            <a:pPr lvl="2"/>
            <a:r>
              <a:rPr lang="en-US" dirty="0" smtClean="0"/>
              <a:t>Francis Scott Key – “Star Spangled Banner”</a:t>
            </a:r>
          </a:p>
          <a:p>
            <a:pPr lvl="3"/>
            <a:r>
              <a:rPr lang="en-US" dirty="0" smtClean="0">
                <a:hlinkClick r:id="rId2"/>
              </a:rPr>
              <a:t>“Oh</a:t>
            </a:r>
            <a:r>
              <a:rPr lang="en-US" dirty="0">
                <a:hlinkClick r:id="rId2"/>
              </a:rPr>
              <a:t>, say can you </a:t>
            </a:r>
            <a:r>
              <a:rPr lang="en-US" dirty="0" smtClean="0">
                <a:hlinkClick r:id="rId2"/>
              </a:rPr>
              <a:t>see…”</a:t>
            </a:r>
            <a:endParaRPr lang="en-US" dirty="0"/>
          </a:p>
          <a:p>
            <a:r>
              <a:rPr lang="en-US" dirty="0" smtClean="0"/>
              <a:t>Treaty of Ghent: (HENRY CLAY!!!!)</a:t>
            </a:r>
          </a:p>
          <a:p>
            <a:pPr lvl="1"/>
            <a:r>
              <a:rPr lang="en-US" dirty="0" smtClean="0"/>
              <a:t>Ended war: </a:t>
            </a:r>
            <a:r>
              <a:rPr lang="en-US" b="1" i="1" u="sng" dirty="0" smtClean="0"/>
              <a:t>armistice</a:t>
            </a:r>
            <a:r>
              <a:rPr lang="en-US" dirty="0" smtClean="0"/>
              <a:t>, no gains or losses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https://encrypted-tbn0.gstatic.com/images?q=tbn:ANd9GcRzPCW4WE33IqeKSsVeY7Msd-brGjotaSV8NM7-i7HoEXcePf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76200"/>
            <a:ext cx="4038600" cy="22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3.gstatic.com/images?q=tbn:ANd9GcSFvtdBznNh2clPNCe5WlErqJpCO1H2ynMjc0mXdpLrVg6aaWBPI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9" y="4267201"/>
            <a:ext cx="247996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59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Hartford Convention (1814)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Purpose</a:t>
            </a:r>
            <a:r>
              <a:rPr lang="en-US" dirty="0" smtClean="0"/>
              <a:t>: Discuss their complaints and seek compensation for losses during the war.</a:t>
            </a:r>
          </a:p>
          <a:p>
            <a:pPr lvl="1"/>
            <a:r>
              <a:rPr lang="en-US" dirty="0" smtClean="0"/>
              <a:t>Federalists or Anti-Federalists?</a:t>
            </a:r>
          </a:p>
          <a:p>
            <a:pPr lvl="2"/>
            <a:r>
              <a:rPr lang="en-US" dirty="0" smtClean="0"/>
              <a:t>How do you know?</a:t>
            </a:r>
          </a:p>
          <a:p>
            <a:pPr lvl="1"/>
            <a:r>
              <a:rPr lang="en-US" dirty="0" smtClean="0"/>
              <a:t>Some delegates urged secession</a:t>
            </a:r>
          </a:p>
          <a:p>
            <a:pPr lvl="1"/>
            <a:r>
              <a:rPr lang="en-US" dirty="0" smtClean="0"/>
              <a:t>Proposed amendment to Constitution: 2/3 of Congress must agree for embargo, new states to be admitted, or war to be declared</a:t>
            </a:r>
          </a:p>
          <a:p>
            <a:r>
              <a:rPr lang="en-US" dirty="0" smtClean="0"/>
              <a:t>This was the deathblow for the Federalist Party</a:t>
            </a:r>
          </a:p>
          <a:p>
            <a:pPr lvl="1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Most of America experienced a sense of NATIONALLSIM!!!</a:t>
            </a:r>
          </a:p>
          <a:p>
            <a:pPr lvl="2"/>
            <a:r>
              <a:rPr lang="en-US" dirty="0" smtClean="0"/>
              <a:t>Federalists were creating “faction” and appeared greedy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9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“The American System”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u="sng" dirty="0" smtClean="0"/>
              <a:t>Tariff of 1816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first tariff in American history instituted to </a:t>
            </a:r>
            <a:r>
              <a:rPr lang="en-US" b="1" u="sng" dirty="0" smtClean="0"/>
              <a:t>protect industries</a:t>
            </a:r>
            <a:r>
              <a:rPr lang="en-US" dirty="0" smtClean="0"/>
              <a:t>, not raise revenue</a:t>
            </a:r>
          </a:p>
          <a:p>
            <a:r>
              <a:rPr lang="en-US" dirty="0" smtClean="0"/>
              <a:t>Henry Clay’s (Speaker of the House) American System (Know all 3 parts!!!)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Strong </a:t>
            </a:r>
            <a:r>
              <a:rPr lang="en-US" u="sng" dirty="0" smtClean="0"/>
              <a:t>Banking system</a:t>
            </a:r>
            <a:r>
              <a:rPr lang="en-US" dirty="0" smtClean="0"/>
              <a:t> (provide credit) Bank of the US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Protective </a:t>
            </a:r>
            <a:r>
              <a:rPr lang="en-US" u="sng" dirty="0" smtClean="0"/>
              <a:t>tariff</a:t>
            </a:r>
            <a:r>
              <a:rPr lang="en-US" dirty="0" smtClean="0"/>
              <a:t> which would help industries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Network of </a:t>
            </a:r>
            <a:r>
              <a:rPr lang="en-US" u="sng" dirty="0" smtClean="0"/>
              <a:t>roads and canals</a:t>
            </a:r>
            <a:r>
              <a:rPr lang="en-US" dirty="0" smtClean="0"/>
              <a:t>, esp. in Ohio, valley that would help link the country together</a:t>
            </a:r>
          </a:p>
          <a:p>
            <a:pPr lvl="2"/>
            <a:r>
              <a:rPr lang="en-US" dirty="0" smtClean="0"/>
              <a:t>Democratic-Republicans felt it was unconstitutional.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7515" y="0"/>
            <a:ext cx="2186485" cy="234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090321" y="3124200"/>
            <a:ext cx="6963357" cy="2874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u="sng" dirty="0" smtClean="0">
                <a:solidFill>
                  <a:schemeClr val="tx1"/>
                </a:solidFill>
              </a:rPr>
              <a:t>Remember</a:t>
            </a:r>
            <a:r>
              <a:rPr lang="en-US" sz="3600" b="1" dirty="0" smtClean="0">
                <a:solidFill>
                  <a:schemeClr val="tx1"/>
                </a:solidFill>
              </a:rPr>
              <a:t>:</a:t>
            </a:r>
          </a:p>
          <a:p>
            <a:endParaRPr lang="en-US" sz="3600" b="1" dirty="0" smtClean="0">
              <a:solidFill>
                <a:schemeClr val="tx1"/>
              </a:solidFill>
            </a:endParaRPr>
          </a:p>
          <a:p>
            <a:r>
              <a:rPr lang="en-US" sz="3600" b="1" i="1" u="sng" dirty="0" smtClean="0">
                <a:solidFill>
                  <a:schemeClr val="tx1"/>
                </a:solidFill>
              </a:rPr>
              <a:t>B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/>
              <a:t>ank</a:t>
            </a:r>
            <a:r>
              <a:rPr lang="en-US" sz="3600" dirty="0" smtClean="0"/>
              <a:t> of US (2</a:t>
            </a:r>
            <a:r>
              <a:rPr lang="en-US" sz="3600" baseline="30000" dirty="0" smtClean="0"/>
              <a:t>nd</a:t>
            </a:r>
            <a:r>
              <a:rPr lang="en-US" sz="3600" dirty="0" smtClean="0"/>
              <a:t>)</a:t>
            </a:r>
          </a:p>
          <a:p>
            <a:r>
              <a:rPr lang="en-US" sz="3600" b="1" i="1" u="sng" dirty="0" smtClean="0">
                <a:solidFill>
                  <a:schemeClr val="tx1"/>
                </a:solidFill>
              </a:rPr>
              <a:t>I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/>
              <a:t>nternal</a:t>
            </a:r>
            <a:r>
              <a:rPr lang="en-US" sz="3600" dirty="0" smtClean="0"/>
              <a:t> Improvements</a:t>
            </a:r>
          </a:p>
          <a:p>
            <a:r>
              <a:rPr lang="en-US" sz="3600" b="1" i="1" u="sng" dirty="0" smtClean="0">
                <a:solidFill>
                  <a:schemeClr val="tx1"/>
                </a:solidFill>
              </a:rPr>
              <a:t>T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/>
              <a:t>arrifs</a:t>
            </a:r>
            <a:r>
              <a:rPr lang="en-US" sz="3600" dirty="0" smtClean="0"/>
              <a:t> (1816 – 1</a:t>
            </a:r>
            <a:r>
              <a:rPr lang="en-US" sz="3600" baseline="30000" dirty="0" smtClean="0"/>
              <a:t>st</a:t>
            </a:r>
            <a:r>
              <a:rPr lang="en-US" sz="3600" dirty="0" smtClean="0"/>
              <a:t> Protective Tariff)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3200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“Era of Good Feelings”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James Monroe’s Presidency (1816-1824)</a:t>
            </a:r>
          </a:p>
          <a:p>
            <a:pPr lvl="1"/>
            <a:r>
              <a:rPr lang="en-US" dirty="0" smtClean="0"/>
              <a:t>Previously Secretary of State under Madison</a:t>
            </a:r>
          </a:p>
          <a:p>
            <a:pPr lvl="1"/>
            <a:r>
              <a:rPr lang="en-US" dirty="0" smtClean="0"/>
              <a:t>Term coined by Boston newspaper, death of the Federalist party</a:t>
            </a:r>
          </a:p>
          <a:p>
            <a:pPr lvl="2"/>
            <a:r>
              <a:rPr lang="en-US" dirty="0" smtClean="0"/>
              <a:t>Result = 1 political party (for a while)</a:t>
            </a:r>
          </a:p>
          <a:p>
            <a:pPr lvl="1"/>
            <a:r>
              <a:rPr lang="en-US" dirty="0" smtClean="0"/>
              <a:t>Some issues including; slavery, panic of 1819</a:t>
            </a:r>
          </a:p>
          <a:p>
            <a:r>
              <a:rPr lang="en-US" dirty="0" smtClean="0"/>
              <a:t>Causes of Panic of 1819:</a:t>
            </a:r>
          </a:p>
          <a:p>
            <a:pPr lvl="1"/>
            <a:r>
              <a:rPr lang="en-US" dirty="0" smtClean="0"/>
              <a:t>Immediate cause: OVERSPECULATION on frontier lands by banks (especially BUS)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251" t="2735" r="16249" b="984"/>
          <a:stretch/>
        </p:blipFill>
        <p:spPr>
          <a:xfrm>
            <a:off x="6553200" y="94488"/>
            <a:ext cx="2319251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4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Uneasy MO Compromise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 = Free, MO = Slave</a:t>
            </a:r>
          </a:p>
          <a:p>
            <a:r>
              <a:rPr lang="en-US" dirty="0" smtClean="0"/>
              <a:t>Balance between free and slave states at 12</a:t>
            </a:r>
          </a:p>
          <a:p>
            <a:r>
              <a:rPr lang="en-US" b="1" i="1" u="sng" dirty="0" smtClean="0"/>
              <a:t>36˚30’: </a:t>
            </a:r>
            <a:r>
              <a:rPr lang="en-US" dirty="0" smtClean="0"/>
              <a:t>everything above would prohibit slavery</a:t>
            </a:r>
          </a:p>
          <a:p>
            <a:pPr lvl="1"/>
            <a:r>
              <a:rPr lang="en-US" dirty="0" smtClean="0"/>
              <a:t>Most of US above that line</a:t>
            </a:r>
          </a:p>
          <a:p>
            <a:pPr lvl="1"/>
            <a:r>
              <a:rPr lang="en-US" dirty="0" smtClean="0"/>
              <a:t>Helps contribute to </a:t>
            </a:r>
            <a:r>
              <a:rPr lang="en-US" b="1" i="1" u="sng" dirty="0" smtClean="0"/>
              <a:t>sectional</a:t>
            </a:r>
            <a:r>
              <a:rPr lang="en-US" dirty="0" smtClean="0"/>
              <a:t> differences</a:t>
            </a:r>
          </a:p>
          <a:p>
            <a:r>
              <a:rPr lang="en-US" dirty="0" smtClean="0"/>
              <a:t>MO Compromise lasted for 34 years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164" y="1143000"/>
            <a:ext cx="7467600" cy="472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3702" y="1935480"/>
            <a:ext cx="199029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235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4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MARSHALL COURT CASES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0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82133"/>
            <a:ext cx="7924800" cy="1303867"/>
          </a:xfrm>
        </p:spPr>
        <p:txBody>
          <a:bodyPr rtlCol="0">
            <a:normAutofit/>
          </a:bodyPr>
          <a:lstStyle/>
          <a:p>
            <a:r>
              <a:rPr lang="en-US" altLang="en-US" b="1" i="1" dirty="0" smtClean="0">
                <a:ea typeface="ＭＳ Ｐゴシック" panose="020B0600070205080204" pitchFamily="34" charset="-128"/>
              </a:rPr>
              <a:t>1.) Fletcher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v. </a:t>
            </a:r>
            <a:r>
              <a:rPr lang="en-US" altLang="en-US" b="1" i="1" dirty="0" smtClean="0">
                <a:ea typeface="ＭＳ Ｐゴシック" panose="020B0600070205080204" pitchFamily="34" charset="-128"/>
              </a:rPr>
              <a:t>Peck (1810):</a:t>
            </a: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609600" y="2556932"/>
            <a:ext cx="8000999" cy="3539068"/>
          </a:xfrm>
        </p:spPr>
        <p:txBody>
          <a:bodyPr>
            <a:noAutofit/>
          </a:bodyPr>
          <a:lstStyle/>
          <a:p>
            <a:pPr lvl="2" eaLnBrk="1" hangingPunct="1"/>
            <a:r>
              <a:rPr lang="en-US" altLang="en-US" sz="1900" dirty="0" smtClean="0">
                <a:ea typeface="ＭＳ Ｐゴシック" panose="020B0600070205080204" pitchFamily="34" charset="-128"/>
              </a:rPr>
              <a:t>A </a:t>
            </a:r>
            <a:r>
              <a:rPr lang="en-US" altLang="en-US" sz="1900" dirty="0">
                <a:ea typeface="ＭＳ Ｐゴシック" panose="020B0600070205080204" pitchFamily="34" charset="-128"/>
              </a:rPr>
              <a:t>Georgia legislature granted 35 million acres in the Yazoo River country (Mississippi) to private </a:t>
            </a:r>
            <a:r>
              <a:rPr lang="en-US" altLang="en-US" sz="1900" dirty="0" smtClean="0">
                <a:ea typeface="ＭＳ Ｐゴシック" panose="020B0600070205080204" pitchFamily="34" charset="-128"/>
              </a:rPr>
              <a:t>speculators.</a:t>
            </a:r>
            <a:endParaRPr lang="en-US" altLang="en-US" sz="1900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1900" dirty="0">
                <a:ea typeface="ＭＳ Ｐゴシック" panose="020B0600070205080204" pitchFamily="34" charset="-128"/>
              </a:rPr>
              <a:t>The </a:t>
            </a:r>
            <a:r>
              <a:rPr lang="en-US" altLang="en-US" sz="1900" u="sng" dirty="0">
                <a:ea typeface="ＭＳ Ｐゴシック" panose="020B0600070205080204" pitchFamily="34" charset="-128"/>
              </a:rPr>
              <a:t>next</a:t>
            </a:r>
            <a:r>
              <a:rPr lang="en-US" altLang="en-US" sz="1900" dirty="0">
                <a:ea typeface="ＭＳ Ｐゴシック" panose="020B0600070205080204" pitchFamily="34" charset="-128"/>
              </a:rPr>
              <a:t> legislature canceled the </a:t>
            </a:r>
            <a:r>
              <a:rPr lang="en-US" altLang="en-US" sz="1900" dirty="0" smtClean="0">
                <a:ea typeface="ＭＳ Ｐゴシック" panose="020B0600070205080204" pitchFamily="34" charset="-128"/>
              </a:rPr>
              <a:t>transaction.</a:t>
            </a:r>
          </a:p>
          <a:p>
            <a:pPr lvl="2" eaLnBrk="1" hangingPunct="1"/>
            <a:r>
              <a:rPr lang="en-US" altLang="en-US" sz="1900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1900" dirty="0">
                <a:ea typeface="ＭＳ Ｐゴシック" panose="020B0600070205080204" pitchFamily="34" charset="-128"/>
              </a:rPr>
              <a:t>Supreme Court decreed that the legislative grant was a </a:t>
            </a:r>
            <a:r>
              <a:rPr lang="en-US" altLang="en-US" sz="1900" u="sng" dirty="0">
                <a:ea typeface="ＭＳ Ｐゴシック" panose="020B0600070205080204" pitchFamily="34" charset="-128"/>
              </a:rPr>
              <a:t>contract</a:t>
            </a:r>
            <a:r>
              <a:rPr lang="en-US" altLang="en-US" sz="1900" dirty="0">
                <a:ea typeface="ＭＳ Ｐゴシック" panose="020B0600070205080204" pitchFamily="34" charset="-128"/>
              </a:rPr>
              <a:t> (even though fraudulently secured</a:t>
            </a:r>
            <a:r>
              <a:rPr lang="en-US" altLang="en-US" sz="1900" dirty="0" smtClean="0">
                <a:ea typeface="ＭＳ Ｐゴシック" panose="020B0600070205080204" pitchFamily="34" charset="-128"/>
              </a:rPr>
              <a:t>).</a:t>
            </a:r>
          </a:p>
          <a:p>
            <a:pPr lvl="3"/>
            <a:r>
              <a:rPr lang="en-US" sz="1750" dirty="0" smtClean="0"/>
              <a:t>And </a:t>
            </a:r>
            <a:r>
              <a:rPr lang="en-US" sz="1750" dirty="0"/>
              <a:t>that the Constitution forbid state law “impairing” contracts (Art. I. Sec. X, para. </a:t>
            </a:r>
            <a:r>
              <a:rPr lang="en-US" sz="1750" dirty="0" smtClean="0"/>
              <a:t>1).</a:t>
            </a:r>
          </a:p>
          <a:p>
            <a:pPr lvl="3"/>
            <a:r>
              <a:rPr lang="en-US" sz="1900" dirty="0" smtClean="0"/>
              <a:t>It </a:t>
            </a:r>
            <a:r>
              <a:rPr lang="en-US" sz="1900" dirty="0"/>
              <a:t>further protected property rights against popular </a:t>
            </a:r>
            <a:r>
              <a:rPr lang="en-US" sz="1900" dirty="0" smtClean="0"/>
              <a:t>pressures.</a:t>
            </a:r>
            <a:endParaRPr lang="en-US" sz="1900" dirty="0"/>
          </a:p>
          <a:p>
            <a:pPr marL="1028700" lvl="2" indent="-342900">
              <a:buFont typeface="Arial" charset="0"/>
              <a:buChar char="•"/>
              <a:defRPr/>
            </a:pPr>
            <a:r>
              <a:rPr lang="en-US" sz="1900" b="1" u="sng" dirty="0" smtClean="0"/>
              <a:t>Take-away</a:t>
            </a:r>
            <a:r>
              <a:rPr lang="en-US" sz="1900" b="1" dirty="0" smtClean="0"/>
              <a:t>: </a:t>
            </a:r>
            <a:r>
              <a:rPr lang="en-US" sz="1900" dirty="0" smtClean="0"/>
              <a:t>It </a:t>
            </a:r>
            <a:r>
              <a:rPr lang="en-US" sz="1900" dirty="0"/>
              <a:t>asserted the right of the Supreme Court to invalidate state laws conflicting with the federal Constitution.</a:t>
            </a:r>
          </a:p>
          <a:p>
            <a:pPr lvl="3" eaLnBrk="1" hangingPunct="1"/>
            <a:endParaRPr lang="en-US" altLang="en-US" sz="19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902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altLang="en-US" b="1" i="1" dirty="0" smtClean="0">
                <a:ea typeface="ＭＳ Ｐゴシック" panose="020B0600070205080204" pitchFamily="34" charset="-128"/>
              </a:rPr>
              <a:t>2.) McCulloch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v. Maryland </a:t>
            </a:r>
            <a:r>
              <a:rPr lang="en-US" altLang="en-US" dirty="0">
                <a:ea typeface="ＭＳ Ｐゴシック" panose="020B0600070205080204" pitchFamily="34" charset="-128"/>
              </a:rPr>
              <a:t>(1819)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533400" y="2590800"/>
            <a:ext cx="8077199" cy="35814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1850" dirty="0" smtClean="0">
                <a:ea typeface="ＭＳ Ｐゴシック" panose="020B0600070205080204" pitchFamily="34" charset="-128"/>
              </a:rPr>
              <a:t>The Supreme Court and </a:t>
            </a:r>
            <a:r>
              <a:rPr lang="en-US" altLang="en-US" sz="1850" b="1" u="sng" dirty="0" smtClean="0">
                <a:ea typeface="ＭＳ Ｐゴシック" panose="020B0600070205080204" pitchFamily="34" charset="-128"/>
              </a:rPr>
              <a:t>judicial Nationalism</a:t>
            </a:r>
            <a:r>
              <a:rPr lang="en-US" altLang="en-US" sz="1850" dirty="0" smtClean="0">
                <a:ea typeface="ＭＳ Ｐゴシック" panose="020B0600070205080204" pitchFamily="34" charset="-128"/>
              </a:rPr>
              <a:t> (there are 3 cases that relate here).</a:t>
            </a:r>
          </a:p>
          <a:p>
            <a:pPr lvl="1"/>
            <a:r>
              <a:rPr lang="en-US" altLang="en-US" sz="1550" dirty="0" smtClean="0">
                <a:ea typeface="ＭＳ Ｐゴシック" panose="020B0600070205080204" pitchFamily="34" charset="-128"/>
              </a:rPr>
              <a:t>Bolstered the power of the federal government at the expense of the states.</a:t>
            </a:r>
          </a:p>
          <a:p>
            <a:pPr eaLnBrk="1" hangingPunct="1"/>
            <a:r>
              <a:rPr lang="en-US" altLang="en-US" sz="1850" dirty="0" smtClean="0">
                <a:ea typeface="ＭＳ Ｐゴシック" panose="020B0600070205080204" pitchFamily="34" charset="-128"/>
              </a:rPr>
              <a:t>The suit involved an attempt by the State of Maryland to </a:t>
            </a:r>
            <a:r>
              <a:rPr lang="en-US" altLang="en-US" sz="1850" u="sng" dirty="0" smtClean="0">
                <a:ea typeface="ＭＳ Ｐゴシック" panose="020B0600070205080204" pitchFamily="34" charset="-128"/>
              </a:rPr>
              <a:t>destroy</a:t>
            </a:r>
            <a:r>
              <a:rPr lang="en-US" altLang="en-US" sz="1850" dirty="0" smtClean="0">
                <a:ea typeface="ＭＳ Ｐゴシック" panose="020B0600070205080204" pitchFamily="34" charset="-128"/>
              </a:rPr>
              <a:t> a branch of the Bank of the United States by </a:t>
            </a:r>
            <a:r>
              <a:rPr lang="en-US" altLang="en-US" sz="1850" u="sng" dirty="0" smtClean="0">
                <a:ea typeface="ＭＳ Ｐゴシック" panose="020B0600070205080204" pitchFamily="34" charset="-128"/>
              </a:rPr>
              <a:t>imposing a tax</a:t>
            </a:r>
            <a:r>
              <a:rPr lang="en-US" altLang="en-US" sz="1850" dirty="0" smtClean="0">
                <a:ea typeface="ＭＳ Ｐゴシック" panose="020B0600070205080204" pitchFamily="34" charset="-128"/>
              </a:rPr>
              <a:t> on its notes.</a:t>
            </a:r>
          </a:p>
          <a:p>
            <a:pPr eaLnBrk="1" hangingPunct="1"/>
            <a:r>
              <a:rPr lang="en-US" altLang="en-US" sz="1853" dirty="0" smtClean="0">
                <a:ea typeface="ＭＳ Ｐゴシック" panose="020B0600070205080204" pitchFamily="34" charset="-128"/>
              </a:rPr>
              <a:t>John Marshall declared the Bank of the United States constitutional by invoking the Hamiltonian doctrine of </a:t>
            </a:r>
            <a:r>
              <a:rPr lang="en-US" altLang="en-US" sz="1853" u="sng" dirty="0" smtClean="0">
                <a:ea typeface="ＭＳ Ｐゴシック" panose="020B0600070205080204" pitchFamily="34" charset="-128"/>
              </a:rPr>
              <a:t>implied power</a:t>
            </a:r>
            <a:r>
              <a:rPr lang="en-US" altLang="en-US" sz="1853" dirty="0" smtClean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altLang="en-US" sz="1550" dirty="0" smtClean="0">
                <a:ea typeface="ＭＳ Ｐゴシック" panose="020B0600070205080204" pitchFamily="34" charset="-128"/>
              </a:rPr>
              <a:t>He strengthened federal authority when he denied the right of Maryland to tax the bank – “the power to tax involves the power to </a:t>
            </a:r>
            <a:r>
              <a:rPr lang="en-US" altLang="en-US" sz="1550" u="sng" dirty="0" smtClean="0">
                <a:ea typeface="ＭＳ Ｐゴシック" panose="020B0600070205080204" pitchFamily="34" charset="-128"/>
              </a:rPr>
              <a:t>destroy</a:t>
            </a:r>
            <a:r>
              <a:rPr lang="en-US" altLang="en-US" sz="1550" dirty="0" smtClean="0">
                <a:ea typeface="ＭＳ Ｐゴシック" panose="020B0600070205080204" pitchFamily="34" charset="-128"/>
              </a:rPr>
              <a:t>.”</a:t>
            </a:r>
          </a:p>
          <a:p>
            <a:pPr eaLnBrk="1" hangingPunct="1"/>
            <a:r>
              <a:rPr lang="en-US" altLang="en-US" sz="1850" b="1" u="sng" dirty="0" smtClean="0">
                <a:ea typeface="ＭＳ Ｐゴシック" panose="020B0600070205080204" pitchFamily="34" charset="-128"/>
              </a:rPr>
              <a:t>Take-away</a:t>
            </a:r>
            <a:r>
              <a:rPr lang="en-US" altLang="en-US" sz="1850" b="1" dirty="0" smtClean="0">
                <a:ea typeface="ＭＳ Ｐゴシック" panose="020B0600070205080204" pitchFamily="34" charset="-128"/>
              </a:rPr>
              <a:t>: </a:t>
            </a:r>
            <a:r>
              <a:rPr lang="en-US" altLang="en-US" sz="1850" dirty="0" smtClean="0">
                <a:ea typeface="ＭＳ Ｐゴシック" panose="020B0600070205080204" pitchFamily="34" charset="-128"/>
              </a:rPr>
              <a:t>Gave the doctrine of </a:t>
            </a:r>
            <a:r>
              <a:rPr lang="en-US" altLang="en-US" sz="1850" b="1" dirty="0" smtClean="0">
                <a:ea typeface="ＭＳ Ｐゴシック" panose="020B0600070205080204" pitchFamily="34" charset="-128"/>
              </a:rPr>
              <a:t>loose construction</a:t>
            </a:r>
            <a:r>
              <a:rPr lang="en-US" altLang="en-US" sz="1850" dirty="0" smtClean="0">
                <a:ea typeface="ＭＳ Ｐゴシック" panose="020B0600070205080204" pitchFamily="34" charset="-128"/>
              </a:rPr>
              <a:t> its most famous formulation.</a:t>
            </a:r>
          </a:p>
        </p:txBody>
      </p:sp>
    </p:spTree>
    <p:extLst>
      <p:ext uri="{BB962C8B-B14F-4D97-AF65-F5344CB8AC3E}">
        <p14:creationId xmlns:p14="http://schemas.microsoft.com/office/powerpoint/2010/main" val="382140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335</TotalTime>
  <Words>1103</Words>
  <Application>Microsoft Office PowerPoint</Application>
  <PresentationFormat>On-screen Show (4:3)</PresentationFormat>
  <Paragraphs>112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Calibri</vt:lpstr>
      <vt:lpstr>Constantia</vt:lpstr>
      <vt:lpstr>Garamond</vt:lpstr>
      <vt:lpstr>Wingdings 2</vt:lpstr>
      <vt:lpstr>Flow</vt:lpstr>
      <vt:lpstr>Organic</vt:lpstr>
      <vt:lpstr>Chapter 12: Second War for Independence &amp; the Upsurge of Nationalism, 1812-1824</vt:lpstr>
      <vt:lpstr>War of 1812 Military Highlights</vt:lpstr>
      <vt:lpstr>Hartford Convention (1814)</vt:lpstr>
      <vt:lpstr>“The American System”</vt:lpstr>
      <vt:lpstr>“Era of Good Feelings”</vt:lpstr>
      <vt:lpstr>The Uneasy MO Compromise</vt:lpstr>
      <vt:lpstr>MARSHALL COURT CASES</vt:lpstr>
      <vt:lpstr>1.) Fletcher v. Peck (1810):</vt:lpstr>
      <vt:lpstr>2.) McCulloch v. Maryland (1819)</vt:lpstr>
      <vt:lpstr>3.) Cohens v. Virginia (1821): judicial Nationalism (contd.)</vt:lpstr>
      <vt:lpstr>4.) Gibbons v. Ogden (1824) judicial Nationalism (cont.) </vt:lpstr>
      <vt:lpstr>5.) Dartmouth College v. Woodward (1819):</vt:lpstr>
      <vt:lpstr>John Marshall’s Contributions</vt:lpstr>
      <vt:lpstr>Sharing Oregon and Acquiring Florida</vt:lpstr>
      <vt:lpstr>Sharing Oregon and Acquiring Florida – contd.</vt:lpstr>
      <vt:lpstr>Monroe and His Doctrine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Review</dc:title>
  <dc:creator>Adam Norris</dc:creator>
  <cp:lastModifiedBy>Matthew Cirbo</cp:lastModifiedBy>
  <cp:revision>26</cp:revision>
  <dcterms:created xsi:type="dcterms:W3CDTF">2012-11-03T00:35:14Z</dcterms:created>
  <dcterms:modified xsi:type="dcterms:W3CDTF">2016-10-19T16:54:24Z</dcterms:modified>
</cp:coreProperties>
</file>