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5" d="100"/>
          <a:sy n="75" d="100"/>
        </p:scale>
        <p:origin x="84"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MARSHALL COURT CASES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65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ea typeface="+mj-ea"/>
                <a:cs typeface="+mj-cs"/>
              </a:rPr>
              <a:t>John </a:t>
            </a:r>
            <a:r>
              <a:rPr lang="en-US" dirty="0" smtClean="0">
                <a:ea typeface="+mj-ea"/>
                <a:cs typeface="+mj-cs"/>
              </a:rPr>
              <a:t>Marshall and Judicial Nationalism</a:t>
            </a:r>
          </a:p>
        </p:txBody>
      </p:sp>
      <p:sp>
        <p:nvSpPr>
          <p:cNvPr id="52227" name="Content Placeholder 2"/>
          <p:cNvSpPr>
            <a:spLocks noGrp="1"/>
          </p:cNvSpPr>
          <p:nvPr>
            <p:ph idx="1"/>
          </p:nvPr>
        </p:nvSpPr>
        <p:spPr/>
        <p:txBody>
          <a:bodyPr/>
          <a:lstStyle/>
          <a:p>
            <a:pPr eaLnBrk="1" hangingPunct="1"/>
            <a:r>
              <a:rPr lang="en-US" altLang="en-US" smtClean="0">
                <a:ea typeface="ＭＳ Ｐゴシック" panose="020B0600070205080204" pitchFamily="34" charset="-128"/>
              </a:rPr>
              <a:t>The Supreme Court continued nationalism:</a:t>
            </a:r>
          </a:p>
          <a:p>
            <a:pPr lvl="2" eaLnBrk="1" hangingPunct="1"/>
            <a:r>
              <a:rPr lang="en-US" altLang="en-US" b="1" i="1" smtClean="0">
                <a:ea typeface="ＭＳ Ｐゴシック" panose="020B0600070205080204" pitchFamily="34" charset="-128"/>
              </a:rPr>
              <a:t>McCulloch v. Maryland </a:t>
            </a:r>
            <a:r>
              <a:rPr lang="en-US" altLang="en-US" smtClean="0">
                <a:ea typeface="ＭＳ Ｐゴシック" panose="020B0600070205080204" pitchFamily="34" charset="-128"/>
              </a:rPr>
              <a:t>(1819) bolstered the power of the federal government at the expense of the states</a:t>
            </a:r>
          </a:p>
          <a:p>
            <a:pPr lvl="3" eaLnBrk="1" hangingPunct="1"/>
            <a:r>
              <a:rPr lang="en-US" altLang="en-US" smtClean="0">
                <a:ea typeface="ＭＳ Ｐゴシック" panose="020B0600070205080204" pitchFamily="34" charset="-128"/>
              </a:rPr>
              <a:t>The suit involved an attempt by the State of Maryland to destroy a branch of the Bank of the United States by imposing a tax on its notes.</a:t>
            </a:r>
          </a:p>
          <a:p>
            <a:pPr lvl="3" eaLnBrk="1" hangingPunct="1"/>
            <a:r>
              <a:rPr lang="en-US" altLang="en-US" smtClean="0">
                <a:ea typeface="ＭＳ Ｐゴシック" panose="020B0600070205080204" pitchFamily="34" charset="-128"/>
              </a:rPr>
              <a:t>John Marshall declared the bank constitutional by invoking the Hamiltonian doctrine of implied power (see p. 185).</a:t>
            </a:r>
          </a:p>
          <a:p>
            <a:pPr lvl="3" eaLnBrk="1" hangingPunct="1"/>
            <a:r>
              <a:rPr lang="en-US" altLang="en-US" smtClean="0">
                <a:ea typeface="ＭＳ Ｐゴシック" panose="020B0600070205080204" pitchFamily="34" charset="-128"/>
              </a:rPr>
              <a:t>He strengthened federal authority when he denied the right of Maryland to tax the bank.</a:t>
            </a:r>
          </a:p>
          <a:p>
            <a:pPr lvl="3" eaLnBrk="1" hangingPunct="1"/>
            <a:r>
              <a:rPr lang="en-US" altLang="en-US" smtClean="0">
                <a:ea typeface="ＭＳ Ｐゴシック" panose="020B0600070205080204" pitchFamily="34" charset="-128"/>
              </a:rPr>
              <a:t>Gave the doctrine of </a:t>
            </a:r>
            <a:r>
              <a:rPr lang="en-US" altLang="en-US" b="1" smtClean="0">
                <a:ea typeface="ＭＳ Ｐゴシック" panose="020B0600070205080204" pitchFamily="34" charset="-128"/>
              </a:rPr>
              <a:t>loose construction</a:t>
            </a:r>
            <a:r>
              <a:rPr lang="en-US" altLang="en-US" smtClean="0">
                <a:ea typeface="ＭＳ Ｐゴシック" panose="020B0600070205080204" pitchFamily="34" charset="-128"/>
              </a:rPr>
              <a:t> its most famous formulation.</a:t>
            </a:r>
          </a:p>
          <a:p>
            <a:pPr lvl="1" eaLnBrk="1" hangingPunct="1"/>
            <a:endParaRPr lang="en-US" altLang="en-US" b="1" smtClean="0">
              <a:ea typeface="ＭＳ Ｐゴシック" panose="020B0600070205080204" pitchFamily="34" charset="-128"/>
            </a:endParaRPr>
          </a:p>
        </p:txBody>
      </p:sp>
    </p:spTree>
    <p:extLst>
      <p:ext uri="{BB962C8B-B14F-4D97-AF65-F5344CB8AC3E}">
        <p14:creationId xmlns:p14="http://schemas.microsoft.com/office/powerpoint/2010/main" val="257959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fontScale="90000"/>
          </a:bodyPr>
          <a:lstStyle/>
          <a:p>
            <a:r>
              <a:rPr lang="en-US" altLang="en-US" dirty="0" smtClean="0">
                <a:ea typeface="ＭＳ Ｐゴシック" panose="020B0600070205080204" pitchFamily="34" charset="-128"/>
              </a:rPr>
              <a:t>John </a:t>
            </a:r>
            <a:r>
              <a:rPr lang="en-US" altLang="en-US" dirty="0" smtClean="0">
                <a:ea typeface="ＭＳ Ｐゴシック" panose="020B0600070205080204" pitchFamily="34" charset="-128"/>
              </a:rPr>
              <a:t>Marshall and Judicial Nationalism (cont.)</a:t>
            </a:r>
          </a:p>
        </p:txBody>
      </p:sp>
      <p:sp>
        <p:nvSpPr>
          <p:cNvPr id="53251" name="Content Placeholder 2"/>
          <p:cNvSpPr>
            <a:spLocks noGrp="1"/>
          </p:cNvSpPr>
          <p:nvPr>
            <p:ph idx="1"/>
          </p:nvPr>
        </p:nvSpPr>
        <p:spPr/>
        <p:txBody>
          <a:bodyPr/>
          <a:lstStyle/>
          <a:p>
            <a:r>
              <a:rPr lang="en-US" altLang="en-US" smtClean="0">
                <a:ea typeface="ＭＳ Ｐゴシック" panose="020B0600070205080204" pitchFamily="34" charset="-128"/>
              </a:rPr>
              <a:t>The </a:t>
            </a:r>
            <a:r>
              <a:rPr lang="en-US" altLang="en-US" b="1" i="1" smtClean="0">
                <a:ea typeface="ＭＳ Ｐゴシック" panose="020B0600070205080204" pitchFamily="34" charset="-128"/>
              </a:rPr>
              <a:t>Cohens v. Virginia </a:t>
            </a:r>
            <a:r>
              <a:rPr lang="en-US" altLang="en-US" smtClean="0">
                <a:ea typeface="ＭＳ Ｐゴシック" panose="020B0600070205080204" pitchFamily="34" charset="-128"/>
              </a:rPr>
              <a:t>(1821):</a:t>
            </a:r>
          </a:p>
          <a:p>
            <a:pPr lvl="1"/>
            <a:r>
              <a:rPr lang="en-US" altLang="en-US" smtClean="0">
                <a:ea typeface="ＭＳ Ｐゴシック" panose="020B0600070205080204" pitchFamily="34" charset="-128"/>
              </a:rPr>
              <a:t>This gave Marshall the greatest opportunities to defend the federal power</a:t>
            </a:r>
          </a:p>
          <a:p>
            <a:pPr lvl="2"/>
            <a:r>
              <a:rPr lang="en-US" altLang="en-US" smtClean="0">
                <a:ea typeface="ＭＳ Ｐゴシック" panose="020B0600070205080204" pitchFamily="34" charset="-128"/>
              </a:rPr>
              <a:t>Cohen brothers found guilty by the Virginia courts of illegally selling lottery tickets, they appealed to the highest tribunal</a:t>
            </a:r>
          </a:p>
          <a:p>
            <a:pPr lvl="2"/>
            <a:r>
              <a:rPr lang="en-US" altLang="en-US" smtClean="0">
                <a:ea typeface="ＭＳ Ｐゴシック" panose="020B0600070205080204" pitchFamily="34" charset="-128"/>
              </a:rPr>
              <a:t>Virginia won since the conviction was upheld</a:t>
            </a:r>
          </a:p>
          <a:p>
            <a:pPr lvl="3"/>
            <a:r>
              <a:rPr lang="en-US" altLang="en-US" smtClean="0">
                <a:ea typeface="ＭＳ Ｐゴシック" panose="020B0600070205080204" pitchFamily="34" charset="-128"/>
              </a:rPr>
              <a:t>In fact Virginia and all others states lose, since Marshall asserted the right of the Supreme Court to review all decisions of state courts in all questions involving powers of the federal government.</a:t>
            </a:r>
          </a:p>
        </p:txBody>
      </p:sp>
    </p:spTree>
    <p:extLst>
      <p:ext uri="{BB962C8B-B14F-4D97-AF65-F5344CB8AC3E}">
        <p14:creationId xmlns:p14="http://schemas.microsoft.com/office/powerpoint/2010/main" val="400632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altLang="en-US" dirty="0" smtClean="0">
                <a:ea typeface="ＭＳ Ｐゴシック" panose="020B0600070205080204" pitchFamily="34" charset="-128"/>
              </a:rPr>
              <a:t>John </a:t>
            </a:r>
            <a:r>
              <a:rPr lang="en-US" altLang="en-US" dirty="0" smtClean="0">
                <a:ea typeface="ＭＳ Ｐゴシック" panose="020B0600070205080204" pitchFamily="34" charset="-128"/>
              </a:rPr>
              <a:t>Marshall and Judicial Nationalism (cont.) </a:t>
            </a:r>
          </a:p>
        </p:txBody>
      </p:sp>
      <p:sp>
        <p:nvSpPr>
          <p:cNvPr id="54275" name="Content Placeholder 2"/>
          <p:cNvSpPr>
            <a:spLocks noGrp="1"/>
          </p:cNvSpPr>
          <p:nvPr>
            <p:ph idx="1"/>
          </p:nvPr>
        </p:nvSpPr>
        <p:spPr/>
        <p:txBody>
          <a:bodyPr>
            <a:normAutofit/>
          </a:bodyPr>
          <a:lstStyle/>
          <a:p>
            <a:r>
              <a:rPr lang="en-US" altLang="en-US" dirty="0" smtClean="0">
                <a:ea typeface="ＭＳ Ｐゴシック" panose="020B0600070205080204" pitchFamily="34" charset="-128"/>
              </a:rPr>
              <a:t>The </a:t>
            </a:r>
            <a:r>
              <a:rPr lang="en-US" altLang="en-US" b="1" i="1" dirty="0" smtClean="0">
                <a:ea typeface="ＭＳ Ｐゴシック" panose="020B0600070205080204" pitchFamily="34" charset="-128"/>
              </a:rPr>
              <a:t>Gibbons v. Ogden</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(1824)</a:t>
            </a:r>
          </a:p>
          <a:p>
            <a:pPr lvl="1"/>
            <a:r>
              <a:rPr lang="en-US" altLang="en-US" dirty="0" smtClean="0">
                <a:ea typeface="ＭＳ Ｐゴシック" panose="020B0600070205080204" pitchFamily="34" charset="-128"/>
              </a:rPr>
              <a:t>Grew out of an attempt by the State of New York to grant to a private concern a monopoly of waterborne commerce between New York and New Jersey</a:t>
            </a:r>
          </a:p>
          <a:p>
            <a:pPr lvl="2"/>
            <a:r>
              <a:rPr lang="en-US" altLang="en-US" dirty="0" smtClean="0">
                <a:ea typeface="ＭＳ Ｐゴシック" panose="020B0600070205080204" pitchFamily="34" charset="-128"/>
              </a:rPr>
              <a:t>Marshall sternly reminded the upstart state that the Constitution conferred on Congress alone the control of interstate commerce (see Art. I, Sec. VIII, Para. 3).</a:t>
            </a:r>
          </a:p>
          <a:p>
            <a:pPr lvl="2"/>
            <a:r>
              <a:rPr lang="en-US" altLang="en-US" dirty="0" smtClean="0">
                <a:ea typeface="ＭＳ Ｐゴシック" panose="020B0600070205080204" pitchFamily="34" charset="-128"/>
              </a:rPr>
              <a:t>He struck a blow at states’ rights while upholding the sovereign powers of the federal government.</a:t>
            </a:r>
          </a:p>
          <a:p>
            <a:pPr lvl="2"/>
            <a:r>
              <a:rPr lang="en-US" altLang="en-US" dirty="0">
                <a:ea typeface="ＭＳ Ｐゴシック" panose="020B0600070205080204" pitchFamily="34" charset="-128"/>
              </a:rPr>
              <a:t>Marshall’s decisions bolstered judicial barriers against democratic or demagogic attacks on property rights: </a:t>
            </a:r>
          </a:p>
        </p:txBody>
      </p:sp>
    </p:spTree>
    <p:extLst>
      <p:ext uri="{BB962C8B-B14F-4D97-AF65-F5344CB8AC3E}">
        <p14:creationId xmlns:p14="http://schemas.microsoft.com/office/powerpoint/2010/main" val="164737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dirty="0" smtClean="0">
                <a:ea typeface="+mj-ea"/>
                <a:cs typeface="+mj-cs"/>
              </a:rPr>
              <a:t>Judicial </a:t>
            </a:r>
            <a:r>
              <a:rPr lang="en-US" dirty="0" smtClean="0">
                <a:ea typeface="+mj-ea"/>
                <a:cs typeface="+mj-cs"/>
              </a:rPr>
              <a:t>Dikes Against Democratic Excesses</a:t>
            </a:r>
          </a:p>
        </p:txBody>
      </p:sp>
      <p:sp>
        <p:nvSpPr>
          <p:cNvPr id="55299" name="Content Placeholder 2"/>
          <p:cNvSpPr>
            <a:spLocks noGrp="1"/>
          </p:cNvSpPr>
          <p:nvPr>
            <p:ph idx="1"/>
          </p:nvPr>
        </p:nvSpPr>
        <p:spPr/>
        <p:txBody>
          <a:bodyPr>
            <a:normAutofit fontScale="77500" lnSpcReduction="20000"/>
          </a:bodyPr>
          <a:lstStyle/>
          <a:p>
            <a:pPr eaLnBrk="1" hangingPunct="1"/>
            <a:r>
              <a:rPr lang="en-US" altLang="en-US" dirty="0" smtClean="0">
                <a:ea typeface="ＭＳ Ｐゴシック" panose="020B0600070205080204" pitchFamily="34" charset="-128"/>
              </a:rPr>
              <a:t>The 1810 notorious case of </a:t>
            </a:r>
            <a:r>
              <a:rPr lang="en-US" altLang="en-US" b="1" dirty="0" smtClean="0">
                <a:ea typeface="ＭＳ Ｐゴシック" panose="020B0600070205080204" pitchFamily="34" charset="-128"/>
              </a:rPr>
              <a:t>Fletcher v. Peck:</a:t>
            </a:r>
            <a:endParaRPr lang="en-US" altLang="en-US" dirty="0" smtClean="0">
              <a:ea typeface="ＭＳ Ｐゴシック" panose="020B0600070205080204" pitchFamily="34" charset="-128"/>
            </a:endParaRPr>
          </a:p>
          <a:p>
            <a:pPr lvl="2" eaLnBrk="1" hangingPunct="1"/>
            <a:r>
              <a:rPr lang="en-US" altLang="en-US" sz="2400" dirty="0" smtClean="0">
                <a:ea typeface="ＭＳ Ｐゴシック" panose="020B0600070205080204" pitchFamily="34" charset="-128"/>
              </a:rPr>
              <a:t>A Georgia legislature granted 35 million acres in the Yazoo River country (Mississippi) to private speculators:</a:t>
            </a:r>
          </a:p>
          <a:p>
            <a:pPr lvl="2" eaLnBrk="1" hangingPunct="1"/>
            <a:r>
              <a:rPr lang="en-US" altLang="en-US" sz="2400" dirty="0" smtClean="0">
                <a:ea typeface="ＭＳ Ｐゴシック" panose="020B0600070205080204" pitchFamily="34" charset="-128"/>
              </a:rPr>
              <a:t>The next legislature canceled the transaction.</a:t>
            </a:r>
          </a:p>
          <a:p>
            <a:pPr lvl="3" eaLnBrk="1" hangingPunct="1"/>
            <a:r>
              <a:rPr lang="en-US" altLang="en-US" sz="2400" dirty="0" smtClean="0">
                <a:ea typeface="ＭＳ Ｐゴシック" panose="020B0600070205080204" pitchFamily="34" charset="-128"/>
              </a:rPr>
              <a:t>The Supreme Court decreed that the legislative grant was a contract (even though fraudulently secured).</a:t>
            </a:r>
          </a:p>
          <a:p>
            <a:pPr marL="1828800" lvl="3" indent="-457200">
              <a:buFont typeface="Arial" charset="0"/>
              <a:buChar char="–"/>
              <a:defRPr/>
            </a:pPr>
            <a:r>
              <a:rPr lang="en-US" sz="2100" dirty="0"/>
              <a:t>And that the Constitution forbid state law “impairing” contracts (Art. I. Sec. X, para. 1)</a:t>
            </a:r>
          </a:p>
          <a:p>
            <a:pPr marL="1828800" lvl="3" indent="-457200">
              <a:buFont typeface="Arial" charset="0"/>
              <a:buChar char="–"/>
              <a:defRPr/>
            </a:pPr>
            <a:r>
              <a:rPr lang="en-US" sz="2100" dirty="0"/>
              <a:t>It further protected property rights against popular pressures</a:t>
            </a:r>
          </a:p>
          <a:p>
            <a:pPr marL="1371600" lvl="2" indent="-457200">
              <a:buFont typeface="Arial" charset="0"/>
              <a:buChar char="•"/>
              <a:defRPr/>
            </a:pPr>
            <a:r>
              <a:rPr lang="en-US" sz="2100" dirty="0"/>
              <a:t>It asserted the right of the Supreme Court to invalidate state laws conflicting with the federal Constitution</a:t>
            </a:r>
            <a:r>
              <a:rPr lang="en-US" dirty="0"/>
              <a:t>.</a:t>
            </a:r>
          </a:p>
          <a:p>
            <a:pPr lvl="3" eaLnBrk="1" hangingPunct="1"/>
            <a:endParaRPr lang="en-US" altLang="en-US" sz="2400" dirty="0" smtClean="0">
              <a:ea typeface="ＭＳ Ｐゴシック" panose="020B0600070205080204" pitchFamily="34" charset="-128"/>
            </a:endParaRPr>
          </a:p>
        </p:txBody>
      </p:sp>
    </p:spTree>
    <p:extLst>
      <p:ext uri="{BB962C8B-B14F-4D97-AF65-F5344CB8AC3E}">
        <p14:creationId xmlns:p14="http://schemas.microsoft.com/office/powerpoint/2010/main" val="321874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r>
              <a:rPr lang="en-US" altLang="en-US" dirty="0" smtClean="0">
                <a:ea typeface="ＭＳ Ｐゴシック" panose="020B0600070205080204" pitchFamily="34" charset="-128"/>
              </a:rPr>
              <a:t>Judicial </a:t>
            </a:r>
            <a:r>
              <a:rPr lang="en-US" altLang="en-US" dirty="0" smtClean="0">
                <a:ea typeface="ＭＳ Ｐゴシック" panose="020B0600070205080204" pitchFamily="34" charset="-128"/>
              </a:rPr>
              <a:t>Dikes Against Democratic Excesses (cont.)</a:t>
            </a:r>
          </a:p>
        </p:txBody>
      </p:sp>
      <p:sp>
        <p:nvSpPr>
          <p:cNvPr id="3" name="Content Placeholder 2"/>
          <p:cNvSpPr>
            <a:spLocks noGrp="1"/>
          </p:cNvSpPr>
          <p:nvPr>
            <p:ph idx="1"/>
          </p:nvPr>
        </p:nvSpPr>
        <p:spPr/>
        <p:txBody>
          <a:bodyPr/>
          <a:lstStyle/>
          <a:p>
            <a:pPr marL="571500" indent="-457200">
              <a:buFont typeface="Arial" charset="0"/>
              <a:buChar char="•"/>
              <a:defRPr/>
            </a:pPr>
            <a:r>
              <a:rPr lang="en-US" b="1" i="1" dirty="0" smtClean="0"/>
              <a:t>Dartmouth College v. Woodward </a:t>
            </a:r>
            <a:r>
              <a:rPr lang="en-US" dirty="0" smtClean="0"/>
              <a:t>(1819):</a:t>
            </a:r>
          </a:p>
          <a:p>
            <a:pPr marL="971550" lvl="1" indent="-457200">
              <a:buFont typeface="Arial" charset="0"/>
              <a:buChar char="–"/>
              <a:defRPr/>
            </a:pPr>
            <a:r>
              <a:rPr lang="en-US" dirty="0" smtClean="0"/>
              <a:t>Best remembered of Marshall’s decisions</a:t>
            </a:r>
          </a:p>
          <a:p>
            <a:pPr marL="1428750" lvl="2" indent="-457200">
              <a:buFont typeface="Arial" charset="0"/>
              <a:buChar char="–"/>
              <a:defRPr/>
            </a:pPr>
            <a:r>
              <a:rPr lang="en-US" dirty="0" smtClean="0"/>
              <a:t>State of New Hampshire tried to turn </a:t>
            </a:r>
            <a:r>
              <a:rPr lang="en-US" dirty="0" err="1" smtClean="0"/>
              <a:t>Darthmouth</a:t>
            </a:r>
            <a:r>
              <a:rPr lang="en-US" dirty="0" smtClean="0"/>
              <a:t> College into a state institution.</a:t>
            </a:r>
          </a:p>
          <a:p>
            <a:pPr marL="514350" lvl="1" indent="0">
              <a:buNone/>
              <a:defRPr/>
            </a:pPr>
            <a:endParaRPr lang="en-US" dirty="0" smtClean="0"/>
          </a:p>
          <a:p>
            <a:pPr marL="114300" indent="0">
              <a:buNone/>
              <a:defRPr/>
            </a:pPr>
            <a:endParaRPr lang="en-US" dirty="0" smtClean="0"/>
          </a:p>
          <a:p>
            <a:pPr marL="1828800" lvl="4" indent="0">
              <a:buNone/>
              <a:defRPr/>
            </a:pPr>
            <a:endParaRPr lang="en-US" dirty="0" smtClean="0"/>
          </a:p>
          <a:p>
            <a:pPr marL="1371600" lvl="3" indent="0">
              <a:buNone/>
              <a:defRPr/>
            </a:pPr>
            <a:endParaRPr lang="en-US" dirty="0"/>
          </a:p>
        </p:txBody>
      </p:sp>
    </p:spTree>
    <p:extLst>
      <p:ext uri="{BB962C8B-B14F-4D97-AF65-F5344CB8AC3E}">
        <p14:creationId xmlns:p14="http://schemas.microsoft.com/office/powerpoint/2010/main" val="358393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r>
              <a:rPr lang="en-US" altLang="en-US" sz="3700" dirty="0" smtClean="0">
                <a:ea typeface="ＭＳ Ｐゴシック" panose="020B0600070205080204" pitchFamily="34" charset="-128"/>
              </a:rPr>
              <a:t>Judicial </a:t>
            </a:r>
            <a:r>
              <a:rPr lang="en-US" altLang="en-US" sz="3700" dirty="0" smtClean="0">
                <a:ea typeface="ＭＳ Ｐゴシック" panose="020B0600070205080204" pitchFamily="34" charset="-128"/>
              </a:rPr>
              <a:t>Dikes Against Democratic Excesses (cont.)</a:t>
            </a:r>
          </a:p>
        </p:txBody>
      </p:sp>
      <p:sp>
        <p:nvSpPr>
          <p:cNvPr id="57347" name="Content Placeholder 2"/>
          <p:cNvSpPr>
            <a:spLocks noGrp="1"/>
          </p:cNvSpPr>
          <p:nvPr>
            <p:ph idx="1"/>
          </p:nvPr>
        </p:nvSpPr>
        <p:spPr/>
        <p:txBody>
          <a:bodyPr/>
          <a:lstStyle/>
          <a:p>
            <a:r>
              <a:rPr lang="en-US" altLang="en-US" b="1" i="1" dirty="0" smtClean="0">
                <a:ea typeface="ＭＳ Ｐゴシック" panose="020B0600070205080204" pitchFamily="34" charset="-128"/>
              </a:rPr>
              <a:t>Dartmouth College v. Woodward </a:t>
            </a:r>
            <a:r>
              <a:rPr lang="en-US" altLang="en-US" dirty="0" smtClean="0">
                <a:ea typeface="ＭＳ Ｐゴシック" panose="020B0600070205080204" pitchFamily="34" charset="-128"/>
              </a:rPr>
              <a:t>(cont.):</a:t>
            </a:r>
          </a:p>
          <a:p>
            <a:pPr lvl="1"/>
            <a:r>
              <a:rPr lang="en-US" altLang="en-US" dirty="0" smtClean="0">
                <a:ea typeface="ＭＳ Ｐゴシック" panose="020B0600070205080204" pitchFamily="34" charset="-128"/>
              </a:rPr>
              <a:t>Dartmouth appealed the case, employing Daniel Webster (‘01 alumnus)</a:t>
            </a:r>
          </a:p>
          <a:p>
            <a:pPr lvl="2"/>
            <a:r>
              <a:rPr lang="en-US" altLang="en-US" dirty="0" smtClean="0">
                <a:ea typeface="ＭＳ Ｐゴシック" panose="020B0600070205080204" pitchFamily="34" charset="-128"/>
              </a:rPr>
              <a:t>Marshall ruled that the original charter must stand</a:t>
            </a:r>
          </a:p>
          <a:p>
            <a:pPr lvl="2"/>
            <a:r>
              <a:rPr lang="en-US" altLang="en-US" dirty="0" smtClean="0">
                <a:ea typeface="ＭＳ Ｐゴシック" panose="020B0600070205080204" pitchFamily="34" charset="-128"/>
              </a:rPr>
              <a:t>It was a contract—and the Constitution protected contracts against state encroachments</a:t>
            </a:r>
          </a:p>
          <a:p>
            <a:pPr lvl="2"/>
            <a:r>
              <a:rPr lang="en-US" altLang="en-US" dirty="0" smtClean="0">
                <a:ea typeface="ＭＳ Ｐゴシック" panose="020B0600070205080204" pitchFamily="34" charset="-128"/>
              </a:rPr>
              <a:t>The Dartmouth decision safeguarded business enterprise from domination by the state governments</a:t>
            </a:r>
          </a:p>
          <a:p>
            <a:pPr lvl="2"/>
            <a:r>
              <a:rPr lang="en-US" altLang="en-US" dirty="0" smtClean="0">
                <a:ea typeface="ＭＳ Ｐゴシック" panose="020B0600070205080204" pitchFamily="34" charset="-128"/>
              </a:rPr>
              <a:t>It created a problem that in the future chartered corporations to escape needed public control</a:t>
            </a:r>
          </a:p>
        </p:txBody>
      </p:sp>
    </p:spTree>
    <p:extLst>
      <p:ext uri="{BB962C8B-B14F-4D97-AF65-F5344CB8AC3E}">
        <p14:creationId xmlns:p14="http://schemas.microsoft.com/office/powerpoint/2010/main" val="411113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a:bodyPr>
          <a:lstStyle/>
          <a:p>
            <a:r>
              <a:rPr lang="en-US" altLang="en-US" sz="3700" dirty="0" smtClean="0">
                <a:ea typeface="ＭＳ Ｐゴシック" panose="020B0600070205080204" pitchFamily="34" charset="-128"/>
              </a:rPr>
              <a:t>Judicial </a:t>
            </a:r>
            <a:r>
              <a:rPr lang="en-US" altLang="en-US" sz="3700" dirty="0" smtClean="0">
                <a:ea typeface="ＭＳ Ｐゴシック" panose="020B0600070205080204" pitchFamily="34" charset="-128"/>
              </a:rPr>
              <a:t>Dikes Against Democratic Excesses (cont.)</a:t>
            </a:r>
          </a:p>
        </p:txBody>
      </p:sp>
      <p:sp>
        <p:nvSpPr>
          <p:cNvPr id="3" name="Content Placeholder 2"/>
          <p:cNvSpPr>
            <a:spLocks noGrp="1"/>
          </p:cNvSpPr>
          <p:nvPr>
            <p:ph idx="1"/>
          </p:nvPr>
        </p:nvSpPr>
        <p:spPr/>
        <p:txBody>
          <a:bodyPr>
            <a:normAutofit fontScale="92500" lnSpcReduction="10000"/>
          </a:bodyPr>
          <a:lstStyle/>
          <a:p>
            <a:pPr lvl="1">
              <a:buFont typeface="Arial" charset="0"/>
              <a:buChar char="–"/>
              <a:defRPr/>
            </a:pPr>
            <a:r>
              <a:rPr lang="en-US" dirty="0" smtClean="0"/>
              <a:t>If John Marshall was a Molding Father of the Constitution, Daniel Webster was an Expounding Father.</a:t>
            </a:r>
          </a:p>
          <a:p>
            <a:pPr lvl="2">
              <a:buFont typeface="Arial" charset="0"/>
              <a:buChar char="•"/>
              <a:defRPr/>
            </a:pPr>
            <a:r>
              <a:rPr lang="en-US" sz="2000" dirty="0" smtClean="0"/>
              <a:t>Webster expounded his Federalistic and nationalistic philosophy, challenged states’ rights and nullification.</a:t>
            </a:r>
          </a:p>
          <a:p>
            <a:pPr lvl="2" indent="-342900">
              <a:buFont typeface="Arial" charset="0"/>
              <a:buChar char="•"/>
              <a:defRPr/>
            </a:pPr>
            <a:r>
              <a:rPr lang="en-US" sz="2000" dirty="0" smtClean="0"/>
              <a:t>Marshall decisions are felt even today:</a:t>
            </a:r>
          </a:p>
          <a:p>
            <a:pPr lvl="3" indent="-342900">
              <a:buFont typeface="Arial" charset="0"/>
              <a:buChar char="–"/>
              <a:defRPr/>
            </a:pPr>
            <a:r>
              <a:rPr lang="en-US" sz="2000" dirty="0" smtClean="0"/>
              <a:t>His sense of nationalism was the most tenaciously enduring of the era.</a:t>
            </a:r>
          </a:p>
          <a:p>
            <a:pPr lvl="3" indent="-342900">
              <a:buFont typeface="Arial" charset="0"/>
              <a:buChar char="–"/>
              <a:defRPr/>
            </a:pPr>
            <a:r>
              <a:rPr lang="en-US" sz="2000" dirty="0" smtClean="0"/>
              <a:t>He buttressed the federal Union and helped to create a stable nationally uniform environment for business:</a:t>
            </a:r>
          </a:p>
          <a:p>
            <a:pPr lvl="3" indent="-342900">
              <a:buFont typeface="Arial" charset="0"/>
              <a:buChar char="–"/>
              <a:defRPr/>
            </a:pPr>
            <a:r>
              <a:rPr lang="en-US" sz="2000" dirty="0" smtClean="0"/>
              <a:t>And checked the excesses of popularly elected state legislatures.</a:t>
            </a:r>
          </a:p>
          <a:p>
            <a:pPr marL="1257300" lvl="3" indent="0">
              <a:buNone/>
              <a:defRPr/>
            </a:pPr>
            <a:endParaRPr lang="en-US" dirty="0"/>
          </a:p>
        </p:txBody>
      </p:sp>
    </p:spTree>
    <p:extLst>
      <p:ext uri="{BB962C8B-B14F-4D97-AF65-F5344CB8AC3E}">
        <p14:creationId xmlns:p14="http://schemas.microsoft.com/office/powerpoint/2010/main" val="299360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a:bodyPr>
          <a:lstStyle/>
          <a:p>
            <a:r>
              <a:rPr lang="en-US" altLang="en-US" sz="3700" dirty="0" smtClean="0">
                <a:ea typeface="ＭＳ Ｐゴシック" panose="020B0600070205080204" pitchFamily="34" charset="-128"/>
              </a:rPr>
              <a:t>John Marshall’s Contributions</a:t>
            </a:r>
            <a:endParaRPr lang="en-US" altLang="en-US" sz="3700" dirty="0" smtClean="0">
              <a:ea typeface="ＭＳ Ｐゴシック" panose="020B0600070205080204" pitchFamily="34" charset="-128"/>
            </a:endParaRPr>
          </a:p>
        </p:txBody>
      </p:sp>
      <p:sp>
        <p:nvSpPr>
          <p:cNvPr id="59395" name="Content Placeholder 2"/>
          <p:cNvSpPr>
            <a:spLocks noGrp="1"/>
          </p:cNvSpPr>
          <p:nvPr>
            <p:ph idx="1"/>
          </p:nvPr>
        </p:nvSpPr>
        <p:spPr/>
        <p:txBody>
          <a:bodyPr/>
          <a:lstStyle/>
          <a:p>
            <a:pPr lvl="3"/>
            <a:r>
              <a:rPr lang="en-US" altLang="en-US" sz="2800" dirty="0" smtClean="0">
                <a:ea typeface="ＭＳ Ｐゴシック" panose="020B0600070205080204" pitchFamily="34" charset="-128"/>
              </a:rPr>
              <a:t>Marshall </a:t>
            </a:r>
            <a:r>
              <a:rPr lang="en-US" altLang="en-US" sz="2800" dirty="0" smtClean="0">
                <a:ea typeface="ＭＳ Ｐゴシック" panose="020B0600070205080204" pitchFamily="34" charset="-128"/>
              </a:rPr>
              <a:t>almost single-handedly shaped the Constitution along conservative, centralizing lines that ran counter to the dominant spirit of the new </a:t>
            </a:r>
            <a:r>
              <a:rPr lang="en-US" altLang="en-US" sz="2800" dirty="0" smtClean="0">
                <a:ea typeface="ＭＳ Ｐゴシック" panose="020B0600070205080204" pitchFamily="34" charset="-128"/>
              </a:rPr>
              <a:t>country.</a:t>
            </a:r>
            <a:endParaRPr lang="en-US" altLang="en-US" sz="2800" dirty="0" smtClean="0">
              <a:ea typeface="ＭＳ Ｐゴシック" panose="020B0600070205080204" pitchFamily="34" charset="-128"/>
            </a:endParaRPr>
          </a:p>
          <a:p>
            <a:pPr lvl="3"/>
            <a:r>
              <a:rPr lang="en-US" altLang="en-US" sz="2800" dirty="0" smtClean="0">
                <a:ea typeface="ＭＳ Ｐゴシック" panose="020B0600070205080204" pitchFamily="34" charset="-128"/>
              </a:rPr>
              <a:t>Through him the conservative Hamiltonians partly triumphed from the </a:t>
            </a:r>
            <a:r>
              <a:rPr lang="en-US" altLang="en-US" sz="2800" dirty="0" smtClean="0">
                <a:ea typeface="ＭＳ Ｐゴシック" panose="020B0600070205080204" pitchFamily="34" charset="-128"/>
              </a:rPr>
              <a:t>tomb.</a:t>
            </a:r>
            <a:endParaRPr lang="en-US" altLang="en-US" sz="2800" dirty="0" smtClean="0">
              <a:ea typeface="ＭＳ Ｐゴシック" panose="020B0600070205080204" pitchFamily="34" charset="-128"/>
            </a:endParaRPr>
          </a:p>
          <a:p>
            <a:pPr marL="1828800" lvl="4" indent="0">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641191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11</TotalTime>
  <Words>649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ＭＳ Ｐゴシック</vt:lpstr>
      <vt:lpstr>Arial</vt:lpstr>
      <vt:lpstr>Garamond</vt:lpstr>
      <vt:lpstr>Organic</vt:lpstr>
      <vt:lpstr>MARSHALL COURT CASES</vt:lpstr>
      <vt:lpstr>John Marshall and Judicial Nationalism</vt:lpstr>
      <vt:lpstr>John Marshall and Judicial Nationalism (cont.)</vt:lpstr>
      <vt:lpstr>John Marshall and Judicial Nationalism (cont.) </vt:lpstr>
      <vt:lpstr>Judicial Dikes Against Democratic Excesses</vt:lpstr>
      <vt:lpstr>Judicial Dikes Against Democratic Excesses (cont.)</vt:lpstr>
      <vt:lpstr>Judicial Dikes Against Democratic Excesses (cont.)</vt:lpstr>
      <vt:lpstr>Judicial Dikes Against Democratic Excesses (cont.)</vt:lpstr>
      <vt:lpstr>John Marshall’s Contributions</vt:lpstr>
    </vt:vector>
  </TitlesOfParts>
  <Company>Adams 12 Five Star Schools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Lindsay Hammond</dc:creator>
  <cp:lastModifiedBy>Matthew Cirbo</cp:lastModifiedBy>
  <cp:revision>4</cp:revision>
  <dcterms:created xsi:type="dcterms:W3CDTF">2014-12-04T17:26:45Z</dcterms:created>
  <dcterms:modified xsi:type="dcterms:W3CDTF">2015-10-14T14:25:31Z</dcterms:modified>
</cp:coreProperties>
</file>