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F6F60-3755-4EE3-9428-FC505D719CEE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4E20F-B095-4693-8CD3-D4A049E85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77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8D13-4781-4077-8D2E-F2544FE3938A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3A8D13-4781-4077-8D2E-F2544FE3938A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3EF916-6ABC-4434-9050-7CF950E5C12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Balancing the Compromise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Fugitive Slave Law of 1850 (“Bloodhound Bill”)</a:t>
            </a:r>
          </a:p>
          <a:p>
            <a:pPr lvl="1"/>
            <a:r>
              <a:rPr lang="en-US" b="1" u="sng" dirty="0" smtClean="0"/>
              <a:t>***Single most important frictional issue between the North and South in the 1850s***</a:t>
            </a:r>
            <a:endParaRPr lang="en-US" b="1" u="sng" dirty="0"/>
          </a:p>
          <a:p>
            <a:pPr lvl="1"/>
            <a:r>
              <a:rPr lang="en-US" dirty="0" smtClean="0"/>
              <a:t>Slaves could not testify on own behalf, denied a jury trial</a:t>
            </a:r>
          </a:p>
          <a:p>
            <a:pPr lvl="1"/>
            <a:r>
              <a:rPr lang="en-US" dirty="0" smtClean="0"/>
              <a:t>Northerners who aided slaves could be fined/jailed</a:t>
            </a:r>
          </a:p>
          <a:p>
            <a:r>
              <a:rPr lang="en-US" dirty="0" smtClean="0"/>
              <a:t>Effects of Slave Law:</a:t>
            </a:r>
          </a:p>
          <a:p>
            <a:pPr lvl="1"/>
            <a:r>
              <a:rPr lang="en-US" dirty="0" smtClean="0"/>
              <a:t>Moderates join abolition bandwagon</a:t>
            </a:r>
          </a:p>
          <a:p>
            <a:pPr lvl="1"/>
            <a:r>
              <a:rPr lang="en-US" dirty="0" smtClean="0"/>
              <a:t>“Personal Liberty Laws”: denied local jails to federal officials involved in catching slaves</a:t>
            </a:r>
          </a:p>
          <a:p>
            <a:pPr lvl="1"/>
            <a:r>
              <a:rPr lang="en-US" b="1" i="1" dirty="0" err="1"/>
              <a:t>Ableman</a:t>
            </a:r>
            <a:r>
              <a:rPr lang="en-US" b="1" i="1" dirty="0"/>
              <a:t> v. Booth, 1859 -- </a:t>
            </a:r>
            <a:r>
              <a:rPr lang="en-US" i="1" dirty="0"/>
              <a:t>Supreme Court upheld the </a:t>
            </a:r>
            <a:r>
              <a:rPr lang="en-US" i="1" dirty="0" smtClean="0"/>
              <a:t>Fugitive </a:t>
            </a:r>
            <a:r>
              <a:rPr lang="en-US" dirty="0" smtClean="0"/>
              <a:t>Slave </a:t>
            </a:r>
            <a:r>
              <a:rPr lang="en-US" dirty="0"/>
              <a:t>Law.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6082" name="AutoShape 2" descr="data:image/jpg;base64,/9j/4AAQSkZJRgABAQAAAQABAAD/2wCEAAkGBhMSERUUExQWExQWFxoaFRYXFxcaHBwcGSEXFhwXIBwYHCYgHRsjIBoYHy8gJygpLCwsGB8xNTAqNiYrLCoBCQoKBQUFDQUFDSkYEhgpKSkpKSkpKSkpKSkpKSkpKSkpKSkpKSkpKSkpKSkpKSkpKSkpKSkpKSkpKSkpKSkpKf/AABEIALQAiQMBIgACEQEDEQH/xAAcAAACAgMBAQAAAAAAAAAAAAAEBQIDAAEGBwj/xABNEAACAQIDBAYFBgkJCQEBAAABAgMRIQAEEgUTMUEGIlFhcfAjMoGRoRSTscHR4QczQkNSU2Jy8RYkVHOCkqOz0xU0RGN0g6Ky0uMX/8QAFAEBAAAAAAAAAAAAAAAAAAAAAP/EABQRAQAAAAAAAAAAAAAAAAAAAAD/2gAMAwEAAhEDEQA/AOsy+xJ5gzpmBEuuQBdOYegSR0FWObFTYXoPDFg6PZlf+N9m6l+vMn3eS06MmsB4fjpx/jS4OnHIcr/b9eAQQ7KzN65w0H/KPhzk8MErs3MD/jGp3RL9bHDGI37a4kLngPPdgB12TmCP98f5qPE02VmP6a/L8zF9Yw1QWxIHwwCs7Jn/AKZJ81D/APONDY8/9Mk+bi+zDelBw54iDx+vAKRsiflnJPmovsxWdk5j+mP81HhyR4fHFRry8jAK12NmD/xjfNp9oxGTYGYp/vjfNAfQ4w4j4+fPMYtbz59+A5g9GcyeGe/wj/reOM/k1mRf5aR/2m+ubxx0xsD78ab44Dmv9h5gEn5W5/7f/wCmJxbGn55t/wC4PrY4byd9PNO3GMPC3n78AHBs2X+lSj+xEePO6n3YD+WyfrD7hh0g7Oz7cLd2PP8ADAVdEW9E/wD1GZ+M0mGk/Pj5+u3wwn6KPSOSv9JzH+a+GuYwFCG/8MWcfj9+BxxFPPx89+LQL8fPswDSNurjS17fbiuKmn7uOJagDbh57sBO1KY2HphH0t2/8jyc06qZDGtVXlViFXVSnVBIrevhUHHLp+EWY5XM5iLczrEishNAQzTGLdMisGoI9LAniW4nhgPQ9d+3Fb+QMecP+ESf5Ls5dQ+UZyhllCL1U3mjqi66jwuCKA88CH8Ks8uz8qwVEzE05hkcCwC7omRFNgSJFFDUA1twwHqaGuLyfbjkvwfdJnziTpKKyZeZomcADWKtpag/KoDWluBGOpbz588cBpeF8ZW3n3Y0vd59nn440FtS/nngBZ+NO/G1oOftxGYCvw/jiBNvHz2YAneWP7pPwJwBXv8Ahgmtj4N9BtgHABdF0IWb/qsx/mMcOJfNuP0YVdHo6Cbl/OZzf94nDedew/AV7O3AAql+zhfFhY8acvHzxxVetfPwOLTUc6eOAY5cErw7O3zzxjQ3Fr8OGPGOne2Z4NquomnWMwFgizTBdTQMQwVXoKPRrWBXsx1ews3mH6PSSSzM0m5ndJBIdYCdZKuratY0nnUWBwHX7byUr5eVIiocrQB0WRWHNCrkKQwqtyAOePOP/wCZzxZfOmKEhpokRIdaszMJxLqsxVQsYUUrxDe0/wDBfI+YSJ3lzD6Y5UzBeech97JOEIDN6yLFTWp/L5FcecbQ2vnY3zcXyvN6oHOkb6YnQHMZLNrsBqj8SwwHdfyEzZy2zX3JE+VLLNGzLXQJDIpU1oTQ8B2nswOv4Ls1HkMrZWzEU5leMMLI26GhSTpZhugbcdRHLHa/g/zTy5MZlw9ZQHAeSRrIiI1A5IAaRJWtxDYV/gg6SHOQzb12eQZktRmZqJKFKqKmygqwpyrgGf4PujMuTXMPNZsxM0mgXKqNWmtOLEMSQOH0dQ1STSnf293L24+e/wCUOaX5VozOY3qZiMQ1nl0gapxQ633YXqp69reOPRfwyZuWLIQzJLJFLrCs0UrpXUhY+owBFVrW/dgO+XUK8vh9WNlbeHbjzv8ABn0knOczWRld5Vj1NE0jFmWjBGUs5JYHUpFa0oe3Hobgg/x+rACSNeleBI91sVFxx4e7Esy30/b3YrJtQHAXluJrYK31n6sB73zfF59Vj+y3b2HAnnzfAS2MLTf9RL9OGUqd9fPjhbsStZa39PKfiLXwyZrHhw5D+GADPGvjiJX7be/ngPM7ahSZIHZllfSVGhiDrJRbi12Ur48bXwc7qQKMh1cKOtTxFhW9xy7MBx/Sb8HEudzq5gSxxx7tUcEuXppMbEAR6fVawqbjiOTDoz0Nmyuzszk3lidpRMI2VZKAyx7vrEipFQOAsAeNbdMk6rZmRbFutIo6osWuR1RWmrhiUmcj1AbyMGoFN6lTqGpRdrki4tfiKjAc/wBDOj2ZyUcMLtC0cYm1FDIWZpGLpZo1AVdTczc1tgPbHQATT56UMifK8uiAGtVlUq5Y0U9RiiE0JPrd2OlzO14o4ml3ivGACWRkapamgWalW1ClwDqrWlcER5uMhaSR9Y0Ua0qTQnSBX1hQ1HGx7DgFuT2TLBs1MqjqJkgEQfrBQQNBcW1fpMLcaV7Qo6G9Cn2fnczMXjeGc1QVfeCjlwSN2FqdVDQ25Vx1UWdjkICSRvx9SSNuAFR1TexFf3hih84h/OxGxr6RLUFWPrchevIYDzeX8EmYK5pRPl6TyI6/jbBTKaH0fZJ8MdL0v6Jz53Z0WVMsIlVgWc6wlFVl0gUZjQEAE8QpJoTh9JtCNWSrqwlkESBWRhqILXoaWUVIrzFripVVIDK8ZUioOtaU5kEGlLHh2ceOA5vYHQx4DnZd6gzWaDBGjDMsQNSpDMAWOogkgDgOOOl2LC8eXhjlfeSpGiO9SdTKAperdY1NTU3PtxuFg11ZWvxRlIve+k2rXEkU1IFyL2p9RryPHAUzm55/ZigJbz58nBM8RJNr8u3t9hwJp5HAWcmH7LW/snA+nFqtVWvTqt9BwHvO/AWbFNRJ/Wyd3ZX6cNHelOfu8+RhbsdR6S/51/oXDHVw/jbt8MBxm15oxtOBXjcySLFolE5UINUuldOjSDrVxTX1t5S5OnEcpsrZy5Y6HkEdFYislTvdBWgIq1fkymg/VH2n7UncZhjuiyxjL6CsMTtJrdtdGkoVCcKKarrMhtbBWz9qahERlHiDEULRqpVdQRG0qpowaVjpNCi7xu4hQxyMmal3pczJCyS1EmjdaCzLaxDIzta7ceOMyHRnJTQwSZSO0Ts8A1PGN7qU6mqCSdcSipBNBwItinK9Io6gPlFR5Ms0rRPGhlYBJQkQAWhZljKlG61GACkBiGcOYliI9ABE0iKsUcRBiAtMzFI+srOQwNAKXJFTQFvR9kbJojrpjllpXeNr3vXmlDaIqKyzIy8gd2eA0gxyUWzpiqxrJMJJJ3ZtTFdQEOYkDGt1J3TgD8ocrjDnbkTIsCwxqVbMxh/Rhwitr1MF0GlSaF6W1kmxwJPtYwRmmTOYKgddYd2XZxErtoWI6VKOoqKk7t1KgAHAVwZfLNF8rywkkbKq+hZXkShRZCVYEcdMzgGh9cezXRrZsU3pgkkM4YiNmlY1FZCJVV1HUJzMoGpeJIuKYLg2q5ZYhktCyxl5DoYIGInBRhuQGruVBJoaSpbgMCZTpSqjVNl0hKQQGRowSUEtAkOjdBgQ5/Fk2WjUocALsXM5eQQZfRIsIWaWFjJpYHLu2XkMlLDU0kjCh0gMRa1Dto9HMvHDLRTIEgnTTvTWkoWaRdVDpLWNaVAkPI0xPpMZFy7tBEkkg6oQwK+tXYGWMjSSA/WJ76E88VbNzcu9m3mV/HSxBgImCiNo8tGatoIlKbzTeikROerwID7JaHSrfzrKszAK0Zmk3g1DMMBWGpSsrAllHFqEgA4tfZuSnqrvIr5mkhVWciszo60cIAOvCqrccKEXxdlekcjtoGWeNxFI8eooCgjrEDoAquohQq0GocLA41k+kNmU5GXVFul1CNVU3YgoWPBHUmlqagcAsXYezsv10k3YllTTWpR3hLaEVShDICxutRYGvb0elufbwGFUe0QZFl3TQwCMkGSHQyyMYACtBqQESsp/JOl7UDEtpGvTj92A0YzpYfstT3EYD0HsPxwdqsf3W+g4FqewYDexT69/zjcPBft+OGVLeftws2KvVJp+cY09iefJw1p3/V2YDnNs5nNKz7gwWVdKySKtK1rIakEdYrGAbHVWtbYKy21kCneZiElSQSJohUFiI2I10BZNJp3mmFm2smhzLkyqGky4h065Y3DLLHmNWuJGKgB4rjgXHKuEibH9Em7zMWmQQmN9zJ15C7RpmbUpKSRGFIKkCp0k4B+dm5sytKjrvFebcMTDTdbqkcZrchpAAwN1uQRUnD/IyZijtmNFSx0IlCFUF6dcGpqoRjXnqoSLKLs3bEUhVRIkjSq0kKxrKA8QYhWGq9hTVexqRamOYyeWCK7NnJHDncBUbNeswly9FLsxVzMoo5U0aNqVvgHucy+eGYllicad0VhRnXRr3UlCUJ/WlONbE8haCrtMyHW8e6DJQxiEMwFCxo5bSSw/SNRUUFqtdgxoMtFoladdCsJXZmZtQ1aqvQ3rYWtQWxyuW6GZtA1c/IxIkAXVKFXWmhWBDAkgkNS1NIpzwHYbaM24O4/G20+rw1LrPXtXRroTzphDk49oQZSho8qwxgEmOUtKoy6mrV1Eud6pc1CBVblQ3S9GZREwizUiswT1nmkCsFZXIJcManS1DwOrtFKc50bmkXMap679tQVmm0qBJFII6BrLRZEOmlnGAdGbQAZXRdPrsxVACaCl6LbgO22E2ROdlkAnljTcz7xlhljBEeiRkVwDqKk7ux4hmJsBhptfK/KMu0PV0yAK9S1CpILCoqakAgE+PjzuZ6HTbrNRpmAozJjLOxbX6OIxAtQcS4SQgUAoVFgMA823m6h448xDFORpLPLGHQKrPUqxqbgC4FN4W5XUZrpnOzlY5smpEcbOHmTSjOgYhX3irIAwK24Bgeyp8mzpmmEjiA6cs0QtJXet1jJUqdIqXqRVut3nCfIdD8zEiprhYK8L13swNYYDltH4g0U+t3Dq344Ats08ZaR5EnUSyKVSYEFnmygjbQ8rBClX6terYcWu7kfjetfNO/CPMdGF38cxcIqlWfLxikJfd6WYA39ZITpNqR3vhwJx5P3YDYexFrKSePZ/HAe8Hb8ME6zpa35Lcv2Tw+GAd6PJ+7AMNjIdAuLsTx7VTDUCgNxbz2Vwn2VaKIit1B/8UPnwwyibjbnzB+3AJs9l0fNxMZyskQYLEGS+8FWqpBY1CjhQUXxJHHRiMIIQ7gKEaIAiqJE+8CiqmqhyvGv5IrirpJlo3dzLDJONADBFkqUCu5RdJpq1m1/yjXkcagzEeZaJpstIrh9UZYOoW+81HVS4aNOVOsnCpAA7JbBhjEKyFmjjMCwiQ2Dws0kRDAVL1LDjcEimM/kVCgJpJpMqSCrUGsO8qmtBX0kjWNa6gOFBhXtCOOQrLPkWJXqEsa+jV0VqbthxWWRlJNTp4eqDHJvCzRu2zHDNJEUZgyaCdMpLmUirJI0tgCW0t4sHSbPgWEpCskjVRd2jsXosQCEqaV/KSpJ7ME52RYlZ5SI1ABYtUAcAPZWgp3jCLN59mR3l2e04TWqiooYy7Gp3lqUijct2laU4HMukLZOT+YmOORlZoNfrs5jauoCldVPVrXSL9awdPJCQBYC9L0FSBUgd9uXIYFUVfRWradQW5OgmgbhwJtbswh6NbPg3hMezTl2hEgWQyK9Govo6V1gkNwItQ041NkcMaMJxs9zOx3jlS1RIQ4YjWO1TTuZSaVsDwZY8lre5ofp+vuxuZ1UrvGVQzaFqKVYgkL8GI8MJNyjOcydnu028X+soikK3X6hIutRShIobaiHtDKx5uOGTMZKUzPC4Dwn8VZgFuxBJvQ0NajlwDpcrCGqy3FSKgkjq1VhXhZhptzB9thi5W7wL8bivifr7MI8hFGjT5j5O7GIHQ9jLNUPrIodLFiARw9cA0oQA9p5yGeRd5lM02pZEesbpRSsqqgpXrMLE6gp1d9ADx4yR1TUcLUNCCVPLiCCO4gjAeo1Pn4YE270fyq6dcUr0ZmXQZT1jIjknTa7hTVuVOSkqfOoqedz2+eeAg7dWTtCPw/dbA2+7vpxfJp0v+4/v0tijR34BhswUgh7N2n/omDQtK9vKnb2V8K4Ey6gRRf1af+iX+n3YKQ0PbbgMAg2/lFMgkZs2AoQtuHkofxhI0RodTAxqNPPecrjFSbQiQQIVzhVVfTJJHPruUTS5MdesGYBq1qnCynGbd2msc+nfzx1VGISOqgA1szArVytCLECpNq4D2bA0ReU5vMlY2LTJJARrKR6WoD1mN0Y0rU0HM4Al8xBHmWDDaTlaqQseYeI6RyoNLA9vM05Ytz0UClJ5I8+3qzKivmZQHJZKGIgCwGr2mwtqWyU9GqS5597JFGBuiqpeNRJVoyFKGHVQ/pHhbBSw64Si5naKmDemQkUdlkqhoREwcqKlVXrC3A8AOypibrgbROrey6WM4FEbRoCk0XXpqkfME2FcY+04C6gw7QTdqqL6KXQN24KNReq7Aoh1UPVJ76AsmXcGXVm/SRSw9bLPrXTFCrvUxh9ZWFCCeLVA7BLJ1+U5rdvnSHVA0hTdKHmeOB5IwYaM6KqvqqwNxa7YALJjLrFF6HaWqhG83cqkPoiy+sxL1Qd21nrUaX5g4eHaIzMqZfd5uGMUGtXljJe5A1tpLKqKSTUkk0I4VUHMxho1Od2iryt6JXUxIzHRKkZeSMgEAKppepa3EYOzRo7TCfaOnfLrQRuAoKvMFVNyS8fVCGh6urjyICnaQklIeDaUfW1ArLm6Eelc+qlAdSqoStCsi3FKYM2bnY4SZhHnkEZaIxtvGjohjVZQr6QqlVD6gALyVJ4kOW06GOXOhZXkLRtAUiQOZ2ZjqiIFGAoLH1WHG7TafRzWIV38sIhpaMIKsCGV+FA4IIBA4M3bgKtgZrLIVaH5eaKw3bRyFVqIZOsgHVb1KV/TenPEMhtBY8xmY5BmYzI7pFXeMrBagvEoiVV9fUaFuBNerXFn+xZm6vy7Mtws27NhpOkhVAoQL878eNXOfikYAb+RCNdWXSK6mDCpINNIFLUqK4DmpdlIsSyRttF6uCiSHMK1NYJBqmoWjYdatmpbUCHOZQBjXtNzz4+7l7hhTPsnNagwzsgPVDERr19AjBLAsRVtBNgKbxrcMMZZCT20Jpz417PN8BvNMN1JSto5O78l/uwLvF7D59uN5xjuZeXopOX7DefYcDX81wDwpRY/3U5/sJiyI3uDw4n241LYAcaBKf3IrfHEoHrSteHee3stgBJczJvjGA1NCsGBfixkBWtNNtKnj+WOFDhfFtaUuvoJUB0XcMGAcsrGkYbTp0gmpHGthQne3MzFvNEs8iKEjbdoYwhId5AaMusyVhpThpK0FcAR7ajB3hzWbCat2UKR6axqJWY6UrRlW7Vp1zSlqAwO3xvXhRZHkjCsyjiwZdVFLECtwOsVrQ0qRc/P57MjLbyLLyl9WndyVFOsymT0Zaq2BFK1DDvxyUHTGBoiFzOeau7pJRTIhovqaUKuWINeIq1uVLsvlcnl5Dmo581I88OYAZI1JXT1mNogVkBFBqr1heuAfbO2zJKwRsrmojQ1kYKEBpWmreVN7C16cq4Ai6Q5z5RIsmSnaJDpjkhDHVc9akhXq0ANqm/fgPObVjjd43zW09RRSCqBgp0LMKERWdlAUqa3Y2Fa4JyO3hCziRtoSKo0EyRrIGLMDrCota0lQcANKgUJ4g8h2hI4VjlsxQcFdVEgYkioO8000rxrXrqBW4FeR2jLJHJLuZodMeqNJlIdj6QkUQseKpSlT1xbCPaO1kjhSSNs+A8aSqIkUVCrHFpc7tqOFSOzVJLAVpWheT6SZdsw0iNnlXedZRARExdY4VJO71U6qtWtai9QQCBeX2vmHorZWZGPFiH3dNMpBBpvL6EsyihkHZfWW2u0kug5TORVZgZGjQIKBmBJDmxpbvYduE2d2hDlm3ckmZfVK/ohFHoSrzws6ARtY7xn9apUA15E6LpLDmJ40XNZqBwKBRGixyMxoKndkaq0pdR4YApdrsjmNcpnHALASJGpWisUsS4rU3Fq0NeArirN9IG6wXJZsyK4Q6o6LTUEJ1LqqtNTAioNLkVBwXPsINmWzAnmjdlZeoY6AMqIQNaNwKK/7wrzpi4ZJVVEkd5is293kwjY6r2soAFDQUAIoMAHtrN7k00TS+rdF1L1mEd78uJryPPEsxFTn4cfDFM2TdixfMShd6XRE0qukMHVGrUsQAEqNNVHCtSbppK8Kih7L+fuwA+fHoZriu5lB/uMaccV0Pd8MZtFh8nm/qpBWtvUbG9PfgHEzHW3ins9HDalPN8TiArwB4+a4g/4yTuKf5UNsbjF6+POlrGvDvOAjPKbkA+zuxQNYNb+Nx3Ae00xvN5EMyuTICBpAWV1WxZh1V6pY6iK9lOwYSZjZ0kQQ5VWmkDCu+zMhGlQ4DesA5611NKnSa1XAPoWelaG/O/d31pi9GktRWFBShrwpTjXwwig2Wx60qCMiEhY0mlI1NvtSlt9pazghyoN14bsVKkXMCNCsKNKksrhWzDFes1Qahx1SpYbs1C2FKUwDELIaihqKdt6i5p7sTkidQvVI7yDbje/fhRs/ZxeORMyhi6wIWPMWqNNG1KxZWqprQiuoniWwyymQSIExFwCamrlgeJ4NWlKk2IrQcaDALH2rnUmkBy5khrNujGjFmoVEIawAF2JYGpFOw1rl6Q52h3eUapijIUxklXbdmVa1AOlTIR1jdQtO3pFJNbKPcPP3YhHUHkOAJHeKVsT558MAkba+Y0zEwsKFGy+qLQWjLiN2cIH0sFJcDTUi5TiovzW1JlfLqkRIlUa6hiFOqEFWcWWiNM3jGvgTZq1v4+37a2xFV4UHiT7Lczy4YATY2fmljmZ4tDoCEqjAFxvCRxqV9UVHEk0NsVbW6QTRgEZXrGOFqBJZKM7xrKjaAPUjk1AjiVfsIwzRjWvgOI7bU9/xxc8xAFyfA/A9bj3eOAXw5tJkLIsijUVpLG0bW49VwLU9hvgVySO/tHDzwwTO1akml7UNfb8aYDL1FOXb582wFW1Sfk01P1UnK/qtXEqnsGK9tEfJpuzdScf3Se3Eb+TgHbH0037yj/Cg+7FsbHjens88b4pdf5xN++n+TD59+LYUp3DlY+/u+7ATmA591rcOPs+4YBKd/kVOGM8dBbtFOfOx4d/wwBuedPr82wG3W3KlL8Ozz3Wxcr+r58/dimWMkdn9k/R54YIEVgSDQU5G/ZYdlsBBDdq3tYEg8sXgkqacQeI91MajTrNzp28PpxI1CkAEGtaeNqX92AlGb3t7x93EduNoKNT8n3A34+PC/ficCnj9IJ+jvxZuzq4cu/u7PIwAOYN+PHt+It4HGoJB7a9or7/ACMX5nWKGnm/dYc8RhjPEfRe9LVIwEFNDQ1BJtW3HwxfI9Rwpc14fRXzTEQhBFiDQcB8fIxbLHQVNz2eNLea8cApmXtPO11PDmePmuA5HrXkbin8PD4YY5iSo9Xx8LUpc4CZezz2dg7MAv2+KZWf+qcf+J8MEaD5/hijbrVymYoPzMnPu5Utgun7J9+AfvlULF9PWY9Yh5FrpAQeqwHAAYsXKJStG+dm/wDvGYzAUz5KOhs9hX8dmPDlJgY7PiPFX+fzP+rjMZgBzlo/0G40/HZn/VxVuI/0G5fn8z4frcbxmAjFloyaaD8/me//AJvdgg7Oioeo3P8AP5nw/W4zGYDI8jFQHS1f6/M/6uD02VF2SfP5jl/3cZjMBb/siIcpPn8x3f8AMxYmzIxyf56f/UxmMwF0eRQHg/D9bN9b4J+TCnFx/bf6zjMZgBczlR+k9/2m+3AbZUdrf3m+3G8ZgBpcirq6NqKspVhqNwQQRxxv5OvZjMZgP//Z"/>
          <p:cNvSpPr>
            <a:spLocks noChangeAspect="1" noChangeArrowheads="1"/>
          </p:cNvSpPr>
          <p:nvPr/>
        </p:nvSpPr>
        <p:spPr bwMode="auto">
          <a:xfrm>
            <a:off x="155575" y="-822325"/>
            <a:ext cx="1304925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4" name="AutoShape 4" descr="data:image/jpg;base64,/9j/4AAQSkZJRgABAQAAAQABAAD/2wCEAAkGBhMSERUUExQWExQWFxoaFRYXFxcaHBwcGSEXFhwXIBwYHCYgHRsjIBoYHy8gJygpLCwsGB8xNTAqNiYrLCoBCQoKBQUFDQUFDSkYEhgpKSkpKSkpKSkpKSkpKSkpKSkpKSkpKSkpKSkpKSkpKSkpKSkpKSkpKSkpKSkpKSkpKf/AABEIALQAiQMBIgACEQEDEQH/xAAcAAACAgMBAQAAAAAAAAAAAAAEBQIDAAEGBwj/xABNEAACAQIDBAYFBgkJCQEBAAABAgMRIQAEEgUTMUEGIlFhcfAjMoGRoRSTscHR4QczQkNSU2Jy8RYkVHOCkqOz0xU0RGN0g6Ky0uMX/8QAFAEBAAAAAAAAAAAAAAAAAAAAAP/EABQRAQAAAAAAAAAAAAAAAAAAAAD/2gAMAwEAAhEDEQA/AOsy+xJ5gzpmBEuuQBdOYegSR0FWObFTYXoPDFg6PZlf+N9m6l+vMn3eS06MmsB4fjpx/jS4OnHIcr/b9eAQQ7KzN65w0H/KPhzk8MErs3MD/jGp3RL9bHDGI37a4kLngPPdgB12TmCP98f5qPE02VmP6a/L8zF9Yw1QWxIHwwCs7Jn/AKZJ81D/APONDY8/9Mk+bi+zDelBw54iDx+vAKRsiflnJPmovsxWdk5j+mP81HhyR4fHFRry8jAK12NmD/xjfNp9oxGTYGYp/vjfNAfQ4w4j4+fPMYtbz59+A5g9GcyeGe/wj/reOM/k1mRf5aR/2m+ubxx0xsD78ab44Dmv9h5gEn5W5/7f/wCmJxbGn55t/wC4PrY4byd9PNO3GMPC3n78AHBs2X+lSj+xEePO6n3YD+WyfrD7hh0g7Oz7cLd2PP8ADAVdEW9E/wD1GZ+M0mGk/Pj5+u3wwn6KPSOSv9JzH+a+GuYwFCG/8MWcfj9+BxxFPPx89+LQL8fPswDSNurjS17fbiuKmn7uOJagDbh57sBO1KY2HphH0t2/8jyc06qZDGtVXlViFXVSnVBIrevhUHHLp+EWY5XM5iLczrEishNAQzTGLdMisGoI9LAniW4nhgPQ9d+3Fb+QMecP+ESf5Ls5dQ+UZyhllCL1U3mjqi66jwuCKA88CH8Ks8uz8qwVEzE05hkcCwC7omRFNgSJFFDUA1twwHqaGuLyfbjkvwfdJnziTpKKyZeZomcADWKtpag/KoDWluBGOpbz588cBpeF8ZW3n3Y0vd59nn440FtS/nngBZ+NO/G1oOftxGYCvw/jiBNvHz2YAneWP7pPwJwBXv8Ahgmtj4N9BtgHABdF0IWb/qsx/mMcOJfNuP0YVdHo6Cbl/OZzf94nDedew/AV7O3AAql+zhfFhY8acvHzxxVetfPwOLTUc6eOAY5cErw7O3zzxjQ3Fr8OGPGOne2Z4NquomnWMwFgizTBdTQMQwVXoKPRrWBXsx1ews3mH6PSSSzM0m5ndJBIdYCdZKuratY0nnUWBwHX7byUr5eVIiocrQB0WRWHNCrkKQwqtyAOePOP/wCZzxZfOmKEhpokRIdaszMJxLqsxVQsYUUrxDe0/wDBfI+YSJ3lzD6Y5UzBeech97JOEIDN6yLFTWp/L5FcecbQ2vnY3zcXyvN6oHOkb6YnQHMZLNrsBqj8SwwHdfyEzZy2zX3JE+VLLNGzLXQJDIpU1oTQ8B2nswOv4Ls1HkMrZWzEU5leMMLI26GhSTpZhugbcdRHLHa/g/zTy5MZlw9ZQHAeSRrIiI1A5IAaRJWtxDYV/gg6SHOQzb12eQZktRmZqJKFKqKmygqwpyrgGf4PujMuTXMPNZsxM0mgXKqNWmtOLEMSQOH0dQ1STSnf293L24+e/wCUOaX5VozOY3qZiMQ1nl0gapxQ633YXqp69reOPRfwyZuWLIQzJLJFLrCs0UrpXUhY+owBFVrW/dgO+XUK8vh9WNlbeHbjzv8ABn0knOczWRld5Vj1NE0jFmWjBGUs5JYHUpFa0oe3Hobgg/x+rACSNeleBI91sVFxx4e7Esy30/b3YrJtQHAXluJrYK31n6sB73zfF59Vj+y3b2HAnnzfAS2MLTf9RL9OGUqd9fPjhbsStZa39PKfiLXwyZrHhw5D+GADPGvjiJX7be/ngPM7ahSZIHZllfSVGhiDrJRbi12Ur48bXwc7qQKMh1cKOtTxFhW9xy7MBx/Sb8HEudzq5gSxxx7tUcEuXppMbEAR6fVawqbjiOTDoz0Nmyuzszk3lidpRMI2VZKAyx7vrEipFQOAsAeNbdMk6rZmRbFutIo6osWuR1RWmrhiUmcj1AbyMGoFN6lTqGpRdrki4tfiKjAc/wBDOj2ZyUcMLtC0cYm1FDIWZpGLpZo1AVdTczc1tgPbHQATT56UMifK8uiAGtVlUq5Y0U9RiiE0JPrd2OlzO14o4ml3ivGACWRkapamgWalW1ClwDqrWlcER5uMhaSR9Y0Ua0qTQnSBX1hQ1HGx7DgFuT2TLBs1MqjqJkgEQfrBQQNBcW1fpMLcaV7Qo6G9Cn2fnczMXjeGc1QVfeCjlwSN2FqdVDQ25Vx1UWdjkICSRvx9SSNuAFR1TexFf3hih84h/OxGxr6RLUFWPrchevIYDzeX8EmYK5pRPl6TyI6/jbBTKaH0fZJ8MdL0v6Jz53Z0WVMsIlVgWc6wlFVl0gUZjQEAE8QpJoTh9JtCNWSrqwlkESBWRhqILXoaWUVIrzFripVVIDK8ZUioOtaU5kEGlLHh2ceOA5vYHQx4DnZd6gzWaDBGjDMsQNSpDMAWOogkgDgOOOl2LC8eXhjlfeSpGiO9SdTKAperdY1NTU3PtxuFg11ZWvxRlIve+k2rXEkU1IFyL2p9RryPHAUzm55/ZigJbz58nBM8RJNr8u3t9hwJp5HAWcmH7LW/snA+nFqtVWvTqt9BwHvO/AWbFNRJ/Wyd3ZX6cNHelOfu8+RhbsdR6S/51/oXDHVw/jbt8MBxm15oxtOBXjcySLFolE5UINUuldOjSDrVxTX1t5S5OnEcpsrZy5Y6HkEdFYislTvdBWgIq1fkymg/VH2n7UncZhjuiyxjL6CsMTtJrdtdGkoVCcKKarrMhtbBWz9qahERlHiDEULRqpVdQRG0qpowaVjpNCi7xu4hQxyMmal3pczJCyS1EmjdaCzLaxDIzta7ceOMyHRnJTQwSZSO0Ts8A1PGN7qU6mqCSdcSipBNBwItinK9Io6gPlFR5Ms0rRPGhlYBJQkQAWhZljKlG61GACkBiGcOYliI9ABE0iKsUcRBiAtMzFI+srOQwNAKXJFTQFvR9kbJojrpjllpXeNr3vXmlDaIqKyzIy8gd2eA0gxyUWzpiqxrJMJJJ3ZtTFdQEOYkDGt1J3TgD8ocrjDnbkTIsCwxqVbMxh/Rhwitr1MF0GlSaF6W1kmxwJPtYwRmmTOYKgddYd2XZxErtoWI6VKOoqKk7t1KgAHAVwZfLNF8rywkkbKq+hZXkShRZCVYEcdMzgGh9cezXRrZsU3pgkkM4YiNmlY1FZCJVV1HUJzMoGpeJIuKYLg2q5ZYhktCyxl5DoYIGInBRhuQGruVBJoaSpbgMCZTpSqjVNl0hKQQGRowSUEtAkOjdBgQ5/Fk2WjUocALsXM5eQQZfRIsIWaWFjJpYHLu2XkMlLDU0kjCh0gMRa1Dto9HMvHDLRTIEgnTTvTWkoWaRdVDpLWNaVAkPI0xPpMZFy7tBEkkg6oQwK+tXYGWMjSSA/WJ76E88VbNzcu9m3mV/HSxBgImCiNo8tGatoIlKbzTeikROerwID7JaHSrfzrKszAK0Zmk3g1DMMBWGpSsrAllHFqEgA4tfZuSnqrvIr5mkhVWciszo60cIAOvCqrccKEXxdlekcjtoGWeNxFI8eooCgjrEDoAquohQq0GocLA41k+kNmU5GXVFul1CNVU3YgoWPBHUmlqagcAsXYezsv10k3YllTTWpR3hLaEVShDICxutRYGvb0elufbwGFUe0QZFl3TQwCMkGSHQyyMYACtBqQESsp/JOl7UDEtpGvTj92A0YzpYfstT3EYD0HsPxwdqsf3W+g4FqewYDexT69/zjcPBft+OGVLeftws2KvVJp+cY09iefJw1p3/V2YDnNs5nNKz7gwWVdKySKtK1rIakEdYrGAbHVWtbYKy21kCneZiElSQSJohUFiI2I10BZNJp3mmFm2smhzLkyqGky4h065Y3DLLHmNWuJGKgB4rjgXHKuEibH9Em7zMWmQQmN9zJ15C7RpmbUpKSRGFIKkCp0k4B+dm5sytKjrvFebcMTDTdbqkcZrchpAAwN1uQRUnD/IyZijtmNFSx0IlCFUF6dcGpqoRjXnqoSLKLs3bEUhVRIkjSq0kKxrKA8QYhWGq9hTVexqRamOYyeWCK7NnJHDncBUbNeswly9FLsxVzMoo5U0aNqVvgHucy+eGYllicad0VhRnXRr3UlCUJ/WlONbE8haCrtMyHW8e6DJQxiEMwFCxo5bSSw/SNRUUFqtdgxoMtFoladdCsJXZmZtQ1aqvQ3rYWtQWxyuW6GZtA1c/IxIkAXVKFXWmhWBDAkgkNS1NIpzwHYbaM24O4/G20+rw1LrPXtXRroTzphDk49oQZSho8qwxgEmOUtKoy6mrV1Eud6pc1CBVblQ3S9GZREwizUiswT1nmkCsFZXIJcManS1DwOrtFKc50bmkXMap679tQVmm0qBJFII6BrLRZEOmlnGAdGbQAZXRdPrsxVACaCl6LbgO22E2ROdlkAnljTcz7xlhljBEeiRkVwDqKk7ux4hmJsBhptfK/KMu0PV0yAK9S1CpILCoqakAgE+PjzuZ6HTbrNRpmAozJjLOxbX6OIxAtQcS4SQgUAoVFgMA823m6h448xDFORpLPLGHQKrPUqxqbgC4FN4W5XUZrpnOzlY5smpEcbOHmTSjOgYhX3irIAwK24Bgeyp8mzpmmEjiA6cs0QtJXet1jJUqdIqXqRVut3nCfIdD8zEiprhYK8L13swNYYDltH4g0U+t3Dq344Ats08ZaR5EnUSyKVSYEFnmygjbQ8rBClX6terYcWu7kfjetfNO/CPMdGF38cxcIqlWfLxikJfd6WYA39ZITpNqR3vhwJx5P3YDYexFrKSePZ/HAe8Hb8ME6zpa35Lcv2Tw+GAd6PJ+7AMNjIdAuLsTx7VTDUCgNxbz2Vwn2VaKIit1B/8UPnwwyibjbnzB+3AJs9l0fNxMZyskQYLEGS+8FWqpBY1CjhQUXxJHHRiMIIQ7gKEaIAiqJE+8CiqmqhyvGv5IrirpJlo3dzLDJONADBFkqUCu5RdJpq1m1/yjXkcagzEeZaJpstIrh9UZYOoW+81HVS4aNOVOsnCpAA7JbBhjEKyFmjjMCwiQ2Dws0kRDAVL1LDjcEimM/kVCgJpJpMqSCrUGsO8qmtBX0kjWNa6gOFBhXtCOOQrLPkWJXqEsa+jV0VqbthxWWRlJNTp4eqDHJvCzRu2zHDNJEUZgyaCdMpLmUirJI0tgCW0t4sHSbPgWEpCskjVRd2jsXosQCEqaV/KSpJ7ME52RYlZ5SI1ABYtUAcAPZWgp3jCLN59mR3l2e04TWqiooYy7Gp3lqUijct2laU4HMukLZOT+YmOORlZoNfrs5jauoCldVPVrXSL9awdPJCQBYC9L0FSBUgd9uXIYFUVfRWradQW5OgmgbhwJtbswh6NbPg3hMezTl2hEgWQyK9Govo6V1gkNwItQ041NkcMaMJxs9zOx3jlS1RIQ4YjWO1TTuZSaVsDwZY8lre5ofp+vuxuZ1UrvGVQzaFqKVYgkL8GI8MJNyjOcydnu028X+soikK3X6hIutRShIobaiHtDKx5uOGTMZKUzPC4Dwn8VZgFuxBJvQ0NajlwDpcrCGqy3FSKgkjq1VhXhZhptzB9thi5W7wL8bivifr7MI8hFGjT5j5O7GIHQ9jLNUPrIodLFiARw9cA0oQA9p5yGeRd5lM02pZEesbpRSsqqgpXrMLE6gp1d9ADx4yR1TUcLUNCCVPLiCCO4gjAeo1Pn4YE270fyq6dcUr0ZmXQZT1jIjknTa7hTVuVOSkqfOoqedz2+eeAg7dWTtCPw/dbA2+7vpxfJp0v+4/v0tijR34BhswUgh7N2n/omDQtK9vKnb2V8K4Ey6gRRf1af+iX+n3YKQ0PbbgMAg2/lFMgkZs2AoQtuHkofxhI0RodTAxqNPPecrjFSbQiQQIVzhVVfTJJHPruUTS5MdesGYBq1qnCynGbd2msc+nfzx1VGISOqgA1szArVytCLECpNq4D2bA0ReU5vMlY2LTJJARrKR6WoD1mN0Y0rU0HM4Al8xBHmWDDaTlaqQseYeI6RyoNLA9vM05Ytz0UClJ5I8+3qzKivmZQHJZKGIgCwGr2mwtqWyU9GqS5597JFGBuiqpeNRJVoyFKGHVQ/pHhbBSw64Si5naKmDemQkUdlkqhoREwcqKlVXrC3A8AOypibrgbROrey6WM4FEbRoCk0XXpqkfME2FcY+04C6gw7QTdqqL6KXQN24KNReq7Aoh1UPVJ76AsmXcGXVm/SRSw9bLPrXTFCrvUxh9ZWFCCeLVA7BLJ1+U5rdvnSHVA0hTdKHmeOB5IwYaM6KqvqqwNxa7YALJjLrFF6HaWqhG83cqkPoiy+sxL1Qd21nrUaX5g4eHaIzMqZfd5uGMUGtXljJe5A1tpLKqKSTUkk0I4VUHMxho1Od2iryt6JXUxIzHRKkZeSMgEAKppepa3EYOzRo7TCfaOnfLrQRuAoKvMFVNyS8fVCGh6urjyICnaQklIeDaUfW1ArLm6Eelc+qlAdSqoStCsi3FKYM2bnY4SZhHnkEZaIxtvGjohjVZQr6QqlVD6gALyVJ4kOW06GOXOhZXkLRtAUiQOZ2ZjqiIFGAoLH1WHG7TafRzWIV38sIhpaMIKsCGV+FA4IIBA4M3bgKtgZrLIVaH5eaKw3bRyFVqIZOsgHVb1KV/TenPEMhtBY8xmY5BmYzI7pFXeMrBagvEoiVV9fUaFuBNerXFn+xZm6vy7Mtws27NhpOkhVAoQL878eNXOfikYAb+RCNdWXSK6mDCpINNIFLUqK4DmpdlIsSyRttF6uCiSHMK1NYJBqmoWjYdatmpbUCHOZQBjXtNzz4+7l7hhTPsnNagwzsgPVDERr19AjBLAsRVtBNgKbxrcMMZZCT20Jpz417PN8BvNMN1JSto5O78l/uwLvF7D59uN5xjuZeXopOX7DefYcDX81wDwpRY/3U5/sJiyI3uDw4n241LYAcaBKf3IrfHEoHrSteHee3stgBJczJvjGA1NCsGBfixkBWtNNtKnj+WOFDhfFtaUuvoJUB0XcMGAcsrGkYbTp0gmpHGthQne3MzFvNEs8iKEjbdoYwhId5AaMusyVhpThpK0FcAR7ajB3hzWbCat2UKR6axqJWY6UrRlW7Vp1zSlqAwO3xvXhRZHkjCsyjiwZdVFLECtwOsVrQ0qRc/P57MjLbyLLyl9WndyVFOsymT0Zaq2BFK1DDvxyUHTGBoiFzOeau7pJRTIhovqaUKuWINeIq1uVLsvlcnl5Dmo581I88OYAZI1JXT1mNogVkBFBqr1heuAfbO2zJKwRsrmojQ1kYKEBpWmreVN7C16cq4Ai6Q5z5RIsmSnaJDpjkhDHVc9akhXq0ANqm/fgPObVjjd43zW09RRSCqBgp0LMKERWdlAUqa3Y2Fa4JyO3hCziRtoSKo0EyRrIGLMDrCota0lQcANKgUJ4g8h2hI4VjlsxQcFdVEgYkioO8000rxrXrqBW4FeR2jLJHJLuZodMeqNJlIdj6QkUQseKpSlT1xbCPaO1kjhSSNs+A8aSqIkUVCrHFpc7tqOFSOzVJLAVpWheT6SZdsw0iNnlXedZRARExdY4VJO71U6qtWtai9QQCBeX2vmHorZWZGPFiH3dNMpBBpvL6EsyihkHZfWW2u0kug5TORVZgZGjQIKBmBJDmxpbvYduE2d2hDlm3ckmZfVK/ohFHoSrzws6ARtY7xn9apUA15E6LpLDmJ40XNZqBwKBRGixyMxoKndkaq0pdR4YApdrsjmNcpnHALASJGpWisUsS4rU3Fq0NeArirN9IG6wXJZsyK4Q6o6LTUEJ1LqqtNTAioNLkVBwXPsINmWzAnmjdlZeoY6AMqIQNaNwKK/7wrzpi4ZJVVEkd5is293kwjY6r2soAFDQUAIoMAHtrN7k00TS+rdF1L1mEd78uJryPPEsxFTn4cfDFM2TdixfMShd6XRE0qukMHVGrUsQAEqNNVHCtSbppK8Kih7L+fuwA+fHoZriu5lB/uMaccV0Pd8MZtFh8nm/qpBWtvUbG9PfgHEzHW3ins9HDalPN8TiArwB4+a4g/4yTuKf5UNsbjF6+POlrGvDvOAjPKbkA+zuxQNYNb+Nx3Ae00xvN5EMyuTICBpAWV1WxZh1V6pY6iK9lOwYSZjZ0kQQ5VWmkDCu+zMhGlQ4DesA5611NKnSa1XAPoWelaG/O/d31pi9GktRWFBShrwpTjXwwig2Wx60qCMiEhY0mlI1NvtSlt9pazghyoN14bsVKkXMCNCsKNKksrhWzDFes1Qahx1SpYbs1C2FKUwDELIaihqKdt6i5p7sTkidQvVI7yDbje/fhRs/ZxeORMyhi6wIWPMWqNNG1KxZWqprQiuoniWwyymQSIExFwCamrlgeJ4NWlKk2IrQcaDALH2rnUmkBy5khrNujGjFmoVEIawAF2JYGpFOw1rl6Q52h3eUapijIUxklXbdmVa1AOlTIR1jdQtO3pFJNbKPcPP3YhHUHkOAJHeKVsT558MAkba+Y0zEwsKFGy+qLQWjLiN2cIH0sFJcDTUi5TiovzW1JlfLqkRIlUa6hiFOqEFWcWWiNM3jGvgTZq1v4+37a2xFV4UHiT7Lczy4YATY2fmljmZ4tDoCEqjAFxvCRxqV9UVHEk0NsVbW6QTRgEZXrGOFqBJZKM7xrKjaAPUjk1AjiVfsIwzRjWvgOI7bU9/xxc8xAFyfA/A9bj3eOAXw5tJkLIsijUVpLG0bW49VwLU9hvgVySO/tHDzwwTO1akml7UNfb8aYDL1FOXb582wFW1Sfk01P1UnK/qtXEqnsGK9tEfJpuzdScf3Se3Eb+TgHbH0037yj/Cg+7FsbHjens88b4pdf5xN++n+TD59+LYUp3DlY+/u+7ATmA591rcOPs+4YBKd/kVOGM8dBbtFOfOx4d/wwBuedPr82wG3W3KlL8Ozz3Wxcr+r58/dimWMkdn9k/R54YIEVgSDQU5G/ZYdlsBBDdq3tYEg8sXgkqacQeI91MajTrNzp28PpxI1CkAEGtaeNqX92AlGb3t7x93EduNoKNT8n3A34+PC/ficCnj9IJ+jvxZuzq4cu/u7PIwAOYN+PHt+It4HGoJB7a9or7/ACMX5nWKGnm/dYc8RhjPEfRe9LVIwEFNDQ1BJtW3HwxfI9Rwpc14fRXzTEQhBFiDQcB8fIxbLHQVNz2eNLea8cApmXtPO11PDmePmuA5HrXkbin8PD4YY5iSo9Xx8LUpc4CZezz2dg7MAv2+KZWf+qcf+J8MEaD5/hijbrVymYoPzMnPu5Utgun7J9+AfvlULF9PWY9Yh5FrpAQeqwHAAYsXKJStG+dm/wDvGYzAUz5KOhs9hX8dmPDlJgY7PiPFX+fzP+rjMZgBzlo/0G40/HZn/VxVuI/0G5fn8z4frcbxmAjFloyaaD8/me//AJvdgg7Oioeo3P8AP5nw/W4zGYDI8jFQHS1f6/M/6uD02VF2SfP5jl/3cZjMBb/siIcpPn8x3f8AMxYmzIxyf56f/UxmMwF0eRQHg/D9bN9b4J+TCnFx/bf6zjMZgBczlR+k9/2m+3AbZUdrf3m+3G8ZgBpcirq6NqKspVhqNwQQRxxv5OvZjMZgP//Z"/>
          <p:cNvSpPr>
            <a:spLocks noChangeAspect="1" noChangeArrowheads="1"/>
          </p:cNvSpPr>
          <p:nvPr/>
        </p:nvSpPr>
        <p:spPr bwMode="auto">
          <a:xfrm>
            <a:off x="155575" y="-822325"/>
            <a:ext cx="1304925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6" name="AutoShape 6" descr="data:image/jpg;base64,/9j/4AAQSkZJRgABAQAAAQABAAD/2wCEAAkGBhMSERUUExQWExQWFxoaFRYXFxcaHBwcGSEXFhwXIBwYHCYgHRsjIBoYHy8gJygpLCwsGB8xNTAqNiYrLCoBCQoKBQUFDQUFDSkYEhgpKSkpKSkpKSkpKSkpKSkpKSkpKSkpKSkpKSkpKSkpKSkpKSkpKSkpKSkpKSkpKSkpKf/AABEIALQAiQMBIgACEQEDEQH/xAAcAAACAgMBAQAAAAAAAAAAAAAEBQIDAAEGBwj/xABNEAACAQIDBAYFBgkJCQEBAAABAgMRIQAEEgUTMUEGIlFhcfAjMoGRoRSTscHR4QczQkNSU2Jy8RYkVHOCkqOz0xU0RGN0g6Ky0uMX/8QAFAEBAAAAAAAAAAAAAAAAAAAAAP/EABQRAQAAAAAAAAAAAAAAAAAAAAD/2gAMAwEAAhEDEQA/AOsy+xJ5gzpmBEuuQBdOYegSR0FWObFTYXoPDFg6PZlf+N9m6l+vMn3eS06MmsB4fjpx/jS4OnHIcr/b9eAQQ7KzN65w0H/KPhzk8MErs3MD/jGp3RL9bHDGI37a4kLngPPdgB12TmCP98f5qPE02VmP6a/L8zF9Yw1QWxIHwwCs7Jn/AKZJ81D/APONDY8/9Mk+bi+zDelBw54iDx+vAKRsiflnJPmovsxWdk5j+mP81HhyR4fHFRry8jAK12NmD/xjfNp9oxGTYGYp/vjfNAfQ4w4j4+fPMYtbz59+A5g9GcyeGe/wj/reOM/k1mRf5aR/2m+ubxx0xsD78ab44Dmv9h5gEn5W5/7f/wCmJxbGn55t/wC4PrY4byd9PNO3GMPC3n78AHBs2X+lSj+xEePO6n3YD+WyfrD7hh0g7Oz7cLd2PP8ADAVdEW9E/wD1GZ+M0mGk/Pj5+u3wwn6KPSOSv9JzH+a+GuYwFCG/8MWcfj9+BxxFPPx89+LQL8fPswDSNurjS17fbiuKmn7uOJagDbh57sBO1KY2HphH0t2/8jyc06qZDGtVXlViFXVSnVBIrevhUHHLp+EWY5XM5iLczrEishNAQzTGLdMisGoI9LAniW4nhgPQ9d+3Fb+QMecP+ESf5Ls5dQ+UZyhllCL1U3mjqi66jwuCKA88CH8Ks8uz8qwVEzE05hkcCwC7omRFNgSJFFDUA1twwHqaGuLyfbjkvwfdJnziTpKKyZeZomcADWKtpag/KoDWluBGOpbz588cBpeF8ZW3n3Y0vd59nn440FtS/nngBZ+NO/G1oOftxGYCvw/jiBNvHz2YAneWP7pPwJwBXv8Ahgmtj4N9BtgHABdF0IWb/qsx/mMcOJfNuP0YVdHo6Cbl/OZzf94nDedew/AV7O3AAql+zhfFhY8acvHzxxVetfPwOLTUc6eOAY5cErw7O3zzxjQ3Fr8OGPGOne2Z4NquomnWMwFgizTBdTQMQwVXoKPRrWBXsx1ews3mH6PSSSzM0m5ndJBIdYCdZKuratY0nnUWBwHX7byUr5eVIiocrQB0WRWHNCrkKQwqtyAOePOP/wCZzxZfOmKEhpokRIdaszMJxLqsxVQsYUUrxDe0/wDBfI+YSJ3lzD6Y5UzBeech97JOEIDN6yLFTWp/L5FcecbQ2vnY3zcXyvN6oHOkb6YnQHMZLNrsBqj8SwwHdfyEzZy2zX3JE+VLLNGzLXQJDIpU1oTQ8B2nswOv4Ls1HkMrZWzEU5leMMLI26GhSTpZhugbcdRHLHa/g/zTy5MZlw9ZQHAeSRrIiI1A5IAaRJWtxDYV/gg6SHOQzb12eQZktRmZqJKFKqKmygqwpyrgGf4PujMuTXMPNZsxM0mgXKqNWmtOLEMSQOH0dQ1STSnf293L24+e/wCUOaX5VozOY3qZiMQ1nl0gapxQ633YXqp69reOPRfwyZuWLIQzJLJFLrCs0UrpXUhY+owBFVrW/dgO+XUK8vh9WNlbeHbjzv8ABn0knOczWRld5Vj1NE0jFmWjBGUs5JYHUpFa0oe3Hobgg/x+rACSNeleBI91sVFxx4e7Esy30/b3YrJtQHAXluJrYK31n6sB73zfF59Vj+y3b2HAnnzfAS2MLTf9RL9OGUqd9fPjhbsStZa39PKfiLXwyZrHhw5D+GADPGvjiJX7be/ngPM7ahSZIHZllfSVGhiDrJRbi12Ur48bXwc7qQKMh1cKOtTxFhW9xy7MBx/Sb8HEudzq5gSxxx7tUcEuXppMbEAR6fVawqbjiOTDoz0Nmyuzszk3lidpRMI2VZKAyx7vrEipFQOAsAeNbdMk6rZmRbFutIo6osWuR1RWmrhiUmcj1AbyMGoFN6lTqGpRdrki4tfiKjAc/wBDOj2ZyUcMLtC0cYm1FDIWZpGLpZo1AVdTczc1tgPbHQATT56UMifK8uiAGtVlUq5Y0U9RiiE0JPrd2OlzO14o4ml3ivGACWRkapamgWalW1ClwDqrWlcER5uMhaSR9Y0Ua0qTQnSBX1hQ1HGx7DgFuT2TLBs1MqjqJkgEQfrBQQNBcW1fpMLcaV7Qo6G9Cn2fnczMXjeGc1QVfeCjlwSN2FqdVDQ25Vx1UWdjkICSRvx9SSNuAFR1TexFf3hih84h/OxGxr6RLUFWPrchevIYDzeX8EmYK5pRPl6TyI6/jbBTKaH0fZJ8MdL0v6Jz53Z0WVMsIlVgWc6wlFVl0gUZjQEAE8QpJoTh9JtCNWSrqwlkESBWRhqILXoaWUVIrzFripVVIDK8ZUioOtaU5kEGlLHh2ceOA5vYHQx4DnZd6gzWaDBGjDMsQNSpDMAWOogkgDgOOOl2LC8eXhjlfeSpGiO9SdTKAperdY1NTU3PtxuFg11ZWvxRlIve+k2rXEkU1IFyL2p9RryPHAUzm55/ZigJbz58nBM8RJNr8u3t9hwJp5HAWcmH7LW/snA+nFqtVWvTqt9BwHvO/AWbFNRJ/Wyd3ZX6cNHelOfu8+RhbsdR6S/51/oXDHVw/jbt8MBxm15oxtOBXjcySLFolE5UINUuldOjSDrVxTX1t5S5OnEcpsrZy5Y6HkEdFYislTvdBWgIq1fkymg/VH2n7UncZhjuiyxjL6CsMTtJrdtdGkoVCcKKarrMhtbBWz9qahERlHiDEULRqpVdQRG0qpowaVjpNCi7xu4hQxyMmal3pczJCyS1EmjdaCzLaxDIzta7ceOMyHRnJTQwSZSO0Ts8A1PGN7qU6mqCSdcSipBNBwItinK9Io6gPlFR5Ms0rRPGhlYBJQkQAWhZljKlG61GACkBiGcOYliI9ABE0iKsUcRBiAtMzFI+srOQwNAKXJFTQFvR9kbJojrpjllpXeNr3vXmlDaIqKyzIy8gd2eA0gxyUWzpiqxrJMJJJ3ZtTFdQEOYkDGt1J3TgD8ocrjDnbkTIsCwxqVbMxh/Rhwitr1MF0GlSaF6W1kmxwJPtYwRmmTOYKgddYd2XZxErtoWI6VKOoqKk7t1KgAHAVwZfLNF8rywkkbKq+hZXkShRZCVYEcdMzgGh9cezXRrZsU3pgkkM4YiNmlY1FZCJVV1HUJzMoGpeJIuKYLg2q5ZYhktCyxl5DoYIGInBRhuQGruVBJoaSpbgMCZTpSqjVNl0hKQQGRowSUEtAkOjdBgQ5/Fk2WjUocALsXM5eQQZfRIsIWaWFjJpYHLu2XkMlLDU0kjCh0gMRa1Dto9HMvHDLRTIEgnTTvTWkoWaRdVDpLWNaVAkPI0xPpMZFy7tBEkkg6oQwK+tXYGWMjSSA/WJ76E88VbNzcu9m3mV/HSxBgImCiNo8tGatoIlKbzTeikROerwID7JaHSrfzrKszAK0Zmk3g1DMMBWGpSsrAllHFqEgA4tfZuSnqrvIr5mkhVWciszo60cIAOvCqrccKEXxdlekcjtoGWeNxFI8eooCgjrEDoAquohQq0GocLA41k+kNmU5GXVFul1CNVU3YgoWPBHUmlqagcAsXYezsv10k3YllTTWpR3hLaEVShDICxutRYGvb0elufbwGFUe0QZFl3TQwCMkGSHQyyMYACtBqQESsp/JOl7UDEtpGvTj92A0YzpYfstT3EYD0HsPxwdqsf3W+g4FqewYDexT69/zjcPBft+OGVLeftws2KvVJp+cY09iefJw1p3/V2YDnNs5nNKz7gwWVdKySKtK1rIakEdYrGAbHVWtbYKy21kCneZiElSQSJohUFiI2I10BZNJp3mmFm2smhzLkyqGky4h065Y3DLLHmNWuJGKgB4rjgXHKuEibH9Em7zMWmQQmN9zJ15C7RpmbUpKSRGFIKkCp0k4B+dm5sytKjrvFebcMTDTdbqkcZrchpAAwN1uQRUnD/IyZijtmNFSx0IlCFUF6dcGpqoRjXnqoSLKLs3bEUhVRIkjSq0kKxrKA8QYhWGq9hTVexqRamOYyeWCK7NnJHDncBUbNeswly9FLsxVzMoo5U0aNqVvgHucy+eGYllicad0VhRnXRr3UlCUJ/WlONbE8haCrtMyHW8e6DJQxiEMwFCxo5bSSw/SNRUUFqtdgxoMtFoladdCsJXZmZtQ1aqvQ3rYWtQWxyuW6GZtA1c/IxIkAXVKFXWmhWBDAkgkNS1NIpzwHYbaM24O4/G20+rw1LrPXtXRroTzphDk49oQZSho8qwxgEmOUtKoy6mrV1Eud6pc1CBVblQ3S9GZREwizUiswT1nmkCsFZXIJcManS1DwOrtFKc50bmkXMap679tQVmm0qBJFII6BrLRZEOmlnGAdGbQAZXRdPrsxVACaCl6LbgO22E2ROdlkAnljTcz7xlhljBEeiRkVwDqKk7ux4hmJsBhptfK/KMu0PV0yAK9S1CpILCoqakAgE+PjzuZ6HTbrNRpmAozJjLOxbX6OIxAtQcS4SQgUAoVFgMA823m6h448xDFORpLPLGHQKrPUqxqbgC4FN4W5XUZrpnOzlY5smpEcbOHmTSjOgYhX3irIAwK24Bgeyp8mzpmmEjiA6cs0QtJXet1jJUqdIqXqRVut3nCfIdD8zEiprhYK8L13swNYYDltH4g0U+t3Dq344Ats08ZaR5EnUSyKVSYEFnmygjbQ8rBClX6terYcWu7kfjetfNO/CPMdGF38cxcIqlWfLxikJfd6WYA39ZITpNqR3vhwJx5P3YDYexFrKSePZ/HAe8Hb8ME6zpa35Lcv2Tw+GAd6PJ+7AMNjIdAuLsTx7VTDUCgNxbz2Vwn2VaKIit1B/8UPnwwyibjbnzB+3AJs9l0fNxMZyskQYLEGS+8FWqpBY1CjhQUXxJHHRiMIIQ7gKEaIAiqJE+8CiqmqhyvGv5IrirpJlo3dzLDJONADBFkqUCu5RdJpq1m1/yjXkcagzEeZaJpstIrh9UZYOoW+81HVS4aNOVOsnCpAA7JbBhjEKyFmjjMCwiQ2Dws0kRDAVL1LDjcEimM/kVCgJpJpMqSCrUGsO8qmtBX0kjWNa6gOFBhXtCOOQrLPkWJXqEsa+jV0VqbthxWWRlJNTp4eqDHJvCzRu2zHDNJEUZgyaCdMpLmUirJI0tgCW0t4sHSbPgWEpCskjVRd2jsXosQCEqaV/KSpJ7ME52RYlZ5SI1ABYtUAcAPZWgp3jCLN59mR3l2e04TWqiooYy7Gp3lqUijct2laU4HMukLZOT+YmOORlZoNfrs5jauoCldVPVrXSL9awdPJCQBYC9L0FSBUgd9uXIYFUVfRWradQW5OgmgbhwJtbswh6NbPg3hMezTl2hEgWQyK9Govo6V1gkNwItQ041NkcMaMJxs9zOx3jlS1RIQ4YjWO1TTuZSaVsDwZY8lre5ofp+vuxuZ1UrvGVQzaFqKVYgkL8GI8MJNyjOcydnu028X+soikK3X6hIutRShIobaiHtDKx5uOGTMZKUzPC4Dwn8VZgFuxBJvQ0NajlwDpcrCGqy3FSKgkjq1VhXhZhptzB9thi5W7wL8bivifr7MI8hFGjT5j5O7GIHQ9jLNUPrIodLFiARw9cA0oQA9p5yGeRd5lM02pZEesbpRSsqqgpXrMLE6gp1d9ADx4yR1TUcLUNCCVPLiCCO4gjAeo1Pn4YE270fyq6dcUr0ZmXQZT1jIjknTa7hTVuVOSkqfOoqedz2+eeAg7dWTtCPw/dbA2+7vpxfJp0v+4/v0tijR34BhswUgh7N2n/omDQtK9vKnb2V8K4Ey6gRRf1af+iX+n3YKQ0PbbgMAg2/lFMgkZs2AoQtuHkofxhI0RodTAxqNPPecrjFSbQiQQIVzhVVfTJJHPruUTS5MdesGYBq1qnCynGbd2msc+nfzx1VGISOqgA1szArVytCLECpNq4D2bA0ReU5vMlY2LTJJARrKR6WoD1mN0Y0rU0HM4Al8xBHmWDDaTlaqQseYeI6RyoNLA9vM05Ytz0UClJ5I8+3qzKivmZQHJZKGIgCwGr2mwtqWyU9GqS5597JFGBuiqpeNRJVoyFKGHVQ/pHhbBSw64Si5naKmDemQkUdlkqhoREwcqKlVXrC3A8AOypibrgbROrey6WM4FEbRoCk0XXpqkfME2FcY+04C6gw7QTdqqL6KXQN24KNReq7Aoh1UPVJ76AsmXcGXVm/SRSw9bLPrXTFCrvUxh9ZWFCCeLVA7BLJ1+U5rdvnSHVA0hTdKHmeOB5IwYaM6KqvqqwNxa7YALJjLrFF6HaWqhG83cqkPoiy+sxL1Qd21nrUaX5g4eHaIzMqZfd5uGMUGtXljJe5A1tpLKqKSTUkk0I4VUHMxho1Od2iryt6JXUxIzHRKkZeSMgEAKppepa3EYOzRo7TCfaOnfLrQRuAoKvMFVNyS8fVCGh6urjyICnaQklIeDaUfW1ArLm6Eelc+qlAdSqoStCsi3FKYM2bnY4SZhHnkEZaIxtvGjohjVZQr6QqlVD6gALyVJ4kOW06GOXOhZXkLRtAUiQOZ2ZjqiIFGAoLH1WHG7TafRzWIV38sIhpaMIKsCGV+FA4IIBA4M3bgKtgZrLIVaH5eaKw3bRyFVqIZOsgHVb1KV/TenPEMhtBY8xmY5BmYzI7pFXeMrBagvEoiVV9fUaFuBNerXFn+xZm6vy7Mtws27NhpOkhVAoQL878eNXOfikYAb+RCNdWXSK6mDCpINNIFLUqK4DmpdlIsSyRttF6uCiSHMK1NYJBqmoWjYdatmpbUCHOZQBjXtNzz4+7l7hhTPsnNagwzsgPVDERr19AjBLAsRVtBNgKbxrcMMZZCT20Jpz417PN8BvNMN1JSto5O78l/uwLvF7D59uN5xjuZeXopOX7DefYcDX81wDwpRY/3U5/sJiyI3uDw4n241LYAcaBKf3IrfHEoHrSteHee3stgBJczJvjGA1NCsGBfixkBWtNNtKnj+WOFDhfFtaUuvoJUB0XcMGAcsrGkYbTp0gmpHGthQne3MzFvNEs8iKEjbdoYwhId5AaMusyVhpThpK0FcAR7ajB3hzWbCat2UKR6axqJWY6UrRlW7Vp1zSlqAwO3xvXhRZHkjCsyjiwZdVFLECtwOsVrQ0qRc/P57MjLbyLLyl9WndyVFOsymT0Zaq2BFK1DDvxyUHTGBoiFzOeau7pJRTIhovqaUKuWINeIq1uVLsvlcnl5Dmo581I88OYAZI1JXT1mNogVkBFBqr1heuAfbO2zJKwRsrmojQ1kYKEBpWmreVN7C16cq4Ai6Q5z5RIsmSnaJDpjkhDHVc9akhXq0ANqm/fgPObVjjd43zW09RRSCqBgp0LMKERWdlAUqa3Y2Fa4JyO3hCziRtoSKo0EyRrIGLMDrCota0lQcANKgUJ4g8h2hI4VjlsxQcFdVEgYkioO8000rxrXrqBW4FeR2jLJHJLuZodMeqNJlIdj6QkUQseKpSlT1xbCPaO1kjhSSNs+A8aSqIkUVCrHFpc7tqOFSOzVJLAVpWheT6SZdsw0iNnlXedZRARExdY4VJO71U6qtWtai9QQCBeX2vmHorZWZGPFiH3dNMpBBpvL6EsyihkHZfWW2u0kug5TORVZgZGjQIKBmBJDmxpbvYduE2d2hDlm3ckmZfVK/ohFHoSrzws6ARtY7xn9apUA15E6LpLDmJ40XNZqBwKBRGixyMxoKndkaq0pdR4YApdrsjmNcpnHALASJGpWisUsS4rU3Fq0NeArirN9IG6wXJZsyK4Q6o6LTUEJ1LqqtNTAioNLkVBwXPsINmWzAnmjdlZeoY6AMqIQNaNwKK/7wrzpi4ZJVVEkd5is293kwjY6r2soAFDQUAIoMAHtrN7k00TS+rdF1L1mEd78uJryPPEsxFTn4cfDFM2TdixfMShd6XRE0qukMHVGrUsQAEqNNVHCtSbppK8Kih7L+fuwA+fHoZriu5lB/uMaccV0Pd8MZtFh8nm/qpBWtvUbG9PfgHEzHW3ins9HDalPN8TiArwB4+a4g/4yTuKf5UNsbjF6+POlrGvDvOAjPKbkA+zuxQNYNb+Nx3Ae00xvN5EMyuTICBpAWV1WxZh1V6pY6iK9lOwYSZjZ0kQQ5VWmkDCu+zMhGlQ4DesA5611NKnSa1XAPoWelaG/O/d31pi9GktRWFBShrwpTjXwwig2Wx60qCMiEhY0mlI1NvtSlt9pazghyoN14bsVKkXMCNCsKNKksrhWzDFes1Qahx1SpYbs1C2FKUwDELIaihqKdt6i5p7sTkidQvVI7yDbje/fhRs/ZxeORMyhi6wIWPMWqNNG1KxZWqprQiuoniWwyymQSIExFwCamrlgeJ4NWlKk2IrQcaDALH2rnUmkBy5khrNujGjFmoVEIawAF2JYGpFOw1rl6Q52h3eUapijIUxklXbdmVa1AOlTIR1jdQtO3pFJNbKPcPP3YhHUHkOAJHeKVsT558MAkba+Y0zEwsKFGy+qLQWjLiN2cIH0sFJcDTUi5TiovzW1JlfLqkRIlUa6hiFOqEFWcWWiNM3jGvgTZq1v4+37a2xFV4UHiT7Lczy4YATY2fmljmZ4tDoCEqjAFxvCRxqV9UVHEk0NsVbW6QTRgEZXrGOFqBJZKM7xrKjaAPUjk1AjiVfsIwzRjWvgOI7bU9/xxc8xAFyfA/A9bj3eOAXw5tJkLIsijUVpLG0bW49VwLU9hvgVySO/tHDzwwTO1akml7UNfb8aYDL1FOXb582wFW1Sfk01P1UnK/qtXEqnsGK9tEfJpuzdScf3Se3Eb+TgHbH0037yj/Cg+7FsbHjens88b4pdf5xN++n+TD59+LYUp3DlY+/u+7ATmA591rcOPs+4YBKd/kVOGM8dBbtFOfOx4d/wwBuedPr82wG3W3KlL8Ozz3Wxcr+r58/dimWMkdn9k/R54YIEVgSDQU5G/ZYdlsBBDdq3tYEg8sXgkqacQeI91MajTrNzp28PpxI1CkAEGtaeNqX92AlGb3t7x93EduNoKNT8n3A34+PC/ficCnj9IJ+jvxZuzq4cu/u7PIwAOYN+PHt+It4HGoJB7a9or7/ACMX5nWKGnm/dYc8RhjPEfRe9LVIwEFNDQ1BJtW3HwxfI9Rwpc14fRXzTEQhBFiDQcB8fIxbLHQVNz2eNLea8cApmXtPO11PDmePmuA5HrXkbin8PD4YY5iSo9Xx8LUpc4CZezz2dg7MAv2+KZWf+qcf+J8MEaD5/hijbrVymYoPzMnPu5Utgun7J9+AfvlULF9PWY9Yh5FrpAQeqwHAAYsXKJStG+dm/wDvGYzAUz5KOhs9hX8dmPDlJgY7PiPFX+fzP+rjMZgBzlo/0G40/HZn/VxVuI/0G5fn8z4frcbxmAjFloyaaD8/me//AJvdgg7Oioeo3P8AP5nw/W4zGYDI8jFQHS1f6/M/6uD02VF2SfP5jl/3cZjMBb/siIcpPn8x3f8AMxYmzIxyf56f/UxmMwF0eRQHg/D9bN9b4J+TCnFx/bf6zjMZgBczlR+k9/2m+3AbZUdrf3m+3G8ZgBpcirq6NqKspVhqNwQQRxxv5OvZjMZgP//Z"/>
          <p:cNvSpPr>
            <a:spLocks noChangeAspect="1" noChangeArrowheads="1"/>
          </p:cNvSpPr>
          <p:nvPr/>
        </p:nvSpPr>
        <p:spPr bwMode="auto">
          <a:xfrm>
            <a:off x="155575" y="-822325"/>
            <a:ext cx="1304925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8" name="AutoShape 8" descr="data:image/jpg;base64,/9j/4AAQSkZJRgABAQAAAQABAAD/2wCEAAkGBhQSDxUUExQUFBQUFhUYFBQYFRQXGBccGB0WFxQcFxgaHCceGhknGhQUHy8gJScpLCwsGB4xNTAqNSYrLCkBCQoKDAwNFQwPFCkYFBgpKSkpKSkpKSkpKSkpKSkpKSkpKSkpKSkpKSkpKSkpKSkpKSkpKSkpKSkpKSkpKSkpKf/AABEIAKsAeQMBIgACEQEDEQH/xAAbAAABBQEBAAAAAAAAAAAAAAAFAQIEBgcAA//EAEAQAAIBAgMGAwYDBQYHAQAAAAECEQADBBIhBQYTMUFRImFxFDKBkaHwB0KxI3LB0eEVUmKSovEWMzREU2SCF//EABcBAQEBAQAAAAAAAAAAAAAAAAABAgP/xAAZEQEBAQEBAQAAAAAAAAAAAAAAARFBITH/2gAMAwEAAhEDEQA/ANaNoZjIHNp0E86p3/6ZYH/bPA65rX8qvYt6/E/rWL7SYW9oXCEzBcQSEjQwwOWB35Vpzz1oOwd98Pibgti2bbn3QwQhvIEdakbzbyWsGEzWs+fNAGQREAnUeYrON2U4m0rZlbX7UuFOkQS2UdzyEUZ/EW6HxQTMALVkkT1LGY9SI+Rqpi47d3htYawl02y4cgDKF6jMCSRHLSh7772Q9hRZduOqspGWBmJWDpqQQeVCdr4vibBtt1BtqfVGK/woHuxim9rwllhHCuuR5B1Bj5gn40Maw1pf7o+Qqp4zfWwmJNjhvIcIXGTLOgJ7xzq04vEi3bZ2OiKWP/yCawvEOSc5IzOXY66g5uvbXlT4kjVdv7cTCBC9tnDkr4QumWOc1BXfSwbqW+FclwjA5UiGUOPlMUu8R9p2PxBqclu58VgP8feqnWt4Yxtm90t27aHTshVv1NW1qRfN3duWsZnyW2TJlnOFgzPbtlml2Lt6zirlxLakG31YJB1yyI+fxofus/B2S946Fheuev5V+o+tANwX4eORZB4tppjofeAPn4PrV0xYDvrZ4rWzYuSmedE/ICTpEgGOtLe3xsrh7d7g3MtxnUD9nIyRM9IObpQ/f7BtaxKXrRg3ka23LVoyH5qyj4VP3t2Dk2dYtIJ4Vy2v+eVb5sRWd9TB/DAXERwsB1VgCBIDCenrUPhj7H9KO28PlVVHJQAPgAP4UHyVUWPofU/rWN3tm4w4lr3s13ObnE0ttEg5h8NO9bKvX1P606sRtkG0NhYqzjWuJYdiLvEQhSymTmEx0k6ipeM2Xev4rE3LuEdpRuHIcAFYCFSOZIkx51qRFNiqlZSuCxX9mthzhrv/ADlI8JmCCTpHKV/1UTw2w7vt2Dv8JlDqnFEe4yLkObtIAPzrQWaKgbG2wmJsi4sxLAg8wVJGvwIPxqpoVv4t44MpZRnNxlVwqknLzP1AFZ/itgX+BZy4R1aHzstu5mMGFzaxy1rZJqq7wb+2sPcNsIbrr78MFA6xMGT37UIiblYK82CvWL1tkWGW2GQqTnDFtTz1iqlb3Zvewu3BuZ1voAMjZiMjBiBzImNau+wN/wC1ibq2mRrbtokkMpPaREHSrYDQ1St4MDdTZNqxatM7MqI4UElYGZjH7wqupsy7ZxGGu2cHdXKqM48bZmPvSSNDA5edauKUUIon4g2bzvYFuxcuC3NwlVJEkr4dBofD9aMb24i+MKhtW8zl0LKULxAz+73DAa1ZK6g80mATzgEjz0mgmY9qsA+/pQbLUQaTr6n9aWkXr6mlqNENMNPamE1YlA95Nii8BcW61m7ZBKXQdAOZDdxpyrPth7eZEFo3TZtG6HuXVU5gT+URyU9409KJ7/b1l3bDWzCLpcYc2I/L+6PqarW7+0ls4lGdQ1sylxSJGVtG5+WtVeNmwuKV1DIwdTyZTM99e9Yzt/ZzWsVcR9PGzA/3lJMEd6vO0d2vZVfEYS+bAUZnRjNogDz5dI51Stu7z3cWEFwIMgMZViSRB1OoHl31qkDbF9ldWUwykMpHQg6VuWy8et6ylxTIdQZ5eunTWaxjY2Cs3boW9eFlOpInN3E/l9a2jAlDbU24yFRkI5R0ioVKFdSCnUZcKdTaUUV3X78qEUX6/flQmKgLjr6mlpF6+ppaimtTSK9KYasKwbHSbr5vezvmnvJn41FcVrm3dwrOJuG4Ga0594qAVbzKnr5g1D2Z+G1m1cD3Ha9HJSoVZ6SATNVdVXejeBnsWMPJhLdtrvm5AyqfQGfX0qs1O2zJxN4nnxbn6kVBYUVJ2fZZ7ihEztqQmstALQI1nT/etP2Jv3YvMLb5rNyIKvAGYaFc3f1ArPN3NrJhsQLro1zKDlUECCdNSfLNRrZuzn2ribtx/wBnbgBsqg6gfs1E8zGpNGWoinUG3Z2Vew9tku3uMJHDMEFV7GfhRmiFrq4V1BwP38qFxRUc/vyoZFAUXr6mlpE6+p/WlNZUhptONNJqwpDQPe7bAw+Edph2BS33zMIB+Gp+FHCapn4mYbNhUcfkuCfRgRM1U6zW48mTJJMk858z512XWO9NP3/Gi27GzhexlpGIAzZjJicniyjuTpRpa9kfhikK1+4xJAJtrCgeRbmfhV2wWBS1bCW1CKvJRy/qa9RTgKM6WlpAKWKDprq4ClihrhUDiDuKngffyoPFAZTr6n9aU0idfU/rS1lTLjgCSQAOZPKht/eLDraN03kKKQCynNBPIQNZr321gONh7loGDcQqD2nlP33rD79oI7LOgJUkSAY0mPUSKsM1qb/iJgx+dz5i28UA3x3zw+IwhtWi5ZmQ6oVEAydTVKw2Ee4YRGc9lUsfpRBt0sZE+zXf8v8AWfpVMgUp8Q9f969LeIZWDqYZSCpHQjlVp3U3Ge7cY4i26WwpChgVYs2gIHlznvAqrYmzkdlmcrMs94MTpRW17B2oMRh7d0fnXUdmGjD5g0RFUL8K8cSl60eSlXXyzSGH+kH41faMlrq6uFAopa6uoscOf35UIii/3+lB5ogynX1NdSIefqadWVMcVk+7Gx1/tTg3lz5Dc0PIkTBI6iIPxrWTUcYRA5cIuciC+UZiOxParB2GwaW1y21VF7KAB8hz9a9SKS48AmJ8tKh4LaJuMRw2UD8x/pVRC3v2ocPg7jqYcwqHsW0B+Ak1jDN69TWifinjRks2gdSxdh5AQPqT8qpe72BF7F2bbcmcZvQSSPkKLGnblbv+zYcE63LsM57aeFR5AfUmrHSClmjJRSzSCuopZrppK6g4c/vyoTNFZ+/lQeaA2nX1NOpqdfU0prKuaomLxBQaLPxj9AT9KlGge3cObkLmAEagsw+gIqxEPaO3GCkcW3aMjXVoHbWKXYONuG5HEW9bjVhoQf3Z5UBvbslm0RGk/wDib9WH8asO7eyjZnNbtoY5qkH51oUz8S1QYxYDcQ21L6+GNQsaaHTXp5UL3Qu2lxtpnuG3lMiQCGMEQTOnPnWl7b3SsYpw9wOHAAzKxGgJMEcjzPzqjb37ntbuzYsXOH1glx8ANR8ahq+YreNUiEZvp/OpOD2wjgflJ6Gf1ishw+0sRZMHOQBAVxoPgdRRbA7Qu3BPDkdSCq/U1TGqLfB0BBPkQa9JrPtkYa9nB/acxoDJjrqIq/K2lEek1002aUVAo5/flQeKLA6j77UKiijAbn5E0N2gLV4p+1TwEtGdeqlR16Fp+FTMSP2bypcEP4BzbnK/Gqs2yrIOmz7gghZzaf4cvijnHbnWVey7AyqIxCkQPEWII5jww0Q0wfIDrU7ZuyDasvbe5n4vukkz7oUdeyg6UIxWyLAd0OAvFF8KspYhgJI0nQSOfnU7aC27li1mw1+4FaAgzZ08JgnqTEAetaR2I2ASCBfCgKAVzaAhUUkjmCWU/PvUrH7Ia4toBwnD55c2UgiNBP69zUHA7OsubiHC3kR7YJLk+LKxIXno0ifjXh/Z1loX2PEqG0Ly3hBgzOYxz6CqPe7uy7FSbwkK0gZ9ZGUR4p7a9663u6SmXjI2ZVhxOaFKmFhoyeEmY5mpt7YtlXsgWS2VnhgzAW5BZifUwIPlQrFYO1Cr7DfIt5kXVgImfCVOoJag9Lu7LkpF5dCYkt2tgxr/AID6TUjZ+w2tvbYlPCmUqCSG5+L3RJkzHlXli1so9tBh7zcJS4KBiEFwNmAk+I6cvOod/CWERDw8b4neFBfMpRWnSdAdYiiDe00xOdfZ+GEAOdWXxHnGXTTSvO/7bmUobGXIM6kNq8H3SNQs5fPnQvApautbti3jFGYkOzOIMKxliZjwgRy596fawlm+1wAYtGJdjJdVBkarplk6QI60BFWxn/r+suZ1Oh7RIFOuDHZpXgRkWVIf3/z5SI07SaGbK4BYIBigboZTnDZfEPFJiEM9dNabGHLRkxpClYM3ehMAieX6gCirNhWfIOIFDj3svuk9x2HlUSnbJCCyotl8uscQsWEmSDm1ETyrx9pogltG4FsXCS4ChySnvDvl/wAXaqvY2tYViTiMWQUcDMJjOAJAAkMIETVuuoSrAEqTmAYcwTyI+NCcPhMWricQjqIDBkOY+7m1EQYmPWsNk2fs0mzK4m8VdVKElJTXNpI5/lMzyp9nY9xWUnFX2AIlTw4MawdOR60O2h7bbXMby5VVixt21MGfCcrCYhgNOiz1oV/xJiAWHGOhgTYGgKkrJAgkRJj+dVlZjsR80+1X/emPBHOY5cuQ9AK9bezCLzXONchiTw5XKJECBz09ar+E29eZL0Xg727SODwhlHVyI1OkadNabe3puG9C3CA5CpbNkyrEAamDPiMj4CqDDbv3I/6zESDIPg06doPxFImwXVSPa78HXmkzzmYqBh9v3JtXHuqLTuyFeE2YlAobUgQMwYz2OlQP+LXzE8ZGUlWUcIghCGOUkfn5fKqLDY2fcQk+0XX8DABojMYytA7RpHevIbKxGWDjHmIJ4aeXLqOvzoVs3GYu4FZb1llIklrBUEcgPJtJI7Ed6Jp7ZKnPhyJGYZHBj80SfeoJGN2deZgbeIZAFy5SgeTBBJlufXXrXX8DfKrlxJDLnzNw1bNmPh8JMDL0pNs4y+jJwU4isSG8JJXsSZ5a/Q144TaN8nEC5bjJm4JCPDgZiJ1/d0HeiJGJwN9nJTE5FOXwm2GAgEEgz1OvlApt7BXyxK4ooNPDwkbWFBIk6AkEx51FO2cRl/5JzcNyPA8BwxCgieRUTTLe2cQZzWQPdglLv9wl59HAE+dASso6oA9ziMCZfKFnXTQULzGiGExZdFYgqSBmBBWDoSIOvM0NzmqLYOvqaY3OoV/EsGYA/mPamnFNHP6CucbqYaab3nUTjtHOmcYzzrTKcLn3pSm551ANw969M5jnQe7P515z9wP5V5FzTVY1ULeEU5Lgia8L7nLUZr7d6AmMSKcL9QA5pcxiiprPXi7Hof1rzDHvTWEj+poGte16mhsminBEf1NRvZl7fU00x//Z"/>
          <p:cNvSpPr>
            <a:spLocks noChangeAspect="1" noChangeArrowheads="1"/>
          </p:cNvSpPr>
          <p:nvPr/>
        </p:nvSpPr>
        <p:spPr bwMode="auto">
          <a:xfrm>
            <a:off x="155575" y="-776288"/>
            <a:ext cx="1152525" cy="1628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6090" name="Picture 10" descr="http://www.njcu.edu/dept/aas/Chapter%204%20Quarles%20%20The_files/image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0"/>
            <a:ext cx="2209800" cy="31111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US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Clayton-Bulwer Treaty (1850):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Neither Britain nor America would seek control over future isthmus waterways</a:t>
            </a:r>
          </a:p>
          <a:p>
            <a:r>
              <a:rPr lang="en-US" dirty="0" smtClean="0"/>
              <a:t>Ostend Manifesto:</a:t>
            </a:r>
          </a:p>
          <a:p>
            <a:pPr lvl="1"/>
            <a:r>
              <a:rPr lang="en-US" dirty="0" smtClean="0"/>
              <a:t>Urged US to buy Cuba from Spain for $120 million</a:t>
            </a:r>
          </a:p>
          <a:p>
            <a:pPr lvl="1"/>
            <a:r>
              <a:rPr lang="en-US" dirty="0" smtClean="0"/>
              <a:t>Free-</a:t>
            </a:r>
            <a:r>
              <a:rPr lang="en-US" dirty="0" err="1" smtClean="0"/>
              <a:t>soilers</a:t>
            </a:r>
            <a:r>
              <a:rPr lang="en-US" dirty="0" smtClean="0"/>
              <a:t> blocked the passage of this </a:t>
            </a:r>
          </a:p>
          <a:p>
            <a:endParaRPr lang="en-US" dirty="0"/>
          </a:p>
        </p:txBody>
      </p:sp>
      <p:pic>
        <p:nvPicPr>
          <p:cNvPr id="44034" name="Picture 2" descr="http://t2.gstatic.com/images?q=tbn:ANd9GcRzDnfa4RQrJj_IKaUQ5W5gwCC20NZLOhodIKSlY7qEKDZ9yquaC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990600"/>
            <a:ext cx="260985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Overseas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Caleb Cushing:</a:t>
            </a:r>
          </a:p>
          <a:p>
            <a:pPr lvl="1"/>
            <a:r>
              <a:rPr lang="en-US" dirty="0" smtClean="0"/>
              <a:t>Treaty of </a:t>
            </a:r>
            <a:r>
              <a:rPr lang="en-US" dirty="0" err="1" smtClean="0"/>
              <a:t>Wanghia</a:t>
            </a:r>
            <a:r>
              <a:rPr lang="en-US" dirty="0" smtClean="0"/>
              <a:t> (1844): first diplomatic agreement between US and China, purpose was to promote commerce</a:t>
            </a:r>
          </a:p>
          <a:p>
            <a:pPr lvl="2"/>
            <a:r>
              <a:rPr lang="en-US" dirty="0" smtClean="0"/>
              <a:t>Opened up missionaries for China</a:t>
            </a:r>
          </a:p>
          <a:p>
            <a:r>
              <a:rPr lang="en-US" dirty="0" smtClean="0"/>
              <a:t>1852, Everybody’s “friend” opens up Japan</a:t>
            </a:r>
          </a:p>
          <a:p>
            <a:r>
              <a:rPr lang="en-US" dirty="0" smtClean="0"/>
              <a:t>Treaty of Kanagawa (1854)</a:t>
            </a:r>
          </a:p>
          <a:p>
            <a:pPr lvl="1"/>
            <a:r>
              <a:rPr lang="en-US" dirty="0" smtClean="0"/>
              <a:t>Japan and US begins trade after 200 years of Japanese isolation</a:t>
            </a:r>
          </a:p>
          <a:p>
            <a:pPr lvl="1"/>
            <a:r>
              <a:rPr lang="en-US" dirty="0" smtClean="0"/>
              <a:t>Begins Meiji Restoration</a:t>
            </a:r>
            <a:endParaRPr lang="en-US" dirty="0"/>
          </a:p>
        </p:txBody>
      </p:sp>
      <p:pic>
        <p:nvPicPr>
          <p:cNvPr id="43010" name="Picture 2" descr="http://t0.gstatic.com/images?q=tbn:ANd9GcSYh5Neyc16UUZmaPFav5b9CfqSBhpsEV3sP4J6kHgKdWtZqo2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1521"/>
            <a:ext cx="1914525" cy="2390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Gadsden Purchase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Desire to build RR to west coast, only one could be built: North or South?</a:t>
            </a:r>
          </a:p>
          <a:p>
            <a:pPr lvl="1"/>
            <a:r>
              <a:rPr lang="en-US" dirty="0" smtClean="0"/>
              <a:t>South wins because of favorable geography</a:t>
            </a:r>
          </a:p>
          <a:p>
            <a:r>
              <a:rPr lang="en-US" dirty="0" smtClean="0"/>
              <a:t>Jefferson Davis (Secretary of War and……) appoints William </a:t>
            </a:r>
            <a:r>
              <a:rPr lang="en-US" dirty="0" err="1" smtClean="0"/>
              <a:t>Gadsen</a:t>
            </a:r>
            <a:r>
              <a:rPr lang="en-US" dirty="0" smtClean="0"/>
              <a:t> to negotiate purchase of land</a:t>
            </a:r>
          </a:p>
          <a:p>
            <a:r>
              <a:rPr lang="en-US" dirty="0" err="1" smtClean="0"/>
              <a:t>Gadsen</a:t>
            </a:r>
            <a:r>
              <a:rPr lang="en-US" dirty="0" smtClean="0"/>
              <a:t> Purchase (1853)</a:t>
            </a:r>
          </a:p>
          <a:p>
            <a:pPr lvl="1"/>
            <a:r>
              <a:rPr lang="en-US" dirty="0" smtClean="0"/>
              <a:t>US pays $10 million to Santa Anna for area </a:t>
            </a:r>
          </a:p>
          <a:p>
            <a:r>
              <a:rPr lang="en-US" dirty="0" smtClean="0"/>
              <a:t>Watch Jimmy Fallon’s skit </a:t>
            </a:r>
            <a:endParaRPr lang="en-US" dirty="0"/>
          </a:p>
        </p:txBody>
      </p:sp>
      <p:sp>
        <p:nvSpPr>
          <p:cNvPr id="41986" name="AutoShape 2" descr="data:image/jpg;base64,/9j/4AAQSkZJRgABAQAAAQABAAD/2wBDAAkGBwgHBgkIBwgKCgkLDRYPDQwMDRsUFRAWIB0iIiAdHx8kKDQsJCYxJx8fLT0tMTU3Ojo6Iys/RD84QzQ5Ojf/2wBDAQoKCg0MDRoPDxo3JR8lNzc3Nzc3Nzc3Nzc3Nzc3Nzc3Nzc3Nzc3Nzc3Nzc3Nzc3Nzc3Nzc3Nzc3Nzc3Nzc3Nzf/wAARCACXAPYDASIAAhEBAxEB/8QAGwABAAMBAQEBAAAAAAAAAAAAAAEEBQMGAgf/xABQEAABAwIDAwYICQYLCQAAAAABAAIDBBEFEiEGMUETIjJRYXEUFXSBkbKzwSM1NlJyobHR0hYzQlOUwiQ0RFViY2RzhPDxJkNFVIKSosPh/8QAGQEBAAMBAQAAAAAAAAAAAAAAAAECAwUE/8QAKREBAAICAAYABgIDAAAAAAAAAAECAxEEBRITITEVIkFRUmEykUJxsf/aAAwDAQACEQMRAD8A/cUREEHcsSs2rwOhq5aWrr2RTROyvDmP0Ngd9rbiOK2yqGFgnwt2Y86qedT1WHuQUG7abMH/AI9hzex9Q1v2lWYtp8AlHweN4a7uqmfetS3aq82H0U9+XpKeS/z4mn7Qg+Y8Ww2X81iFI/6M7T711bWUzujUQnukCpv2fwZ/TwjD3fSpWH3Lg/ZTZ1+/AsN81KwfYEGw17XC7XAjsK+lgHY3Z0nTCKYfRBH2FR+Ruz381xeZ7vvQegRef/IzZ69xh9j2TSD95DsbgX/KSjuq5h+8g9Ai88NjMEG6GpHdWzfiX1+SWGj83JiEf0MQmH7yDfUXHWvJ47gDKDBMQq6bFMZbLBSyyRk4lKQHNYSNCesKzg+BZqGnmkxfGJHSxMcc9YSAS0E2QejuOtLjrWV4kZ/OOJ/tbk8SM/nHE/2tyDWRZIwKO2tfibu+tePsK+vEkNrGrxA99bJ96DURZpwenLQHT1rgOuqf96gYFQXu5krvpVDz70GmoJA3rO8RYad9Nfvkd96DAsMH8jj85J96C+ZWN6T2DvcFzfWUzBd9TC0dsgCqnA8LPSw+md9KMH7V9DBsLB0w2iH+HZ9yD5kx3CIyQ/FKJpHAzt+9cX7S4ICB40pHHqZKHfYr8dFTRWEdNCwD5sYC7kf5ugyG7SYa82jfUSk6DkqSZ9/QxXqGshrqdtTTFzo33ALmFhBBIIIIBGoO9dzuOpWZs7zaKZu8itqh3fDyEfUQg1kREBRdSVl1jqqfEY6SKd1PE6EyGRjQXOIcBYEggbwg0r3Cq4YLUztLEzSk/wDe5UnvxWhGXKcRzNIY4BsZa7hmF7ZesjXsWjRRGCmZE5+d7RznWtmJ1Jt3koO6IiAiIgIiIHFE4oglFClBlbV/JjFvIp/ZuVjBvimi8nj9UKvtX8mcW8in9m5WMG+KaLyeP1QguIpSyAiIghSFVq6+mo8nhM8cec2aHG2bu+9duWZ89u+2/j1d6Doi4xVUMzGvhljka69i1wN7b1zir6WaWSKKeNz43ZXgO6J3WPb2ILShSiAiIg+T9SydmGuGGv5R2aQ1VTnd1u5Z4P2LXduKydnT/BqpnzK+pHplc795BroiIB3KpIxvjGDTdFJb0sVs7lQrnugraKQWyPe6F176ZhcEedoHnQXcoU2so363UoJUKUQfKlEQEREEBSnFEBSoUoMrar5M4t5FN7NysYN8U0Xk8fqhV9qvkzi3kU3s3Kxg3xTR+Tx+qEFy6JZTZBClEQZmM4WcRENpuRdGTaRrTnbfi1wIse+46wVljZKFz6l8tU575nSOzck24c4WDvpDr03L06WCDzVLs7FHX088dWwiklcQxkTQWkl7iCQd5EgvprlB01v91+zFPVQvaZnXfUSTPDrlrs+bQtuNwcbEW3XW5T0lNTOmfTwRxOnk5SUsaAZH2AzHrNgBfsXWw6kEoiICIiAsjBWhlXi7G35tcSfPFG73rXWXhlxieLtIsOXjcD13iYP3UGoiIgHcsuuY6oxWhhLyImiSdzR+k5hYG697r+ZaizsXhc2NtbCDy1IHPaB+my3OYe+wPeAgvDq4BTZfET2yRsew3a9ocD1grogKLL6UIF0IREEWRfShACJxRAClQpQZW1XyZxbyKb2blZwf4qo/7iP1Qq21XyaxXyKb2blYwX4oovJ4/VCC6ihEEoiICIiAiIgIiICIiAs2kjLMaxAk6PZC4ehw9y0lSZpi0/UYI/qc/wC9BdREQFDt266lUMVqZI2Q09O7LUVT+Tjda4boST5gCUHGhDsOqWYcXB8BYXU5HSYG2u13WNRZ3mOoudRVaOjipQ7ky58j9XyyOzOf3n06DQcAFaGiCVClEEIlksgBCpUFAARSFCApREGVtV8mcW8im9m5WMG0wmi8nj9ULhtT8msWH9im9m5d8GN8Ioj/AGeP1QguooUoCIoQSihSgIiICIiAiIgKkRbF73FnU+7ud/8AVdVN9vGrNNfB3a/9TUFxERBB3LNrXtlxbD4WtzSM5SYm/RblLPrLx6D1LSO7RZmBEy05qZbmolcRKSANWkgAW4Cx9JKDStYqUUoChSuM88VPG6WeRkcbek57g0DvKDqCl1j+P6c6sgrHttfMICNOvX/Vd5KuStpA/CKilc8uYSZQXAMvrdoIIJF7X48FSuSlp1E7TMTDRui81WYTik+I1NTHVyxRuqY8jGSf7sNjzHUlosQ/TLxPWuBG1YjtygzCOPlCGxnX4PMWf0vzt76dG1ldD1l0XmuQ2gMjXSTmRp3gCNtrGOxGmhI5XQkjctTBPGAoQMWLDVBxzFlstr6Wtwtbfre/Yg0kRRdBmbU/JrFfIpvZuXbBfieh8nj9ULhtV8mcW8im9m5WMH+KaLyeP1QgucVKIggopRBClV6qsgppIIp5mRvqJOTiDjq91ibDzArnFiVHNFyjKqEt5Nsp54Fmu6JIO4HtQXFC4NrKdwaW1ERDn5GkSA3dvsO23BQ2spnEBtTC4ueY2gSDVw3t37+xBZRUn4hSMliifVwh8pcI25xdxAJPoAKtRSMlY18b2vY4Xa5pBBHWEH2iIgKhUPyYtSD58cg9GUq8syvNsZwrtMo/8L+5BqIiII4b1mUcUuHOp6QPbJTuzgEizmnpC/A8bnuXPaKumoqSJlLYVNVKIInO3McQ43PmabdZsFgx12J0NXNUVMNK6MNjjbUT1b3OsSbt0YMovlF7ak3PUMcnEY8c6vOlorMvaXS681+UcksIlhFExh6MslSSLC1zlyi+8ceIPFUzLBVkPrMQFSXHLYS5YwTbQNae7Qk9/X5svMcFPU7/ANLRitLeq8bpYJTDDeqmBs+OBzXFn0rkBu8bzc8AbFZuIYgK2jdTz4fVMkIzMkiMbwx43EHMDp2gdXFQxoZGI2MaxjdzGtAaPMF9LlZOb5LTPTEabRgh8RF74mGVga9zQXN32NtRfsOnmXNkEkE8k1FMKd8zQ2ZzYmnPYkg9/Odrxv2Bd0XNx5r47Tak6bTWJjUu9PjFVBdtZTuqNBaSnDR3gtc4a91/q1+5Mcld/F8OmJ/rpGMH1Fx+pU5HtjYXyODWNFy5xsAF8U88VTFytPKyWO9szDcLoV5txHT9GU4KLz9ooYoX8tC+KoaAWQOe28tzbmm+uu/iOI1F68lXirwGuqIITfnGKK5HZzjb6vQvlzQ4AODTaztQDY8CijLzTPeuo8FcNYWaPFpYpmxYi1pZI9rY6iMWF3aAOaTprYAi+8Xstwb15iWNk0b45WBzHCxb1rrh9ZV02IU1K+blqeYuaOUHPjIY53S4jm8RftXv4DmPcnt5Pf8A1nkxa8wv7VfJnFvIpvZuVjBvimj/ALiP1Qq+1B/2axbyKb2bl3wX4nofJ4/VC7DBeRQpQFB3aqUQZeJ4OzEaiGaSeeN0IBjDHWAdma4E9fRAsdLXWfHsnDHUU8jqqeRkDI2RsfqAGOicOzfCNw4nsXpEQeYOy9FC6GIVj4szeTyc0F7Q2O4b1H4JpuO3zfFHsq9jg6oqgC17A0RxC3JsyWHY67Bzh/p6OWCF80c0kcbpIr8m9zQSy4sbHhcLq3QIPNv2RpzDFAyd7IWRNYWiNvOLY3xh3oeSRxK2sMo/Aafkc5e4vc9zy2wLnEk2A3C53K3cJcIJREQQsnF3ZMRwd/XUuZ6Y3fctYrJx4HlsKcP0a9hPcWvHvQa6IiCvVUkFXCYamJk0Z3tkFwsTENnHmilp6Gqdkka5hhqiZG5SCCA7pDfpfMB1L0agi4sVnkxUyR88bTFpj0/P5sLipJW1GJtno2CRrrPyOhaW8nY5w3ceSbvsN+66fk3RvZCGyTZWBmUAsIdlsWu6O/TpDgTbfde/LQRYrHqtnqfKfFrjQPuT8A0ZCT85nRPmse1c3Py2Z84ra/TWuXXtTJuSe1F8VMOIUbWmelNSy3PkpBct7TGedbuuewr5p6iCqjz00rZG9YO7v4g9h1XCzcLmwz88PTXJW3p1RNL2ui864NCD1EFYP5PvEccLa0CNkTG5eSPOLWhutndE21HaRfit5c56iKmj5SeVsbLgXceJ3Dv7tVet7VjUIlhy4Caiaoc2qgbmIa6JsWZodltqM1xa4IbcAGxstDDsMFDPJKJi90gcHlzdXEyFwJN9SAbf5srNM2l+ElpWw/CvzvfEAOUdYc4kbzYDXuC7Zh18baq9r2nwiIhK+ItcXw0/1r/ZPX2uU0Ec5YZA67HZmFkjmFpsQbFpB3E8VPDZYxZYvP0ReN101dqXAbM4sf7FP7NysYKR4oodf5PH6oXkdoKVniDE/hKo/wADn0NZOR+bdwL13w+lZ4BS/CVQ+Aj3Vk4/RHU9d74ti6erpl5uzbens/OpuvJ+DM/W1f7bP+NT4Mz9bV/ts/41X4zi/GU9iz1d1F+1eU8HZ+tq/wBtn/GngzP1tX+2z/jT4xi/GTsWeiqayOmnpontlc6oeWMLIy4NIBN3EdEabzx0WXiG0UFA+vZMYeUp3RiOLlQHvDgNTfcLu37lm1MbqeCSenlqeViHKMDqudwcW87KQXm4NrbuK3qfFKSpgZNE2ofHI0Oa4UspDgdQb5V7eF4unExM18aZ3pNPalR7SMrWVToqc54aYVDY84Lni1+F7a6dfYuQ2iNOwF7qWtYITNJJSyBrYmjLcG7jc84dWmui1vDYWkuZT1RJ32pni/pAXy2sFiI8Pq7HU/Bht/SQvWoyptradjZnxxB7IzlF5mgvPKcmCOtlxcu4eZXcJxxuIVrqV0HIyCISZTI1xIIbe+W9tXW1KsCqdaww2pOlhpGNOrpKW1MjDdmGVINrb4h++gvpdUfC6wnTDngf0pmD3qfCK4jSgA+lOB9gKC6VlbQNBpqV5cRydbA70vDferMs2IaCKkg73Tn3NVGtpcVr42wyeBRxcrHIcpe53Me11uA/RQbaIiAiIgKCpRB8kKliGEUWIWdURfCt6M0biyRvc4a+bcr6KJjcakecqsLxCmYHUczKxoHOjn5kju540v8ASGvWN6qGsjicxlW19LK82bHUDISeoHonzE+9etsFzqKeGohdFURMljd0mPaCD5lzs/K8GXzX5Z/TWuW0PPEEGxFu9U8ThZUwNhfJGwvkbkLwekATpYgg2B1BB39y1qrAWsa04XO6kLdBE4cpCR2sJFu9pCx8WpKvwMw11NNFmsRUUY5YRvaQQQLB28De3s7VycnLM+K248x+m0ZazHlkPwqila2pkxXlGtD7yzH+i27hqNRlGutwbarpPs5QVNPJFTzQRhzW5nRsYcrRHlG7d84G/SXCpoMOc85XV0bLObZtDKTlLQ3Le1rc0bwb8CN67UjaKnqpqmV9XNysRic04dK1uU5bi2U6c2wHAG2p1VZxZYjcRP8AS3VD0LSHDMCCDqCDcKVn09fh8UMcMDZo4o2hjGNopgGtAsAOZoAF9OxehadZJh/hZvwLyzw2b6Un+luqv3Rj/wARYmTu8Cn9m5WKD+I0v9xH6oWZjVfTVGCYjFC6Z75aSZrGimluSWOAtzOshdKLGMPZR07H1OVzYmAgwyXFmgW6K0nBl7cfLPv7I6q9XtrcQNO1VcLixnEsOpq2OLDomVETZWtc+RxAcL2NgFyGMYfoPChru+Bk/CvQbKgjZnCg5rmu8DiuHAgjmjfde7lnB1ydXdqyy31/GWX4sx4/pYSB12mPvCk4VjthaowoO43p5j/7F6dLDqXWjl/DR/gx7l/u8u7BcbewskrsMyuBa4Cjl3Hfryy18Co6igwuCkq5YZnwtyNfFCYxkGjRYk6gW1vqtFFtiwY8UTFI0ibTb2gADcFKItlRERAREQLKLKUsglERAREQEREBERAREQQUREBERDQiIq7C6IiApRFMAiIpBERAREQEREBERAREQEREH//Z"/>
          <p:cNvSpPr>
            <a:spLocks noChangeAspect="1" noChangeArrowheads="1"/>
          </p:cNvSpPr>
          <p:nvPr/>
        </p:nvSpPr>
        <p:spPr bwMode="auto">
          <a:xfrm>
            <a:off x="155575" y="-800100"/>
            <a:ext cx="2733675" cy="1676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8" name="AutoShape 4" descr="data:image/jpg;base64,/9j/4AAQSkZJRgABAQAAAQABAAD/2wBDAAkGBwgHBgkIBwgKCgkLDRYPDQwMDRsUFRAWIB0iIiAdHx8kKDQsJCYxJx8fLT0tMTU3Ojo6Iys/RD84QzQ5Ojf/2wBDAQoKCg0MDRoPDxo3JR8lNzc3Nzc3Nzc3Nzc3Nzc3Nzc3Nzc3Nzc3Nzc3Nzc3Nzc3Nzc3Nzc3Nzc3Nzc3Nzc3Nzf/wAARCACXAPYDASIAAhEBAxEB/8QAGwABAAMBAQEBAAAAAAAAAAAAAAEEBQMGAgf/xABQEAABAwIDAwYICQYLCQAAAAABAAIDBBEFEiEGMUETIjJRYXEUFXSBkbKzwSM1NlJyobHR0hYzQlOUwiQ0RFViY2RzhPDxJkNFVIKSosPh/8QAGQEBAAMBAQAAAAAAAAAAAAAAAAECAwUE/8QAKREBAAICAAYABgIDAAAAAAAAAAECAxEEBRITITEVIkFRUmEykUJxsf/aAAwDAQACEQMRAD8A/cUREEHcsSs2rwOhq5aWrr2RTROyvDmP0Ngd9rbiOK2yqGFgnwt2Y86qedT1WHuQUG7abMH/AI9hzex9Q1v2lWYtp8AlHweN4a7uqmfetS3aq82H0U9+XpKeS/z4mn7Qg+Y8Ww2X81iFI/6M7T711bWUzujUQnukCpv2fwZ/TwjD3fSpWH3Lg/ZTZ1+/AsN81KwfYEGw17XC7XAjsK+lgHY3Z0nTCKYfRBH2FR+Ruz381xeZ7vvQegRef/IzZ69xh9j2TSD95DsbgX/KSjuq5h+8g9Ai88NjMEG6GpHdWzfiX1+SWGj83JiEf0MQmH7yDfUXHWvJ47gDKDBMQq6bFMZbLBSyyRk4lKQHNYSNCesKzg+BZqGnmkxfGJHSxMcc9YSAS0E2QejuOtLjrWV4kZ/OOJ/tbk8SM/nHE/2tyDWRZIwKO2tfibu+tePsK+vEkNrGrxA99bJ96DURZpwenLQHT1rgOuqf96gYFQXu5krvpVDz70GmoJA3rO8RYad9Nfvkd96DAsMH8jj85J96C+ZWN6T2DvcFzfWUzBd9TC0dsgCqnA8LPSw+md9KMH7V9DBsLB0w2iH+HZ9yD5kx3CIyQ/FKJpHAzt+9cX7S4ICB40pHHqZKHfYr8dFTRWEdNCwD5sYC7kf5ugyG7SYa82jfUSk6DkqSZ9/QxXqGshrqdtTTFzo33ALmFhBBIIIIBGoO9dzuOpWZs7zaKZu8itqh3fDyEfUQg1kREBRdSVl1jqqfEY6SKd1PE6EyGRjQXOIcBYEggbwg0r3Cq4YLUztLEzSk/wDe5UnvxWhGXKcRzNIY4BsZa7hmF7ZesjXsWjRRGCmZE5+d7RznWtmJ1Jt3koO6IiAiIgIiIHFE4oglFClBlbV/JjFvIp/ZuVjBvimi8nj9UKvtX8mcW8in9m5WMG+KaLyeP1QguIpSyAiIghSFVq6+mo8nhM8cec2aHG2bu+9duWZ89u+2/j1d6Doi4xVUMzGvhljka69i1wN7b1zir6WaWSKKeNz43ZXgO6J3WPb2ILShSiAiIg+T9SydmGuGGv5R2aQ1VTnd1u5Z4P2LXduKydnT/BqpnzK+pHplc795BroiIB3KpIxvjGDTdFJb0sVs7lQrnugraKQWyPe6F176ZhcEedoHnQXcoU2so363UoJUKUQfKlEQEREEBSnFEBSoUoMrar5M4t5FN7NysYN8U0Xk8fqhV9qvkzi3kU3s3Kxg3xTR+Tx+qEFy6JZTZBClEQZmM4WcRENpuRdGTaRrTnbfi1wIse+46wVljZKFz6l8tU575nSOzck24c4WDvpDr03L06WCDzVLs7FHX088dWwiklcQxkTQWkl7iCQd5EgvprlB01v91+zFPVQvaZnXfUSTPDrlrs+bQtuNwcbEW3XW5T0lNTOmfTwRxOnk5SUsaAZH2AzHrNgBfsXWw6kEoiICIiAsjBWhlXi7G35tcSfPFG73rXWXhlxieLtIsOXjcD13iYP3UGoiIgHcsuuY6oxWhhLyImiSdzR+k5hYG697r+ZaizsXhc2NtbCDy1IHPaB+my3OYe+wPeAgvDq4BTZfET2yRsew3a9ocD1grogKLL6UIF0IREEWRfShACJxRAClQpQZW1XyZxbyKb2blZwf4qo/7iP1Qq21XyaxXyKb2blYwX4oovJ4/VCC6ihEEoiICIiAiIgIiICIiAs2kjLMaxAk6PZC4ehw9y0lSZpi0/UYI/qc/wC9BdREQFDt266lUMVqZI2Q09O7LUVT+Tjda4boST5gCUHGhDsOqWYcXB8BYXU5HSYG2u13WNRZ3mOoudRVaOjipQ7ky58j9XyyOzOf3n06DQcAFaGiCVClEEIlksgBCpUFAARSFCApREGVtV8mcW8im9m5WMG0wmi8nj9ULhtT8msWH9im9m5d8GN8Ioj/AGeP1QguooUoCIoQSihSgIiICIiAiIgKkRbF73FnU+7ud/8AVdVN9vGrNNfB3a/9TUFxERBB3LNrXtlxbD4WtzSM5SYm/RblLPrLx6D1LSO7RZmBEy05qZbmolcRKSANWkgAW4Cx9JKDStYqUUoChSuM88VPG6WeRkcbek57g0DvKDqCl1j+P6c6sgrHttfMICNOvX/Vd5KuStpA/CKilc8uYSZQXAMvrdoIIJF7X48FSuSlp1E7TMTDRui81WYTik+I1NTHVyxRuqY8jGSf7sNjzHUlosQ/TLxPWuBG1YjtygzCOPlCGxnX4PMWf0vzt76dG1ldD1l0XmuQ2gMjXSTmRp3gCNtrGOxGmhI5XQkjctTBPGAoQMWLDVBxzFlstr6Wtwtbfre/Yg0kRRdBmbU/JrFfIpvZuXbBfieh8nj9ULhtV8mcW8im9m5WMH+KaLyeP1QgucVKIggopRBClV6qsgppIIp5mRvqJOTiDjq91ibDzArnFiVHNFyjKqEt5Nsp54Fmu6JIO4HtQXFC4NrKdwaW1ERDn5GkSA3dvsO23BQ2spnEBtTC4ueY2gSDVw3t37+xBZRUn4hSMliifVwh8pcI25xdxAJPoAKtRSMlY18b2vY4Xa5pBBHWEH2iIgKhUPyYtSD58cg9GUq8syvNsZwrtMo/8L+5BqIiII4b1mUcUuHOp6QPbJTuzgEizmnpC/A8bnuXPaKumoqSJlLYVNVKIInO3McQ43PmabdZsFgx12J0NXNUVMNK6MNjjbUT1b3OsSbt0YMovlF7ak3PUMcnEY8c6vOlorMvaXS681+UcksIlhFExh6MslSSLC1zlyi+8ceIPFUzLBVkPrMQFSXHLYS5YwTbQNae7Qk9/X5svMcFPU7/ANLRitLeq8bpYJTDDeqmBs+OBzXFn0rkBu8bzc8AbFZuIYgK2jdTz4fVMkIzMkiMbwx43EHMDp2gdXFQxoZGI2MaxjdzGtAaPMF9LlZOb5LTPTEabRgh8RF74mGVga9zQXN32NtRfsOnmXNkEkE8k1FMKd8zQ2ZzYmnPYkg9/Odrxv2Bd0XNx5r47Tak6bTWJjUu9PjFVBdtZTuqNBaSnDR3gtc4a91/q1+5Mcld/F8OmJ/rpGMH1Fx+pU5HtjYXyODWNFy5xsAF8U88VTFytPKyWO9szDcLoV5txHT9GU4KLz9ooYoX8tC+KoaAWQOe28tzbmm+uu/iOI1F68lXirwGuqIITfnGKK5HZzjb6vQvlzQ4AODTaztQDY8CijLzTPeuo8FcNYWaPFpYpmxYi1pZI9rY6iMWF3aAOaTprYAi+8Xstwb15iWNk0b45WBzHCxb1rrh9ZV02IU1K+blqeYuaOUHPjIY53S4jm8RftXv4DmPcnt5Pf8A1nkxa8wv7VfJnFvIpvZuVjBvimj/ALiP1Qq+1B/2axbyKb2bl3wX4nofJ4/VC7DBeRQpQFB3aqUQZeJ4OzEaiGaSeeN0IBjDHWAdma4E9fRAsdLXWfHsnDHUU8jqqeRkDI2RsfqAGOicOzfCNw4nsXpEQeYOy9FC6GIVj4szeTyc0F7Q2O4b1H4JpuO3zfFHsq9jg6oqgC17A0RxC3JsyWHY67Bzh/p6OWCF80c0kcbpIr8m9zQSy4sbHhcLq3QIPNv2RpzDFAyd7IWRNYWiNvOLY3xh3oeSRxK2sMo/Aafkc5e4vc9zy2wLnEk2A3C53K3cJcIJREQQsnF3ZMRwd/XUuZ6Y3fctYrJx4HlsKcP0a9hPcWvHvQa6IiCvVUkFXCYamJk0Z3tkFwsTENnHmilp6Gqdkka5hhqiZG5SCCA7pDfpfMB1L0agi4sVnkxUyR88bTFpj0/P5sLipJW1GJtno2CRrrPyOhaW8nY5w3ceSbvsN+66fk3RvZCGyTZWBmUAsIdlsWu6O/TpDgTbfde/LQRYrHqtnqfKfFrjQPuT8A0ZCT85nRPmse1c3Py2Z84ra/TWuXXtTJuSe1F8VMOIUbWmelNSy3PkpBct7TGedbuuewr5p6iCqjz00rZG9YO7v4g9h1XCzcLmwz88PTXJW3p1RNL2ui864NCD1EFYP5PvEccLa0CNkTG5eSPOLWhutndE21HaRfit5c56iKmj5SeVsbLgXceJ3Dv7tVet7VjUIlhy4Caiaoc2qgbmIa6JsWZodltqM1xa4IbcAGxstDDsMFDPJKJi90gcHlzdXEyFwJN9SAbf5srNM2l+ElpWw/CvzvfEAOUdYc4kbzYDXuC7Zh18baq9r2nwiIhK+ItcXw0/1r/ZPX2uU0Ec5YZA67HZmFkjmFpsQbFpB3E8VPDZYxZYvP0ReN101dqXAbM4sf7FP7NysYKR4oodf5PH6oXkdoKVniDE/hKo/wADn0NZOR+bdwL13w+lZ4BS/CVQ+Aj3Vk4/RHU9d74ti6erpl5uzbens/OpuvJ+DM/W1f7bP+NT4Mz9bV/ts/41X4zi/GU9iz1d1F+1eU8HZ+tq/wBtn/GngzP1tX+2z/jT4xi/GTsWeiqayOmnpontlc6oeWMLIy4NIBN3EdEabzx0WXiG0UFA+vZMYeUp3RiOLlQHvDgNTfcLu37lm1MbqeCSenlqeViHKMDqudwcW87KQXm4NrbuK3qfFKSpgZNE2ofHI0Oa4UspDgdQb5V7eF4unExM18aZ3pNPalR7SMrWVToqc54aYVDY84Lni1+F7a6dfYuQ2iNOwF7qWtYITNJJSyBrYmjLcG7jc84dWmui1vDYWkuZT1RJ32pni/pAXy2sFiI8Pq7HU/Bht/SQvWoyptradjZnxxB7IzlF5mgvPKcmCOtlxcu4eZXcJxxuIVrqV0HIyCISZTI1xIIbe+W9tXW1KsCqdaww2pOlhpGNOrpKW1MjDdmGVINrb4h++gvpdUfC6wnTDngf0pmD3qfCK4jSgA+lOB9gKC6VlbQNBpqV5cRydbA70vDferMs2IaCKkg73Tn3NVGtpcVr42wyeBRxcrHIcpe53Me11uA/RQbaIiAiIgKCpRB8kKliGEUWIWdURfCt6M0biyRvc4a+bcr6KJjcakecqsLxCmYHUczKxoHOjn5kju540v8ASGvWN6qGsjicxlW19LK82bHUDISeoHonzE+9etsFzqKeGohdFURMljd0mPaCD5lzs/K8GXzX5Z/TWuW0PPEEGxFu9U8ThZUwNhfJGwvkbkLwekATpYgg2B1BB39y1qrAWsa04XO6kLdBE4cpCR2sJFu9pCx8WpKvwMw11NNFmsRUUY5YRvaQQQLB28De3s7VycnLM+K248x+m0ZazHlkPwqila2pkxXlGtD7yzH+i27hqNRlGutwbarpPs5QVNPJFTzQRhzW5nRsYcrRHlG7d84G/SXCpoMOc85XV0bLObZtDKTlLQ3Le1rc0bwb8CN67UjaKnqpqmV9XNysRic04dK1uU5bi2U6c2wHAG2p1VZxZYjcRP8AS3VD0LSHDMCCDqCDcKVn09fh8UMcMDZo4o2hjGNopgGtAsAOZoAF9OxehadZJh/hZvwLyzw2b6Un+luqv3Rj/wARYmTu8Cn9m5WKD+I0v9xH6oWZjVfTVGCYjFC6Z75aSZrGimluSWOAtzOshdKLGMPZR07H1OVzYmAgwyXFmgW6K0nBl7cfLPv7I6q9XtrcQNO1VcLixnEsOpq2OLDomVETZWtc+RxAcL2NgFyGMYfoPChru+Bk/CvQbKgjZnCg5rmu8DiuHAgjmjfde7lnB1ydXdqyy31/GWX4sx4/pYSB12mPvCk4VjthaowoO43p5j/7F6dLDqXWjl/DR/gx7l/u8u7BcbewskrsMyuBa4Cjl3Hfryy18Co6igwuCkq5YZnwtyNfFCYxkGjRYk6gW1vqtFFtiwY8UTFI0ibTb2gADcFKItlRERAREQLKLKUsglERAREQEREBERAREQQUREBERDQiIq7C6IiApRFMAiIpBERAREQEREBERAREQEREH//Z"/>
          <p:cNvSpPr>
            <a:spLocks noChangeAspect="1" noChangeArrowheads="1"/>
          </p:cNvSpPr>
          <p:nvPr/>
        </p:nvSpPr>
        <p:spPr bwMode="auto">
          <a:xfrm>
            <a:off x="155575" y="-800100"/>
            <a:ext cx="2733675" cy="1676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990" name="Picture 6" descr="http://upload.wikimedia.org/wikipedia/commons/b/b5/Gadsden_Purchase_Cit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295400"/>
            <a:ext cx="5076825" cy="3114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Kansas-Nebraska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important short-term cause of Civil War</a:t>
            </a:r>
          </a:p>
          <a:p>
            <a:pPr lvl="1"/>
            <a:r>
              <a:rPr lang="en-US" dirty="0" smtClean="0"/>
              <a:t>Response to Gadsden Purchase</a:t>
            </a:r>
          </a:p>
          <a:p>
            <a:pPr lvl="1"/>
            <a:r>
              <a:rPr lang="en-US" dirty="0" smtClean="0"/>
              <a:t>Territory of Nebraska would be split into two territories – Kansas and Nebraska</a:t>
            </a:r>
          </a:p>
          <a:p>
            <a:pPr lvl="1"/>
            <a:r>
              <a:rPr lang="en-US" dirty="0" smtClean="0"/>
              <a:t>Slavery issue would be decided by </a:t>
            </a:r>
            <a:r>
              <a:rPr lang="en-US" b="1" i="1" u="sng" dirty="0" smtClean="0"/>
              <a:t>popular sovereignty</a:t>
            </a:r>
          </a:p>
          <a:p>
            <a:pPr lvl="1"/>
            <a:r>
              <a:rPr lang="en-US" dirty="0" smtClean="0"/>
              <a:t>Kansas would presumably become slave, Nebraska free</a:t>
            </a:r>
          </a:p>
          <a:p>
            <a:r>
              <a:rPr lang="en-US" dirty="0" smtClean="0"/>
              <a:t>Repeal’s the Missouri Compromise of 1820 with 36˚30’ line</a:t>
            </a:r>
          </a:p>
          <a:p>
            <a:pPr lvl="1"/>
            <a:r>
              <a:rPr lang="en-US" dirty="0" smtClean="0"/>
              <a:t>North is FURIOUS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495800" y="4800600"/>
            <a:ext cx="4114800" cy="2057400"/>
            <a:chOff x="4495800" y="4800600"/>
            <a:chExt cx="4114800" cy="2057400"/>
          </a:xfrm>
        </p:grpSpPr>
        <p:pic>
          <p:nvPicPr>
            <p:cNvPr id="40962" name="Picture 2" descr="http://worldofweirdthings.com/wp-content/uploads/2009/06/screaming_man_440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4800600"/>
              <a:ext cx="2743200" cy="205740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4495800" y="5791200"/>
              <a:ext cx="10210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North = </a:t>
              </a:r>
              <a:endParaRPr lang="en-US" dirty="0"/>
            </a:p>
          </p:txBody>
        </p:sp>
      </p:grpSp>
      <p:pic>
        <p:nvPicPr>
          <p:cNvPr id="8" name="Picture 4" descr="http://score.rims.k12.ca.us/score_lessons/evolution_of_civilrights/images/ma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4904" y="1371600"/>
            <a:ext cx="5110241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 Sovereignty and 1848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Election </a:t>
            </a:r>
            <a:r>
              <a:rPr lang="en-US" smtClean="0"/>
              <a:t>of 1848: </a:t>
            </a:r>
            <a:endParaRPr lang="en-US" dirty="0" smtClean="0"/>
          </a:p>
          <a:p>
            <a:pPr lvl="1"/>
            <a:r>
              <a:rPr lang="en-US" dirty="0" smtClean="0"/>
              <a:t>Lewis Cass (Democrat) vs. Zachary Taylor (Whig)</a:t>
            </a:r>
            <a:endParaRPr lang="en-US" dirty="0"/>
          </a:p>
          <a:p>
            <a:r>
              <a:rPr lang="en-US" dirty="0" smtClean="0"/>
              <a:t>Lewis Cass believed slavery should be decided by </a:t>
            </a:r>
            <a:r>
              <a:rPr lang="en-US" b="1" i="1" u="sng" dirty="0" smtClean="0"/>
              <a:t>POPULAR SOVEREIGNTY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Belief that the people of a territory should decide the issue of slavery</a:t>
            </a:r>
          </a:p>
          <a:p>
            <a:pPr lvl="1"/>
            <a:r>
              <a:rPr lang="en-US" dirty="0" smtClean="0"/>
              <a:t>Why is this good for politicians? Why is this good for people living there?</a:t>
            </a:r>
            <a:endParaRPr lang="en-US" dirty="0"/>
          </a:p>
        </p:txBody>
      </p:sp>
      <p:pic>
        <p:nvPicPr>
          <p:cNvPr id="54274" name="Picture 2" descr="http://t3.gstatic.com/images?q=tbn:ANd9GcTZQbJlbJ0ZrDcOqmZby9YMYSIWYUDt4rUiMS9D4R42kb-UGRqqs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52400"/>
            <a:ext cx="2800350" cy="1628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Free-Soilers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Free-Soil Party:</a:t>
            </a:r>
          </a:p>
          <a:p>
            <a:pPr lvl="1"/>
            <a:r>
              <a:rPr lang="en-US" dirty="0" smtClean="0"/>
              <a:t>Favored the Wilmot Proviso, against slavery in territories</a:t>
            </a:r>
          </a:p>
          <a:p>
            <a:pPr lvl="2"/>
            <a:r>
              <a:rPr lang="en-US" dirty="0" smtClean="0"/>
              <a:t>Hated slavery because it took away job opportunities from whites</a:t>
            </a:r>
            <a:endParaRPr lang="en-US" dirty="0"/>
          </a:p>
          <a:p>
            <a:r>
              <a:rPr lang="en-US" dirty="0" smtClean="0"/>
              <a:t>Conscience Whigs:</a:t>
            </a:r>
          </a:p>
          <a:p>
            <a:pPr lvl="1"/>
            <a:r>
              <a:rPr lang="en-US" dirty="0" smtClean="0"/>
              <a:t>Condemned slavery on moral grounds</a:t>
            </a:r>
            <a:endParaRPr lang="en-US" dirty="0"/>
          </a:p>
        </p:txBody>
      </p:sp>
      <p:pic>
        <p:nvPicPr>
          <p:cNvPr id="53250" name="Picture 2" descr="http://diplomatdc.files.wordpress.com/2010/10/mexicancess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533400"/>
            <a:ext cx="4048125" cy="2600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Californy</a:t>
            </a:r>
            <a:r>
              <a:rPr lang="en-US" dirty="0" smtClean="0"/>
              <a:t> Gold”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Sutter’s Mill, CA (1848), gold is discovered</a:t>
            </a:r>
          </a:p>
          <a:p>
            <a:r>
              <a:rPr lang="en-US" dirty="0" smtClean="0"/>
              <a:t>Gold paved the way for economic growth</a:t>
            </a:r>
          </a:p>
          <a:p>
            <a:r>
              <a:rPr lang="en-US" dirty="0" smtClean="0"/>
              <a:t>1849: </a:t>
            </a:r>
          </a:p>
          <a:p>
            <a:pPr lvl="1"/>
            <a:r>
              <a:rPr lang="en-US" dirty="0" smtClean="0"/>
              <a:t>CA drafted a constitution that forbade slavery </a:t>
            </a:r>
          </a:p>
          <a:p>
            <a:pPr lvl="1"/>
            <a:r>
              <a:rPr lang="en-US" dirty="0" smtClean="0"/>
              <a:t>Asked Congress for admission, bypassing territory </a:t>
            </a:r>
          </a:p>
          <a:p>
            <a:r>
              <a:rPr lang="en-US" dirty="0" smtClean="0"/>
              <a:t>South is upset, North is happy; potential upset to balance between free and slave states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2226" name="Picture 2" descr="http://t0.gstatic.com/images?q=tbn:ANd9GcQ6XRiQOiADz5DGR-ElFbRhm5qojHVnN7zAg_bKsv1MsHZjrv5C9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81000"/>
            <a:ext cx="2771775" cy="1647825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1066800" y="5010149"/>
            <a:ext cx="3609975" cy="1847851"/>
            <a:chOff x="1066800" y="5010149"/>
            <a:chExt cx="3609975" cy="1847851"/>
          </a:xfrm>
        </p:grpSpPr>
        <p:sp>
          <p:nvSpPr>
            <p:cNvPr id="5" name="TextBox 4"/>
            <p:cNvSpPr txBox="1"/>
            <p:nvPr/>
          </p:nvSpPr>
          <p:spPr>
            <a:xfrm>
              <a:off x="1066800" y="54102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South = </a:t>
              </a:r>
              <a:endParaRPr lang="en-US" dirty="0"/>
            </a:p>
          </p:txBody>
        </p:sp>
        <p:pic>
          <p:nvPicPr>
            <p:cNvPr id="52228" name="Picture 4" descr="http://t3.gstatic.com/images?q=tbn:ANd9GcQBSGXGhyIa6mu0XOKjgkwOPQc2h4xejelge8s3ubEStSICR-yz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9800" y="5010149"/>
              <a:ext cx="2466975" cy="1847851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4572000" y="5010149"/>
            <a:ext cx="3762375" cy="1847851"/>
            <a:chOff x="4572000" y="5010149"/>
            <a:chExt cx="3762375" cy="1847851"/>
          </a:xfrm>
        </p:grpSpPr>
        <p:sp>
          <p:nvSpPr>
            <p:cNvPr id="8" name="TextBox 7"/>
            <p:cNvSpPr txBox="1"/>
            <p:nvPr/>
          </p:nvSpPr>
          <p:spPr>
            <a:xfrm>
              <a:off x="4572000" y="54102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North = </a:t>
              </a:r>
              <a:endParaRPr lang="en-US" dirty="0"/>
            </a:p>
          </p:txBody>
        </p:sp>
        <p:pic>
          <p:nvPicPr>
            <p:cNvPr id="52230" name="Picture 6" descr="http://t3.gstatic.com/images?q=tbn:ANd9GcTylGSXQ8G0g8fumCObhkxp7G05NdRxy6LJjlwItOnJ3M62MZsK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7400" y="5010149"/>
              <a:ext cx="2466975" cy="184785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Sectional Balance </a:t>
            </a:r>
            <a:r>
              <a:rPr lang="en-US" smtClean="0"/>
              <a:t>and Underground 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South had many presidents, cabinet members, and justices</a:t>
            </a:r>
          </a:p>
          <a:p>
            <a:pPr lvl="1"/>
            <a:r>
              <a:rPr lang="en-US" dirty="0" smtClean="0"/>
              <a:t>If they were outnumbered in the House, they had equal representation in Senate</a:t>
            </a:r>
          </a:p>
          <a:p>
            <a:r>
              <a:rPr lang="en-US" dirty="0" smtClean="0"/>
              <a:t>Up until CA, 15 states were free, 15 were slave</a:t>
            </a:r>
          </a:p>
          <a:p>
            <a:r>
              <a:rPr lang="en-US" dirty="0" smtClean="0"/>
              <a:t>Harriet Tubman</a:t>
            </a:r>
          </a:p>
          <a:p>
            <a:pPr lvl="1"/>
            <a:r>
              <a:rPr lang="en-US" dirty="0" smtClean="0"/>
              <a:t>19 times she went to the South and rescued over 300 slaves</a:t>
            </a:r>
          </a:p>
          <a:p>
            <a:r>
              <a:rPr lang="en-US" dirty="0" smtClean="0"/>
              <a:t>By 1850, Southerners demanded a new and more stringent fugitive slave-law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Great Triumvirate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1849:</a:t>
            </a:r>
          </a:p>
          <a:p>
            <a:pPr lvl="1"/>
            <a:r>
              <a:rPr lang="en-US" dirty="0" smtClean="0"/>
              <a:t>“Fire-eaters” in the South threatened secession</a:t>
            </a:r>
            <a:endParaRPr lang="en-US" dirty="0"/>
          </a:p>
          <a:p>
            <a:r>
              <a:rPr lang="en-US" dirty="0" smtClean="0"/>
              <a:t>Henry Clay is back with…… (with Stephen Douglas)</a:t>
            </a:r>
          </a:p>
          <a:p>
            <a:pPr lvl="1"/>
            <a:r>
              <a:rPr lang="en-US" dirty="0" smtClean="0"/>
              <a:t>Missouri Compromise, </a:t>
            </a:r>
            <a:r>
              <a:rPr lang="en-US" dirty="0"/>
              <a:t>N</a:t>
            </a:r>
            <a:r>
              <a:rPr lang="en-US" dirty="0" smtClean="0"/>
              <a:t>ullification crisis</a:t>
            </a:r>
            <a:endParaRPr lang="en-US" dirty="0"/>
          </a:p>
          <a:p>
            <a:r>
              <a:rPr lang="en-US" dirty="0" smtClean="0"/>
              <a:t>Favored concessions from both sides; North should yield by enacting tougher fugitive-slave law</a:t>
            </a:r>
          </a:p>
          <a:p>
            <a:r>
              <a:rPr lang="en-US" dirty="0" smtClean="0"/>
              <a:t>John C. Calhoun, “The Great Nullifier”</a:t>
            </a:r>
          </a:p>
          <a:p>
            <a:pPr lvl="1"/>
            <a:r>
              <a:rPr lang="en-US" dirty="0" smtClean="0"/>
              <a:t>Wanted to leave slavery alone, return runaway slaves</a:t>
            </a:r>
          </a:p>
          <a:p>
            <a:r>
              <a:rPr lang="en-US" dirty="0" smtClean="0"/>
              <a:t>Daniel Webster: </a:t>
            </a:r>
          </a:p>
          <a:p>
            <a:pPr lvl="1"/>
            <a:r>
              <a:rPr lang="en-US" dirty="0" smtClean="0"/>
              <a:t>Favored tough fugitive slave law “7</a:t>
            </a:r>
            <a:r>
              <a:rPr lang="en-US" baseline="30000" dirty="0" smtClean="0"/>
              <a:t>th</a:t>
            </a:r>
            <a:r>
              <a:rPr lang="en-US" dirty="0" smtClean="0"/>
              <a:t> of March Speech”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0178" name="AutoShape 2" descr="data:image/jpg;base64,/9j/4AAQSkZJRgABAQAAAQABAAD/2wBDAAkGBwgHBgkIBwgKCgkLDRYPDQwMDRsUFRAWIB0iIiAdHx8kKDQsJCYxJx8fLT0tMTU3Ojo6Iys/RD84QzQ5Ojf/2wBDAQoKCg0MDRoPDxo3JR8lNzc3Nzc3Nzc3Nzc3Nzc3Nzc3Nzc3Nzc3Nzc3Nzc3Nzc3Nzc3Nzc3Nzc3Nzc3Nzc3Nzf/wAARCADzANADASIAAhEBAxEB/8QAHAAAAgIDAQEAAAAAAAAAAAAAAwQCBQEGBwAI/8QAOBAAAgEDAwMDAwIDCAIDAQAAAQIRAAMEEiExBUFRBiJhE3GBMqEUI5EHFUJSscHR4TNiFiRD8P/EABoBAAMBAQEBAAAAAAAAAAAAAAECAwQABQb/xAAqEQACAgICAgEEAQQDAAAAAAAAAQIRAyESMQRBEwUiUXEyFTNhkYGx0f/aAAwDAQACEQMRAD8A5xJYfJ2oGWjldSkyOasSqknaAOZ+KG6bGXUiKROgtC2Pc+pbQAliDR0bURPt+e9B/hcjFuLcuY7rYf8AxaTH9a2v/wCN/X6UM3ByRfuKNTW1SIHxvvXSaGjBs10zK6ZMd2jao7ow2B+RRmVVJBBBnee1DVIOoz8b0AURKqwk7R5obDuNjtAojCBLbj4rD2zqmSPxRR3RJdQICiR8bVYWlYqC0A/PNI2gbQAEtxJgU+quwkBj343rpFYWGYqFidUcxxUWb294IoZtmCSrARO/epLsd9xFLZUwbjEn/MfI4qStqXeSDwTUXWVkMOP6VAWih9rmT8UKOCAgL7hJ7eai7yCCIPcRUwqqYMt8zWblv2MZJ7QOBQZxXZDrMxB80i7Sdo/PenshAFiJ53qucSQCN+xFPHZkydhFHBPjaKLaDEDcETxFLglVAP7UTWY/HY1zJDJmYECPFDuCWkD8UL6oESBUjcB77k9q6igQAD2jTH24rDKx3YxPFYAGmYIP3rMatt9ua4aj2gxsN6zbADEHfsKmilVJ1HbiY3ryqoaDOodz3oHUM3EGgvBO0wN6JgraGZaN5JthhIPBFFcamO4iIEmNqAw950kAeCeKAU6o6nft2rfTUzcFFbGVYvY5EqR9jUumdOxb1gZPRdFlzu1pZ0n8dqr/AOz/AKmtyw+DdAuDTuD3FPWce/0brOjEDHFuEsB/l+KnJbL836NY9e9E+g1vqNq1CsdN0DbfzWlEEzDRB47mu4dRXG6hj3MbNshrVwSRxvXLfUnQf7pyUNmXxrg/lsRuPijGVaJSXsoYMiQK86rueWHaaLJMqdvJIqBCAbzz371ZCMJjjbYD4+asrdlp9+3zNIYzgRoEfMVZI5cjTuTzO1LIvAk1hiQVIk/BFebGldIJnnfamFuBVggseBU1yEg7AgCONzSDiNzC0nYGAN9uaibDEgEEeDxFPHItFQCfihXLysfntQ2cKtisdj23McisvbIQym8beKK95laVE/esMWceJ70TioyvG/NU15mFw881b5exaDxVJksNcSfmKpAz5ESW7G/Peagb6xuTvQ5B5H+1QdhyKeidB7d/fj/qj2rxJJmd+1IICTHnvT+KsiCI+eK59DJDKuzjsO5BNM2wNEk/91CzbYcKIowRhvpjvsJqQURCkH3cEc1nSdQJGw/apoGIICGPmpIYHv8A1eaFhJM7lzxB7AbV4fqPnuYij2MJ8jIt2McG5duHSEXua6R0H0P0/Eti71dVyL8SUk6F+3mmfYErRrn9n+Hnt1P62LbT6A/W77AD4810jqVlbn0rihWuJ4NQvX8TFsJaxVS1bUQEUACqq76hSwdJAnzNRnOMeykFfQ/mrCgFYGk1RNiHqnSbuJmjTJP0yxBII4O3FXd3IXNxVuQNxIita9RdZGDhmypBuMIAUQKm5b0US1TOfZFo2b727rQ9skGONqXuqv1N1MH5olwl7hdl1P8A4mNRYjTsPgE1rizOZtkKwI3+AOasLTqzRMD570ljIrN7pk1ZY9i0Z+fmlmykAjfTgDWQT471JfpKI1MR2mpfw20Iw3qa4/sZTvO80llQDLaMCCO8gUJo0khWMH9WmKcdAPbG/I+QaiBCkMNh3oWcIMQw3VpnYVFrhKyVkA+d6dKKTwxXsAe9e+imk7GP3onFDmPyBbIETE1Q5RJuahG3aa2fOQCSFIMyBFa7mjclRBqsCMxUliBvE7favQ20/wBfNTW0xOwjz81N7YAWBFWokRT9UyAPvTlhp77fNIAEMdpp/H3EMvFTkEsLTnTAPFELkgIDuOw2ih2UZpO/G0UU2jpBkTUWEgRIDMTPzvRSCdIDH7RUgoCye3YVlBtMH4mhYTp/oToaY2MepZIH1rin6QA/StWPUc9LTlNTfNXGDhJYxLVhHJZUAiaoPU1hMcMziGHeealmckrKKm0ilyuqLdkFiAD3qtvXkZpLatvHalb18PdMee/egX8pLZBuNv2UVl3Lo1xhxVsuendTa3kIC7fSQSRWudfzE6j1S5dVv5Y9q7/vQ8nLu3dl9qeF70o6qB7YJB8Vqw4nHcjNmyKWonirklQuon/15oTqUGhxpbjapazGhpnTIjxWGKmSQxPmK0dohQXFVdjqgjz3q3x7dsqBpgnx2qjtPLaTJnvHFXONDKI3PfaIpZdFYD/0lABU7/NECqF23bgdqEqKSJ57CaNogQDNTKohBKzE9vzQNKs3vYSPjimG1AwJ8H5oR1/pbY8bmuOoyUVeJk9xtFCuoCPniR2opdgBMGO5oRYsNSDfgbUbAVGfadjI8f0qhy0m3xO/NbF1BtUbGeOK13IfS0sxJ8CqY2SmhQLpETv3ojWiqy5+wmom6o381lrjfBU/NaUQIoiuDA47zRbKkMNz9hQ0YK0LyBMRxTFtZIDbfapyChywXK/bxyKYQ7GOd+TQrUBQBv8AEUUoYJYioMcyux93J/esjSp2J3/ahnVJEbCp2RIMxt8UDjumTcu2bnsEbRWq+rM4GwbN5pbk/FbfkAXHZmmBwa5j6tvLcyWOrYtp28VnzNyqP5LY9bKS7kmTobTHDdzScB3JP/dTeQY257VhhCltwTyatCKj0SlklPswzBSAjGa8YLkbyADXtK/qg8dzUCQrQdo43qvIWiZUIdiTHFDZpnTssdzRJkzJB37c0En3DiCePmlCSsQrbcdvNW2MQDOkhJ5MzNVdsgXPnsY7VYY+zy3H+9FjxZaLd9oJJBHleKn9YsBqIBPjvSuoGDBkbVPTpHtWB3pGyga5dZSQe4G4E0E34Ejf7ioFpMsN/gcVB1METPcz2oHWee79T9Un5ivKSAFAaI4qIDTss7CijUBB5jYRtQsJXZpTeQ3eCBzWudQIDERG+3mtkzNP6nIDd5rXs7SHZySOYkVTG7EmisRoJI+1S1Hj45rGsFpHAqQBJ+PvWhECdpv5m5P3FWFoAsusz4NVyFlaVUf1p6wFuD3GfFLJnDaNDwCNPc0eCB/3xULCgIsQTRyVUwYJjg1J7GPLbJWdUb8RO9Z0Bdw0iOIivajp2UVNNGiGHv8AHahRx2zLyGTGYQTt2rlvqh/qXQSIJOwrpueIt+yJiuZeqlK310jTvuKyT/upF46gyhDMFjvMR3qQJHJ43Mnis7RHMwawRq44nvWozIiCveCZmayCG8HbnwamV1DZgoqJEJAaQDHFBjEdwBtuftQ2krCxAE9qI2x2kzwTxQnVlndQSOx4onEMRyLhRoDLA2/xCrXEAkKSNu1VWm4P5lvdkEx/mHirjDIuWwwaPtTS6Gj2OLsNmEiigfqkb9+N6xbXtBiPzRAsAsfOwqZUCAOVBgf1qBbUkIJEyJ5o2jUfZt3IAr23cDUOJFBnAWFwGRH5B3rJR9JJjdZ/NSO5nUIG1T1rqGtthtAoWErc20VUnT9zFaz1IGDJie5ras9gR7QO/wDStb6iGZjsYBkSKbGxJ9FGimIFGWVEkxUFOlySB4oxDEAjt+1aUyBAOxYzyeKexwxjSJJpUKPz4p/H+poAURHneudDUOWVeAG2H3oxBT9X9aFaV9AG8zPNN6GaADq81N0BAkkncR+akZ1COYrMKXAYR4FFMKpAG5oBOv8AUB/LmSJFc79XyL1sMRESI3ro/UiQhiCd65n6nuFsxVMDbgisLd5UXf8ABlKqyu51eIrK7gEg/aDNZ0kDgEgdqkqiIY+7/StaZmRgkge0fE1j53+xrzbEFV2A3HesCZmORzFcx0iJnURuDzA7UMy25IiisJMJt3IqDAE8Aius6iKCHgcUxhscfIVZAtXmIRuAj9x+aFbJL7kjtt2//opsWvrWjaZiAe/cEcEVzY8UW6opAJmfnmshPZBElufil+m5JyLGi8P51s6bsefP2NOlVAJFJZQCW0DYfieKgWYmRMEfmpDTySGI32qSpOld9IO3eaDZwDT9UEsSN/zWRZYmGU7STTKW4/Safwuk5ubaN3HtErO5qU8sILlJ0hlBs1vPQxIBntNUWZiX79wIiFnJjbmujv6VzryEj6eobBZ3pr0h6ZNjKut1BVF9ZCBuwrPP6hihFyi7ZRYbdy6OXZvo/q+JijLvYzNbO/tMkfcUt6e6Nd6z1bHwkIT6rbtzAr6GtYr4l4pc/mWHmQw4rWcvoFuz1y11TpNm1auqYe2Ng2/P3rND6tJpxkt+mMsOOU1x6B4/9nHQMII2Y9/IjaHaA34H/NP3PTHpb6YT+FVAOCrGRV5k33TC+tk2FLL2G8fNc39WeocixfNrD0+8SSpmKw+PLyPJyUpu/wBjRiuLlLpGfUXQOi4lp7vTc461/wDzYz/3WqETIBgTxQka9dOt5JLEjuact4GQ3Ni4wPcKa+ixp4YpTlf7Mk6m/tQL2kCFAjzyakNxIBEim7vTcjHsLcvWHVD3YHn+lLTJ9sGRG1VU4y6JShKPZu3qP1di44tiwy3tbhTpPA81qPU81MzKFxQ4AEAMa1zNf+Yqh2I08EfkU9ZuFijRsVoSxKP3ezS4pqUUOBF0wSAYgdzUimjbVsBQ1CkACFHI3msk6hyDtB+1cjJEzpCj3AyNuawqnhJk8/FZlZAgifzU1SGIJijY4IqAQx870WxgXspkSxbZ2Y8RJNN4GBdzL6WrNtmdjCgbzXVPT/QcTo+KkjVeIGpz2rB5XmLAtbZaGNNXI53a9GdUFsuttWgain+LzSdiy9slWU6gY0kQQfH3rsl1/pEOqqoY+5j4rUfUfQHu5trP6cmpbrqHVd4YnY/asvj/AFCc5cci/RRRi3rRybM6jlnNLWP5J/8AHK7swBrZOlZD5uGzuD9RNrgY/v8Amtw9X+m8DovTLvU/4Zrl5nGtokLqIkgduK0651ro+HOTh3zduXBoe2UI0g+a3LyZT+1QY8cONwcuRYLbTff7VRPnXj1ixYxmMBgAJmd6uL+RbXFOQrArpkR3+arvR2F/ePWhkaZVDM/NWlLhjlJkYx5ZEjrWL0LByMW0+VZi7AJ0EirXHxrONaW1jWwlteAKFiApjIrMA3xR2tXysWYMDkmK+YvN5D+OKsab29gwEt3fbbZtXeJijXenJmWwxlXUyrAbip4Vv6YXWJIHeoW8gm8yglSPFNihDDUsyvvQrcr+0ncx3IC3I0xBJ2mkH6aguBlfbnavdUN4hStxyJ3ANEx76LZVGuAMRO5qeWWOT+xNfseKmo3YXQNGkiViNxzXGfX+DYxvUV9cRNC6VJUcSfHxXWf7xC27mo+5Zj5rh/qnqbZ/qLKus22rSO/FbfpMZfM36oLTjF2Z6eC1xAgGokQIrsXRck43SrVu7aBb/wBRXGei3BYy0uMx0A7juK610zq2G9tHa4PaNxWj6opPjrQ2CMXjf7HfUlq1f6HeuZCKkISB+Nq48bOk7duBW8+sfUv8Uv8AB48fS5aOTWk3bpYjvHcd60fTMUseN8vZHN6izX8sOpt3LgDEeNt6jjZrKqpB/TsR96Z6jaLYxAcSsE0nioL1qCSNDHcV63a2dkx8ZcY6L8e+2sD2kSJHFGsW2ukAKTpGwovSEW9jLbM7NA3it/8ASvpzFZv4i8NQAmPJrB5Pkrx47Fx4U27ekaDbwMk7rZuEEbGNqG2O6XtN4aWBiD2rteXjY30oW2iwOwiua+ssXT1BbtpYDgAwKy+L57zT4tUV+KDg3G7RtXovPwLeDbtWrS23A9zld2/NbFkWkYC8gLKeRNcew8vIw71t7Tn2tMHv5Fda6LdXN6YlxWDB4OxmDWDzvGeOfNbTDyTXL/YbMx7mStvQBo8U7j2lw7U69IPY70FXsYNvXl5Nqyo3IdwP9aH/AHp03MdbVvOx7z8hbdwEkfikx48mNfI1+v8A0SUm/tXRPqzY2XhZOFdQFblshl8j4riHXvRuVjPcu4M3k+ppCAQ0ef8AWu138e3nxcsOVKiCpMMDSmT0vM+mFJs3JMhbjia14s3kxly7/wCh4fGo8WcqxcC903plvG6hbOsrIttvAPFbd6WPQsC1IX6Fw/qkHekPU2Jl2+o//eWNSjTuIKjaBQujWrX8epyEV7CK1xkeSGAHG3zFbssVmxLm6/IsdOonQbBs3NN3HyEZSYBO9UmdmdS6T6owxdyTcw+osbYQja2wG0Gtl6fkWTYQ2sdbakA6RwJFFyMI59ko50zw0br9qbx/BWC5RdtnLJTp9CGPfuPebS0rNU/qN+sXAP7h0swMOBAYVfjpyYOKyhnckQW7mtaxLzr1ABFZVuOUS40qA3gzzRy4YzaU1Y0abtFrjXc18RUz8Ym6F9xtsDvWmerfUKdOK/TuTfHCDmfmtqz8S/YtjqC5JV7MEqswwNV3U8PpnW7tu5k4qfX4+pJDNA8jmPms39OxRna/0PjzuPo0zD9YXcvJVHBthhBnbeqDr2CbOZ9ezul1tUDsa3DN9NdKbIa1h3Llu+JMPurfYiqfMwWsOtu6VdhsBNaMeOOKXKCo6edyxuMlZQJ9S3bGlSCRuaes5GRaQLrKk9h3ot0CdkAmZMSKiVBUa6vKSZhTcejLu5ks0n5NAcEr7WiOwPNMbadjuO070Bi0htz+Oa5Mm527KfKv/wAoqFJnaSeKX6bdQFkK6nYyu3FP4/TrlwGDAA5/3ob3sPp9yLf8673kwK0J10b8mJyalN0i96KNFxgxJaJP9a6d6Uzls4ZW6dIjk1yvoeQ722yLiaTc4naAKdbPukylxvuDtXneXgea0xJTUJvX2s6P13ry6SLWnQp7/wCI1pOd1e9luf4hUAPEDtVS2TeZpZi8cbmhNccxuNvzQ8fw4YVfbDLPqoaQ4zozCAZB2olvqebjI6WcrIsoeVS4Vn8VWrcbTBM7+f8AqvEzEg7/ADWlx5dkOTDXci5dYlrhZ5mSaaxnaR7n27gkfvVXG8kbnggVYYgZ3VUUszbBQJJNFxVDxk7Nkw+s9Sx1ULlXGB/zHVH9Zpu71PqzBbzXr+xlTEA0foPpXOvX0uZqi1YBkgkSR4it5/h0RdAtwo/pSRwRfodySRy/KzcjNuC5lXS7rxqOwFXvpfo+U+QLptvbslTqJ2BXx8yf2raLmP02w+prdgud/wBIO9EOdqUKg0rxAqixRWn0Lza2hyzZt2juAT4plhcYfqAHYVVplC3uzAt3FePVGJIU96vyRJpsavsQIY895qszsaxfC/WRmCHUpBiCKPduBxq4P+tLfxAZSukyPJqcq9lVro1/1R1DJbFNjGtqtk+0gctVP07OyGP8PYthsiIZ22W3J3/Jq361k2DkDHUq1zQS6g8GtYPWE6O18C0DcuwTrMDb/WoU+TH0kNdcwbuJ9O4+grqWLtonUjE7Ej71SXstMy0LtxwbygrqGxPyaD1b1N1HOwrlkjGFtgGY2Z1KAe4NV/U7lj6Nq/isVAEMCYI/5plFi8rQe1fBui26iTuCe9GKKSdSgf6VVNca0lp7gnSgkk8T2qywXOdbm0sEGHBmjKNMjJWgbMEkASeKhyCY+BvxT69IuxIckE701a6JdJ+DyCKV6RKEG+zUMrq4yFNq4zIjd15AqOF0/Adwz5LXY3CARNKa8S5B1gcDmmLVqwhDo06d+a1NV0ejB82nKmXq31lUtqBbHAFPYWOuSmxAGrYeRVA2Wqx5PYbGrPp+SVtrBCxuN+Kg7WzZkgs8eBcN0wKApHPzArw6UoYGO0nin+m5VrLtQX967kf71ZJbtjnnsRVInjyjKEuMuzXm6YJPtieBQrnT0Bggk1s1y2IJ/wB6Vu2iJET9q6gGuvgrb3CmKc6Rc/u/J/ibae9AY+CRFOXYEwsfFLMNLahyeaRhj2WK+repM2i2gEfBpmz1zqGQQtx2WTwOa17KvMgDJIBO5C8fmh2upPbaV5mpSlL2aFFM6DiEta1OST2k00Xce4GFitIx/UN1dpI/HFOjr7XyBr9neRG9cppHfG7Njv5qJb2YaiN5qsfqItmVcyPPequ9mNcb2sSPI4oLB7jgIssTwBSSm29DRgjYLXXfbAO5O+1VvWPUL4SsbLK7A8QaNg+mMu6n1nZUJGy8E1qHq1LnTc57OUlxS66wWXZu3NPHk2rOlGK6Fl9R5Je7Kk3Ggs+rYHvVTm9XF3K1ND3B4MgfeqjJuksfp6tRn8UNLxsLKgTMk/FauCMrlJjl/JJb6qjfj2mpW8xWcWrp9kcgSQKSvZSx7V5HilwxIncd6ZIFl5l5jXdDAQFHDcGTT/TM+4ugWdKsdjqOxHmtUTJ+m51KSNiBNWXQ8y4uaH+kWH6YB537Uso6CmdK6Ni38hrjHLjS+kCCQfnftW19OtW71kMyAuDpb8VTen79+3h23vYVy1bDlCUbUUE9xWwm0LCF7KsWQFj5bvXRWgSZ83NaYxxxTWIHtk6tljcVKzjwv1LrkKKGbpyLwVRCA7xwaoykI1T9jmIbly7q2jjfxV7jqNKqAOYM1X49o2wNlH47U4jmQB95rPM9Xx4uC2WFhb9hxcsuoaZkbf1q6xurXUKnJCMh3JXYitfN4qqgHUeTFHX3rDckbA0l0Vnhhk/kjdbZF6wHtlWB4YUK6jspiD5kGqHpGe2Jc95JtHZlB/etq1WLlsXFdTbIkHwKqnaPHz4Hif8AgpMhLgAHjkzzSdxCTu3xJ2ofVOu2FuvZx2AUe3We/wBqrRlW8gkh9R7+7ig4j4sDltui+Fhb3TktJdXUzamDEbeKrM7F+jcgMCY7cGlgAAdJO3fzWbd27rOpDB7tUnE2rxq6Y1Zw2dA4bc9jTK9PuOwBgTWcXq1tQFvWQyr3XY1s/SG6VnW9VlwXXdkI0kfg80vxt7JzTg9lVj9N+laEuYB4p/o/T1PUMa5dvaLQue5e5AprOyce0SFA2E/BrW+qdWukRjhbJH+QxJpVUXYkU2javXtjKysfGfpOddsZGOxOm1wwMCI7mtSzSM2x/C9U+vl5Vu2WuMNggHMT9xTfTfWv8oW8oqmUNg9z9LfFW463Zv45uW+mFXcbuF1BvyK6TTd2FY3FU1ZyDquDbsM97F+qbM7rcG6/nxVLcKwJLBuY7AV0H1IUXoF/LvlVa8DbVO5aeI+K58kKDIB3gTWvFJyjsyZklKkSVVaNOozx2rLKV3APFYGggQHE/NFU6QSQY4HcVQiAtJauP/O1kf8AqYNWuAtm1etadaqG87zSmLet2rjRbVpH+IbTTGHca9kpbDJ7nAHwZrn0MjsnpqwydPbVcLfWdmkmeSf9q2Czb0WCoLH2wCTvVL0vPw7Fm1aF3hQsxt4q+tEFVAMxxQj0I+z5sy7rXCLaH2jYGiY4FmNY43+9BZUA1LuTzPah62fuTv3pi6lT5F/j5aXQIWKLcYBxPBH9a1+3c+ncBj96ftZgLKGJ09/ipyia8XkWqkXFu+luPcGG/bimrN36kEfYGarLdtG91l5+9SE2mALQY/w8VJxs3qbLfUNwC228k1m/l5Zw/wCDxLxRLphiNyB4BqvS8QRvMrOxod9lKoGYqdftbwfNGOmDKozjTKjMxnxL+q8GvWZ3uapI+/ip3se0t1Diu9lnWbZLSr/FOZJvtZOS9n+Zb9t1QPa48ilcbDt5OPet2r2q1Oq0pHutt4ql62YpY1yqPst+nZdxrIt5SsrrtNMXPrQQF2rV8XqF/FuGzf1FRA3PFXSZK37YYPI8g/FBxLYsqkqfY090Wl0x95qFnNuK+u0xVl4YGkrru7EMxKgcCvW32AA/E0EqDKVmx4fW7mSVsZbAEna4f96X61d/h4dRJYwG8bGqPXpJHcdxUeo5r3On3LTuxiGRo43qcsSbtEJOouiovdRe5f1s36WnSKasepOpYbkYOS1pT2Bqmdg0RP8AzUQNwfHNaeEfwYPkmumP5WbkZ7tcy8l3csTBO0+aWjcgsBHE+KiDEA7jtWQAJO//ABTJJdCtt7ZOBEbg8if9aNd9iIS5IKT9vilfqcAyfvJpm69tltyphRBjbigwAzwBC/imsGzc+tbUL7tQgRzSy3BqDJbJE7FjJre/Qnp1ssP1PNUshJW1b7ufPxNBhRb9FN66wRwVtqSzLPAUbmuhYRIxbTMRJQf6VXdO6KmLYFsquph72A2Jnera3Z0gKNwBFCKaFk76PmYlwdJlY5BFe16pDVsuRhWctQ7Ard29y/8AFa9k49zHulbikeCRyKMZpjIgIBB2miKwdfn4ocCKyNJG5MCiOg9i/csvKvsO3mrK1kW8lAymH7iKpyVJlmE1i3da20gkeIpXBMvDK469Gx2yIXURHadqw91ECfUT2s0AgcVSXM1/oW2ViIft4isXsq5cxAJIYOJYeKCiaHnXotrOc1u8V/w99qA6LZum/Y2VjuO1VLXL10C8jGeH24NHsZDMGS9JDcnxR4kllvT/AOB/Kx/420LqCHHJA7Ulj37uMxRknfjxUcfJuYmRockoeJHbzVsgx8hdS6dUCaG0OqyO1qRKzkI6BhpJ7jxUN4YKSRQ7tq3bOyQ/AIPNYDDRtqmgUbktMmpZnMiKjlMqWwrLIbYzXg3uEQx79qVvubl3SNwKKJyeirvoLV1lBJEypjkVAMYM8Cnsm0xtFjsy8AeKRnbeap6MEo0zBLN2j5rKknvXoE7javCJ4rhSSkk8jcRUk7jVHyagqgbmdqLatBzLd/3rji89O9OOfk28a2haPczATt3rt3QrGPbx1FgnSgjccfiufeg+j5K5GPmODbstsnYtsd66XgWigd2UqGbZQeBS+wyHIBA3O3asgiTWQAdgCPNSBVR/1TCHJMfo4UKmghvgk07f9M2cuwUv2gQeJ5B8itxtYVpeEE7bCmbWKi9hFZqplr9nAfUPRsromb9DI9yP/wCO52cVWESIrvfrHpnTcr09lt1RQtqzba4LoHuQgbEfmB+a4GRvyRNXg7Qt7JhQe4HwRUlt7jx4mobAbkmvE77Hc0wyDtaBxiRtBEms2EGkjcr8UNSzWLik7EUOxdMMC0SDtQDe0NW2+hfYH/xPsYqWZjtab6qnWvM0oztI0iYphbhupouSvzQoeLTTiz1vTlWRbckXAJUnzQ7dx7D6GlSNuOai6ujkkkj/ADUzNq9bh5DxsRya46L9ewwvs4EnfttU1aWYqdhS1o+7cyF4PzTVk2wplgSdyKVmiMmzAbRqcTtxUbdmNVxjLHfimEtrxsZ3iKKylbZAHPxxXB42JsoZCNt+apmULcYQdiavvpEieO9Ul+RfuT/mNOjLmVUDKE8AkngU2On5eplNhwVOlgRwfFL6TqEc9h5rf8X036i6rh4eTZs2rK6A1u8LkFp/xMI3J/ahJ0SSvZpP8LdtBWdYVjpX78xPmty9I+lrvUL1lsywQpEqG3JWf1HwOw871sHQv7PCl5bnVrzXRbIZUERq77RW942LZxgVtrBJlmO5Y/JoJ2daRnp/T8bFRQiSQsS1PkDtxQQQBHFEVhxzTE9k59p2P9aEWJPBipagDAk17bvROEhsBHiiLxXq9StIVNml/wBrN24vp21bVyEuZKhwD+oAEwfzvXIPpqeR2816vU0UqOtnvpIZkfvUWtqIAH716vURk2Ft21njt5oCIocRP9a9XqNBt6GrSKS0j96kLSeDx5Ner1dSDbJvaQ7EbRMTQ7dpC4kH+pr1eo0iluwhtpIEbfep2raB9h+9er1LSKRbofs21IUmZMdzTS21bkfvXq9XUh+T/J57KDt28mqG7YtG65K7lvJr1eotEsrbROxYtG6oK7R5NfQ/R7Nu10XBVFgLjWwB49gr1eoNIhbobZRttUDbXVx38/Ner1ckhLZkKNtv3+aygBBmvV6uORIKI/E81FQPae5G9er1cE//2Q=="/>
          <p:cNvSpPr>
            <a:spLocks noChangeAspect="1" noChangeArrowheads="1"/>
          </p:cNvSpPr>
          <p:nvPr/>
        </p:nvSpPr>
        <p:spPr bwMode="auto">
          <a:xfrm>
            <a:off x="155575" y="-1104900"/>
            <a:ext cx="1981200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0" name="AutoShape 4" descr="data:image/jpg;base64,/9j/4AAQSkZJRgABAQAAAQABAAD/2wBDAAkGBwgHBgkIBwgKCgkLDRYPDQwMDRsUFRAWIB0iIiAdHx8kKDQsJCYxJx8fLT0tMTU3Ojo6Iys/RD84QzQ5Ojf/2wBDAQoKCg0MDRoPDxo3JR8lNzc3Nzc3Nzc3Nzc3Nzc3Nzc3Nzc3Nzc3Nzc3Nzc3Nzc3Nzc3Nzc3Nzc3Nzc3Nzc3Nzf/wAARCADzANADASIAAhEBAxEB/8QAHAAAAgIDAQEAAAAAAAAAAAAAAwQCBQEGBwAI/8QAOBAAAgEDAwMDAwIDCAIDAQAAAQIRAAMEEiExBUFRBiJhE3GBMqEUI5EHFUJSscHR4TNiFiRD8P/EABoBAAMBAQEBAAAAAAAAAAAAAAECAwQABQb/xAAqEQACAgICAgEEAQQDAAAAAAAAAQIRAyESMQRBEwUiUXEyFTNhkYGx0f/aAAwDAQACEQMRAD8A5xJYfJ2oGWjldSkyOasSqknaAOZ+KG6bGXUiKROgtC2Pc+pbQAliDR0bURPt+e9B/hcjFuLcuY7rYf8AxaTH9a2v/wCN/X6UM3ByRfuKNTW1SIHxvvXSaGjBs10zK6ZMd2jao7ow2B+RRmVVJBBBnee1DVIOoz8b0AURKqwk7R5obDuNjtAojCBLbj4rD2zqmSPxRR3RJdQICiR8bVYWlYqC0A/PNI2gbQAEtxJgU+quwkBj343rpFYWGYqFidUcxxUWb294IoZtmCSrARO/epLsd9xFLZUwbjEn/MfI4qStqXeSDwTUXWVkMOP6VAWih9rmT8UKOCAgL7hJ7eai7yCCIPcRUwqqYMt8zWblv2MZJ7QOBQZxXZDrMxB80i7Sdo/PenshAFiJ53qucSQCN+xFPHZkydhFHBPjaKLaDEDcETxFLglVAP7UTWY/HY1zJDJmYECPFDuCWkD8UL6oESBUjcB77k9q6igQAD2jTH24rDKx3YxPFYAGmYIP3rMatt9ua4aj2gxsN6zbADEHfsKmilVJ1HbiY3ryqoaDOodz3oHUM3EGgvBO0wN6JgraGZaN5JthhIPBFFcamO4iIEmNqAw950kAeCeKAU6o6nft2rfTUzcFFbGVYvY5EqR9jUumdOxb1gZPRdFlzu1pZ0n8dqr/AOz/AKmtyw+DdAuDTuD3FPWce/0brOjEDHFuEsB/l+KnJbL836NY9e9E+g1vqNq1CsdN0DbfzWlEEzDRB47mu4dRXG6hj3MbNshrVwSRxvXLfUnQf7pyUNmXxrg/lsRuPijGVaJSXsoYMiQK86rueWHaaLJMqdvJIqBCAbzz371ZCMJjjbYD4+asrdlp9+3zNIYzgRoEfMVZI5cjTuTzO1LIvAk1hiQVIk/BFebGldIJnnfamFuBVggseBU1yEg7AgCONzSDiNzC0nYGAN9uaibDEgEEeDxFPHItFQCfihXLysfntQ2cKtisdj23McisvbIQym8beKK95laVE/esMWceJ70TioyvG/NU15mFw881b5exaDxVJksNcSfmKpAz5ESW7G/Peagb6xuTvQ5B5H+1QdhyKeidB7d/fj/qj2rxJJmd+1IICTHnvT+KsiCI+eK59DJDKuzjsO5BNM2wNEk/91CzbYcKIowRhvpjvsJqQURCkH3cEc1nSdQJGw/apoGIICGPmpIYHv8A1eaFhJM7lzxB7AbV4fqPnuYij2MJ8jIt2McG5duHSEXua6R0H0P0/Eti71dVyL8SUk6F+3mmfYErRrn9n+Hnt1P62LbT6A/W77AD4810jqVlbn0rihWuJ4NQvX8TFsJaxVS1bUQEUACqq76hSwdJAnzNRnOMeykFfQ/mrCgFYGk1RNiHqnSbuJmjTJP0yxBII4O3FXd3IXNxVuQNxIita9RdZGDhmypBuMIAUQKm5b0US1TOfZFo2b727rQ9skGONqXuqv1N1MH5olwl7hdl1P8A4mNRYjTsPgE1rizOZtkKwI3+AOasLTqzRMD570ljIrN7pk1ZY9i0Z+fmlmykAjfTgDWQT471JfpKI1MR2mpfw20Iw3qa4/sZTvO80llQDLaMCCO8gUJo0khWMH9WmKcdAPbG/I+QaiBCkMNh3oWcIMQw3VpnYVFrhKyVkA+d6dKKTwxXsAe9e+imk7GP3onFDmPyBbIETE1Q5RJuahG3aa2fOQCSFIMyBFa7mjclRBqsCMxUliBvE7favQ20/wBfNTW0xOwjz81N7YAWBFWokRT9UyAPvTlhp77fNIAEMdpp/H3EMvFTkEsLTnTAPFELkgIDuOw2ih2UZpO/G0UU2jpBkTUWEgRIDMTPzvRSCdIDH7RUgoCye3YVlBtMH4mhYTp/oToaY2MepZIH1rin6QA/StWPUc9LTlNTfNXGDhJYxLVhHJZUAiaoPU1hMcMziGHeealmckrKKm0ilyuqLdkFiAD3qtvXkZpLatvHalb18PdMee/egX8pLZBuNv2UVl3Lo1xhxVsuendTa3kIC7fSQSRWudfzE6j1S5dVv5Y9q7/vQ8nLu3dl9qeF70o6qB7YJB8Vqw4nHcjNmyKWonirklQuon/15oTqUGhxpbjapazGhpnTIjxWGKmSQxPmK0dohQXFVdjqgjz3q3x7dsqBpgnx2qjtPLaTJnvHFXONDKI3PfaIpZdFYD/0lABU7/NECqF23bgdqEqKSJ57CaNogQDNTKohBKzE9vzQNKs3vYSPjimG1AwJ8H5oR1/pbY8bmuOoyUVeJk9xtFCuoCPniR2opdgBMGO5oRYsNSDfgbUbAVGfadjI8f0qhy0m3xO/NbF1BtUbGeOK13IfS0sxJ8CqY2SmhQLpETv3ojWiqy5+wmom6o381lrjfBU/NaUQIoiuDA47zRbKkMNz9hQ0YK0LyBMRxTFtZIDbfapyChywXK/bxyKYQ7GOd+TQrUBQBv8AEUUoYJYioMcyux93J/esjSp2J3/ahnVJEbCp2RIMxt8UDjumTcu2bnsEbRWq+rM4GwbN5pbk/FbfkAXHZmmBwa5j6tvLcyWOrYtp28VnzNyqP5LY9bKS7kmTobTHDdzScB3JP/dTeQY257VhhCltwTyatCKj0SlklPswzBSAjGa8YLkbyADXtK/qg8dzUCQrQdo43qvIWiZUIdiTHFDZpnTssdzRJkzJB37c0En3DiCePmlCSsQrbcdvNW2MQDOkhJ5MzNVdsgXPnsY7VYY+zy3H+9FjxZaLd9oJJBHleKn9YsBqIBPjvSuoGDBkbVPTpHtWB3pGyga5dZSQe4G4E0E34Ejf7ioFpMsN/gcVB1METPcz2oHWee79T9Un5ivKSAFAaI4qIDTss7CijUBB5jYRtQsJXZpTeQ3eCBzWudQIDERG+3mtkzNP6nIDd5rXs7SHZySOYkVTG7EmisRoJI+1S1Hj45rGsFpHAqQBJ+PvWhECdpv5m5P3FWFoAsusz4NVyFlaVUf1p6wFuD3GfFLJnDaNDwCNPc0eCB/3xULCgIsQTRyVUwYJjg1J7GPLbJWdUb8RO9Z0Bdw0iOIivajp2UVNNGiGHv8AHahRx2zLyGTGYQTt2rlvqh/qXQSIJOwrpueIt+yJiuZeqlK310jTvuKyT/upF46gyhDMFjvMR3qQJHJ43Mnis7RHMwawRq44nvWozIiCveCZmayCG8HbnwamV1DZgoqJEJAaQDHFBjEdwBtuftQ2krCxAE9qI2x2kzwTxQnVlndQSOx4onEMRyLhRoDLA2/xCrXEAkKSNu1VWm4P5lvdkEx/mHirjDIuWwwaPtTS6Gj2OLsNmEiigfqkb9+N6xbXtBiPzRAsAsfOwqZUCAOVBgf1qBbUkIJEyJ5o2jUfZt3IAr23cDUOJFBnAWFwGRH5B3rJR9JJjdZ/NSO5nUIG1T1rqGtthtAoWErc20VUnT9zFaz1IGDJie5ras9gR7QO/wDStb6iGZjsYBkSKbGxJ9FGimIFGWVEkxUFOlySB4oxDEAjt+1aUyBAOxYzyeKexwxjSJJpUKPz4p/H+poAURHneudDUOWVeAG2H3oxBT9X9aFaV9AG8zPNN6GaADq81N0BAkkncR+akZ1COYrMKXAYR4FFMKpAG5oBOv8AUB/LmSJFc79XyL1sMRESI3ro/UiQhiCd65n6nuFsxVMDbgisLd5UXf8ABlKqyu51eIrK7gEg/aDNZ0kDgEgdqkqiIY+7/StaZmRgkge0fE1j53+xrzbEFV2A3HesCZmORzFcx0iJnURuDzA7UMy25IiisJMJt3IqDAE8Aius6iKCHgcUxhscfIVZAtXmIRuAj9x+aFbJL7kjtt2//opsWvrWjaZiAe/cEcEVzY8UW6opAJmfnmshPZBElufil+m5JyLGi8P51s6bsefP2NOlVAJFJZQCW0DYfieKgWYmRMEfmpDTySGI32qSpOld9IO3eaDZwDT9UEsSN/zWRZYmGU7STTKW4/Safwuk5ubaN3HtErO5qU8sILlJ0hlBs1vPQxIBntNUWZiX79wIiFnJjbmujv6VzryEj6eobBZ3pr0h6ZNjKut1BVF9ZCBuwrPP6hihFyi7ZRYbdy6OXZvo/q+JijLvYzNbO/tMkfcUt6e6Nd6z1bHwkIT6rbtzAr6GtYr4l4pc/mWHmQw4rWcvoFuz1y11TpNm1auqYe2Ng2/P3rND6tJpxkt+mMsOOU1x6B4/9nHQMII2Y9/IjaHaA34H/NP3PTHpb6YT+FVAOCrGRV5k33TC+tk2FLL2G8fNc39WeocixfNrD0+8SSpmKw+PLyPJyUpu/wBjRiuLlLpGfUXQOi4lp7vTc461/wDzYz/3WqETIBgTxQka9dOt5JLEjuact4GQ3Ni4wPcKa+ixp4YpTlf7Mk6m/tQL2kCFAjzyakNxIBEim7vTcjHsLcvWHVD3YHn+lLTJ9sGRG1VU4y6JShKPZu3qP1di44tiwy3tbhTpPA81qPU81MzKFxQ4AEAMa1zNf+Yqh2I08EfkU9ZuFijRsVoSxKP3ezS4pqUUOBF0wSAYgdzUimjbVsBQ1CkACFHI3msk6hyDtB+1cjJEzpCj3AyNuawqnhJk8/FZlZAgifzU1SGIJijY4IqAQx870WxgXspkSxbZ2Y8RJNN4GBdzL6WrNtmdjCgbzXVPT/QcTo+KkjVeIGpz2rB5XmLAtbZaGNNXI53a9GdUFsuttWgain+LzSdiy9slWU6gY0kQQfH3rsl1/pEOqqoY+5j4rUfUfQHu5trP6cmpbrqHVd4YnY/asvj/AFCc5cci/RRRi3rRybM6jlnNLWP5J/8AHK7swBrZOlZD5uGzuD9RNrgY/v8Amtw9X+m8DovTLvU/4Zrl5nGtokLqIkgduK0651ro+HOTh3zduXBoe2UI0g+a3LyZT+1QY8cONwcuRYLbTff7VRPnXj1ixYxmMBgAJmd6uL+RbXFOQrArpkR3+arvR2F/ePWhkaZVDM/NWlLhjlJkYx5ZEjrWL0LByMW0+VZi7AJ0EirXHxrONaW1jWwlteAKFiApjIrMA3xR2tXysWYMDkmK+YvN5D+OKsab29gwEt3fbbZtXeJijXenJmWwxlXUyrAbip4Vv6YXWJIHeoW8gm8yglSPFNihDDUsyvvQrcr+0ncx3IC3I0xBJ2mkH6aguBlfbnavdUN4hStxyJ3ANEx76LZVGuAMRO5qeWWOT+xNfseKmo3YXQNGkiViNxzXGfX+DYxvUV9cRNC6VJUcSfHxXWf7xC27mo+5Zj5rh/qnqbZ/qLKus22rSO/FbfpMZfM36oLTjF2Z6eC1xAgGokQIrsXRck43SrVu7aBb/wBRXGei3BYy0uMx0A7juK610zq2G9tHa4PaNxWj6opPjrQ2CMXjf7HfUlq1f6HeuZCKkISB+Nq48bOk7duBW8+sfUv8Uv8AB48fS5aOTWk3bpYjvHcd60fTMUseN8vZHN6izX8sOpt3LgDEeNt6jjZrKqpB/TsR96Z6jaLYxAcSsE0nioL1qCSNDHcV63a2dkx8ZcY6L8e+2sD2kSJHFGsW2ukAKTpGwovSEW9jLbM7NA3it/8ASvpzFZv4i8NQAmPJrB5Pkrx47Fx4U27ekaDbwMk7rZuEEbGNqG2O6XtN4aWBiD2rteXjY30oW2iwOwiua+ssXT1BbtpYDgAwKy+L57zT4tUV+KDg3G7RtXovPwLeDbtWrS23A9zld2/NbFkWkYC8gLKeRNcew8vIw71t7Tn2tMHv5Fda6LdXN6YlxWDB4OxmDWDzvGeOfNbTDyTXL/YbMx7mStvQBo8U7j2lw7U69IPY70FXsYNvXl5Nqyo3IdwP9aH/AHp03MdbVvOx7z8hbdwEkfikx48mNfI1+v8A0SUm/tXRPqzY2XhZOFdQFblshl8j4riHXvRuVjPcu4M3k+ppCAQ0ef8AWu138e3nxcsOVKiCpMMDSmT0vM+mFJs3JMhbjia14s3kxly7/wCh4fGo8WcqxcC903plvG6hbOsrIttvAPFbd6WPQsC1IX6Fw/qkHekPU2Jl2+o//eWNSjTuIKjaBQujWrX8epyEV7CK1xkeSGAHG3zFbssVmxLm6/IsdOonQbBs3NN3HyEZSYBO9UmdmdS6T6owxdyTcw+osbYQja2wG0Gtl6fkWTYQ2sdbakA6RwJFFyMI59ko50zw0br9qbx/BWC5RdtnLJTp9CGPfuPebS0rNU/qN+sXAP7h0swMOBAYVfjpyYOKyhnckQW7mtaxLzr1ABFZVuOUS40qA3gzzRy4YzaU1Y0abtFrjXc18RUz8Ym6F9xtsDvWmerfUKdOK/TuTfHCDmfmtqz8S/YtjqC5JV7MEqswwNV3U8PpnW7tu5k4qfX4+pJDNA8jmPms39OxRna/0PjzuPo0zD9YXcvJVHBthhBnbeqDr2CbOZ9ezul1tUDsa3DN9NdKbIa1h3Llu+JMPurfYiqfMwWsOtu6VdhsBNaMeOOKXKCo6edyxuMlZQJ9S3bGlSCRuaes5GRaQLrKk9h3ot0CdkAmZMSKiVBUa6vKSZhTcejLu5ks0n5NAcEr7WiOwPNMbadjuO070Bi0htz+Oa5Mm527KfKv/wAoqFJnaSeKX6bdQFkK6nYyu3FP4/TrlwGDAA5/3ob3sPp9yLf8673kwK0J10b8mJyalN0i96KNFxgxJaJP9a6d6Uzls4ZW6dIjk1yvoeQ722yLiaTc4naAKdbPukylxvuDtXneXgea0xJTUJvX2s6P13ry6SLWnQp7/wCI1pOd1e9luf4hUAPEDtVS2TeZpZi8cbmhNccxuNvzQ8fw4YVfbDLPqoaQ4zozCAZB2olvqebjI6WcrIsoeVS4Vn8VWrcbTBM7+f8AqvEzEg7/ADWlx5dkOTDXci5dYlrhZ5mSaaxnaR7n27gkfvVXG8kbnggVYYgZ3VUUszbBQJJNFxVDxk7Nkw+s9Sx1ULlXGB/zHVH9Zpu71PqzBbzXr+xlTEA0foPpXOvX0uZqi1YBkgkSR4it5/h0RdAtwo/pSRwRfodySRy/KzcjNuC5lXS7rxqOwFXvpfo+U+QLptvbslTqJ2BXx8yf2raLmP02w+prdgud/wBIO9EOdqUKg0rxAqixRWn0Lza2hyzZt2juAT4plhcYfqAHYVVplC3uzAt3FePVGJIU96vyRJpsavsQIY895qszsaxfC/WRmCHUpBiCKPduBxq4P+tLfxAZSukyPJqcq9lVro1/1R1DJbFNjGtqtk+0gctVP07OyGP8PYthsiIZ22W3J3/Jq361k2DkDHUq1zQS6g8GtYPWE6O18C0DcuwTrMDb/WoU+TH0kNdcwbuJ9O4+grqWLtonUjE7Ej71SXstMy0LtxwbygrqGxPyaD1b1N1HOwrlkjGFtgGY2Z1KAe4NV/U7lj6Nq/isVAEMCYI/5plFi8rQe1fBui26iTuCe9GKKSdSgf6VVNca0lp7gnSgkk8T2qywXOdbm0sEGHBmjKNMjJWgbMEkASeKhyCY+BvxT69IuxIckE701a6JdJ+DyCKV6RKEG+zUMrq4yFNq4zIjd15AqOF0/Adwz5LXY3CARNKa8S5B1gcDmmLVqwhDo06d+a1NV0ejB82nKmXq31lUtqBbHAFPYWOuSmxAGrYeRVA2Wqx5PYbGrPp+SVtrBCxuN+Kg7WzZkgs8eBcN0wKApHPzArw6UoYGO0nin+m5VrLtQX967kf71ZJbtjnnsRVInjyjKEuMuzXm6YJPtieBQrnT0Bggk1s1y2IJ/wB6Vu2iJET9q6gGuvgrb3CmKc6Rc/u/J/ibae9AY+CRFOXYEwsfFLMNLahyeaRhj2WK+repM2i2gEfBpmz1zqGQQtx2WTwOa17KvMgDJIBO5C8fmh2upPbaV5mpSlL2aFFM6DiEta1OST2k00Xce4GFitIx/UN1dpI/HFOjr7XyBr9neRG9cppHfG7Njv5qJb2YaiN5qsfqItmVcyPPequ9mNcb2sSPI4oLB7jgIssTwBSSm29DRgjYLXXfbAO5O+1VvWPUL4SsbLK7A8QaNg+mMu6n1nZUJGy8E1qHq1LnTc57OUlxS66wWXZu3NPHk2rOlGK6Fl9R5Je7Kk3Ggs+rYHvVTm9XF3K1ND3B4MgfeqjJuksfp6tRn8UNLxsLKgTMk/FauCMrlJjl/JJb6qjfj2mpW8xWcWrp9kcgSQKSvZSx7V5HilwxIncd6ZIFl5l5jXdDAQFHDcGTT/TM+4ugWdKsdjqOxHmtUTJ+m51KSNiBNWXQ8y4uaH+kWH6YB537Uso6CmdK6Ni38hrjHLjS+kCCQfnftW19OtW71kMyAuDpb8VTen79+3h23vYVy1bDlCUbUUE9xWwm0LCF7KsWQFj5bvXRWgSZ83NaYxxxTWIHtk6tljcVKzjwv1LrkKKGbpyLwVRCA7xwaoykI1T9jmIbly7q2jjfxV7jqNKqAOYM1X49o2wNlH47U4jmQB95rPM9Xx4uC2WFhb9hxcsuoaZkbf1q6xurXUKnJCMh3JXYitfN4qqgHUeTFHX3rDckbA0l0Vnhhk/kjdbZF6wHtlWB4YUK6jspiD5kGqHpGe2Jc95JtHZlB/etq1WLlsXFdTbIkHwKqnaPHz4Hif8AgpMhLgAHjkzzSdxCTu3xJ2ofVOu2FuvZx2AUe3We/wBqrRlW8gkh9R7+7ig4j4sDltui+Fhb3TktJdXUzamDEbeKrM7F+jcgMCY7cGlgAAdJO3fzWbd27rOpDB7tUnE2rxq6Y1Zw2dA4bc9jTK9PuOwBgTWcXq1tQFvWQyr3XY1s/SG6VnW9VlwXXdkI0kfg80vxt7JzTg9lVj9N+laEuYB4p/o/T1PUMa5dvaLQue5e5AprOyce0SFA2E/BrW+qdWukRjhbJH+QxJpVUXYkU2javXtjKysfGfpOddsZGOxOm1wwMCI7mtSzSM2x/C9U+vl5Vu2WuMNggHMT9xTfTfWv8oW8oqmUNg9z9LfFW463Zv45uW+mFXcbuF1BvyK6TTd2FY3FU1ZyDquDbsM97F+qbM7rcG6/nxVLcKwJLBuY7AV0H1IUXoF/LvlVa8DbVO5aeI+K58kKDIB3gTWvFJyjsyZklKkSVVaNOozx2rLKV3APFYGggQHE/NFU6QSQY4HcVQiAtJauP/O1kf8AqYNWuAtm1etadaqG87zSmLet2rjRbVpH+IbTTGHca9kpbDJ7nAHwZrn0MjsnpqwydPbVcLfWdmkmeSf9q2Czb0WCoLH2wCTvVL0vPw7Fm1aF3hQsxt4q+tEFVAMxxQj0I+z5sy7rXCLaH2jYGiY4FmNY43+9BZUA1LuTzPah62fuTv3pi6lT5F/j5aXQIWKLcYBxPBH9a1+3c+ncBj96ftZgLKGJ09/ipyia8XkWqkXFu+luPcGG/bimrN36kEfYGarLdtG91l5+9SE2mALQY/w8VJxs3qbLfUNwC228k1m/l5Zw/wCDxLxRLphiNyB4BqvS8QRvMrOxod9lKoGYqdftbwfNGOmDKozjTKjMxnxL+q8GvWZ3uapI+/ip3se0t1Diu9lnWbZLSr/FOZJvtZOS9n+Zb9t1QPa48ilcbDt5OPet2r2q1Oq0pHutt4ql62YpY1yqPst+nZdxrIt5SsrrtNMXPrQQF2rV8XqF/FuGzf1FRA3PFXSZK37YYPI8g/FBxLYsqkqfY090Wl0x95qFnNuK+u0xVl4YGkrru7EMxKgcCvW32AA/E0EqDKVmx4fW7mSVsZbAEna4f96X61d/h4dRJYwG8bGqPXpJHcdxUeo5r3On3LTuxiGRo43qcsSbtEJOouiovdRe5f1s36WnSKasepOpYbkYOS1pT2Bqmdg0RP8AzUQNwfHNaeEfwYPkmumP5WbkZ7tcy8l3csTBO0+aWjcgsBHE+KiDEA7jtWQAJO//ABTJJdCtt7ZOBEbg8if9aNd9iIS5IKT9vilfqcAyfvJpm69tltyphRBjbigwAzwBC/imsGzc+tbUL7tQgRzSy3BqDJbJE7FjJre/Qnp1ssP1PNUshJW1b7ufPxNBhRb9FN66wRwVtqSzLPAUbmuhYRIxbTMRJQf6VXdO6KmLYFsquph72A2Jnera3Z0gKNwBFCKaFk76PmYlwdJlY5BFe16pDVsuRhWctQ7Ard29y/8AFa9k49zHulbikeCRyKMZpjIgIBB2miKwdfn4ocCKyNJG5MCiOg9i/csvKvsO3mrK1kW8lAymH7iKpyVJlmE1i3da20gkeIpXBMvDK469Gx2yIXURHadqw91ECfUT2s0AgcVSXM1/oW2ViIft4isXsq5cxAJIYOJYeKCiaHnXotrOc1u8V/w99qA6LZum/Y2VjuO1VLXL10C8jGeH24NHsZDMGS9JDcnxR4kllvT/AOB/Kx/420LqCHHJA7Ulj37uMxRknfjxUcfJuYmRockoeJHbzVsgx8hdS6dUCaG0OqyO1qRKzkI6BhpJ7jxUN4YKSRQ7tq3bOyQ/AIPNYDDRtqmgUbktMmpZnMiKjlMqWwrLIbYzXg3uEQx79qVvubl3SNwKKJyeirvoLV1lBJEypjkVAMYM8Cnsm0xtFjsy8AeKRnbeap6MEo0zBLN2j5rKknvXoE7javCJ4rhSSkk8jcRUk7jVHyagqgbmdqLatBzLd/3rji89O9OOfk28a2haPczATt3rt3QrGPbx1FgnSgjccfiufeg+j5K5GPmODbstsnYtsd66XgWigd2UqGbZQeBS+wyHIBA3O3asgiTWQAdgCPNSBVR/1TCHJMfo4UKmghvgk07f9M2cuwUv2gQeJ5B8itxtYVpeEE7bCmbWKi9hFZqplr9nAfUPRsromb9DI9yP/wCO52cVWESIrvfrHpnTcr09lt1RQtqzba4LoHuQgbEfmB+a4GRvyRNXg7Qt7JhQe4HwRUlt7jx4mobAbkmvE77Hc0wyDtaBxiRtBEms2EGkjcr8UNSzWLik7EUOxdMMC0SDtQDe0NW2+hfYH/xPsYqWZjtab6qnWvM0oztI0iYphbhupouSvzQoeLTTiz1vTlWRbckXAJUnzQ7dx7D6GlSNuOai6ujkkkj/ADUzNq9bh5DxsRya46L9ewwvs4EnfttU1aWYqdhS1o+7cyF4PzTVk2wplgSdyKVmiMmzAbRqcTtxUbdmNVxjLHfimEtrxsZ3iKKylbZAHPxxXB42JsoZCNt+apmULcYQdiavvpEieO9Ul+RfuT/mNOjLmVUDKE8AkngU2On5eplNhwVOlgRwfFL6TqEc9h5rf8X036i6rh4eTZs2rK6A1u8LkFp/xMI3J/ahJ0SSvZpP8LdtBWdYVjpX78xPmty9I+lrvUL1lsywQpEqG3JWf1HwOw871sHQv7PCl5bnVrzXRbIZUERq77RW942LZxgVtrBJlmO5Y/JoJ2daRnp/T8bFRQiSQsS1PkDtxQQQBHFEVhxzTE9k59p2P9aEWJPBipagDAk17bvROEhsBHiiLxXq9StIVNml/wBrN24vp21bVyEuZKhwD+oAEwfzvXIPpqeR2816vU0UqOtnvpIZkfvUWtqIAH716vURk2Ft21njt5oCIocRP9a9XqNBt6GrSKS0j96kLSeDx5Ner1dSDbJvaQ7EbRMTQ7dpC4kH+pr1eo0iluwhtpIEbfep2raB9h+9er1LSKRbofs21IUmZMdzTS21bkfvXq9XUh+T/J57KDt28mqG7YtG65K7lvJr1eotEsrbROxYtG6oK7R5NfQ/R7Nu10XBVFgLjWwB49gr1eoNIhbobZRttUDbXVx38/Ner1ckhLZkKNtv3+aygBBmvV6uORIKI/E81FQPae5G9er1cE//2Q=="/>
          <p:cNvSpPr>
            <a:spLocks noChangeAspect="1" noChangeArrowheads="1"/>
          </p:cNvSpPr>
          <p:nvPr/>
        </p:nvSpPr>
        <p:spPr bwMode="auto">
          <a:xfrm>
            <a:off x="155575" y="-1104900"/>
            <a:ext cx="1981200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s://encrypted-tbn1.gstatic.com/images?q=tbn:ANd9GcT0O2CDVW4Vxl4By39SBaykFScT0PzwLjtFAdijpiJrMe07CXj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811" y="-14288"/>
            <a:ext cx="2862189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410200" y="228600"/>
            <a:ext cx="1905000" cy="981075"/>
          </a:xfrm>
          <a:prstGeom prst="wedgeRoundRectCallout">
            <a:avLst>
              <a:gd name="adj1" fmla="val 59894"/>
              <a:gd name="adj2" fmla="val 483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back baby!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William H. Seward:</a:t>
            </a:r>
          </a:p>
          <a:p>
            <a:pPr lvl="1"/>
            <a:r>
              <a:rPr lang="en-US" dirty="0" smtClean="0"/>
              <a:t>Against concessions for the South</a:t>
            </a:r>
          </a:p>
          <a:p>
            <a:pPr lvl="1"/>
            <a:r>
              <a:rPr lang="en-US" dirty="0"/>
              <a:t>Slavery shouldn't be allowed in western territories due to </a:t>
            </a:r>
            <a:r>
              <a:rPr lang="en-US" dirty="0" smtClean="0"/>
              <a:t>a "higher </a:t>
            </a:r>
            <a:r>
              <a:rPr lang="en-US" dirty="0"/>
              <a:t>law" than the </a:t>
            </a:r>
            <a:r>
              <a:rPr lang="en-US" dirty="0" smtClean="0"/>
              <a:t>Constitution</a:t>
            </a:r>
          </a:p>
          <a:p>
            <a:r>
              <a:rPr lang="en-US" dirty="0" smtClean="0"/>
              <a:t>Taylor was against concession and threatened to veto it……</a:t>
            </a:r>
          </a:p>
          <a:p>
            <a:endParaRPr lang="en-US" dirty="0"/>
          </a:p>
        </p:txBody>
      </p:sp>
      <p:pic>
        <p:nvPicPr>
          <p:cNvPr id="2050" name="Picture 2" descr="https://encrypted-tbn0.gstatic.com/images?q=tbn:ANd9GcRYzWY8eMyohF6XWlBJ5fdbwFUOuXDvwGhX58jdG77EFDMOWgU0g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327" y="228600"/>
            <a:ext cx="1981200" cy="264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Compromise of 1850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Taylor dies in office, Millard Fillmore takes office, signs </a:t>
            </a:r>
            <a:r>
              <a:rPr lang="en-US" b="1" i="1" u="sng" dirty="0" smtClean="0"/>
              <a:t>Compromise of 1850</a:t>
            </a:r>
            <a:r>
              <a:rPr lang="en-US" dirty="0" smtClean="0"/>
              <a:t> </a:t>
            </a:r>
            <a:endParaRPr lang="en-US" b="1" i="1" u="sng" dirty="0" smtClean="0"/>
          </a:p>
          <a:p>
            <a:pPr lvl="1"/>
            <a:r>
              <a:rPr lang="en-US" dirty="0" smtClean="0"/>
              <a:t>CA admitted as free state</a:t>
            </a:r>
          </a:p>
          <a:p>
            <a:pPr lvl="1"/>
            <a:r>
              <a:rPr lang="en-US" dirty="0" smtClean="0"/>
              <a:t>Slave trade illegal in D.C.</a:t>
            </a:r>
          </a:p>
          <a:p>
            <a:pPr lvl="1"/>
            <a:r>
              <a:rPr lang="en-US" dirty="0" smtClean="0"/>
              <a:t>Popular Sovereignty in Mexican Cession: Utah and New Mexico</a:t>
            </a:r>
          </a:p>
          <a:p>
            <a:pPr lvl="1"/>
            <a:r>
              <a:rPr lang="en-US" dirty="0" smtClean="0"/>
              <a:t>More stringent fugitive-slave law</a:t>
            </a:r>
          </a:p>
          <a:p>
            <a:pPr lvl="1"/>
            <a:r>
              <a:rPr lang="en-US" dirty="0"/>
              <a:t>Texas received $10 million from federal </a:t>
            </a:r>
            <a:r>
              <a:rPr lang="en-US" dirty="0" err="1"/>
              <a:t>gov’t</a:t>
            </a:r>
            <a:r>
              <a:rPr lang="en-US" dirty="0"/>
              <a:t> for </a:t>
            </a:r>
            <a:r>
              <a:rPr lang="en-US" dirty="0" smtClean="0"/>
              <a:t>surrendering claim </a:t>
            </a:r>
            <a:r>
              <a:rPr lang="en-US" dirty="0"/>
              <a:t>to disputed territory in New Mexico.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8130" name="Picture 2" descr="http://t2.gstatic.com/images?q=tbn:ANd9GcSjyNiaEADsGBJHwD2YV2TB51YIw3Nt8BMbqBo-fTENqT4r28ux-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0"/>
            <a:ext cx="1866900" cy="2457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Aid for Comp. of 1850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POPFACT: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Pop</a:t>
            </a:r>
            <a:r>
              <a:rPr lang="en-US" b="1" dirty="0"/>
              <a:t>ular Sovereignty in Mexican Cession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ugitive Slave Law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/>
              <a:t>bolition of slave trade in Washington, D.C.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/>
              <a:t>alifornia admitted as a state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exas given $10 million </a:t>
            </a:r>
            <a:r>
              <a:rPr lang="en-US" b="1"/>
              <a:t>for </a:t>
            </a:r>
            <a:r>
              <a:rPr lang="en-US" b="1" smtClean="0"/>
              <a:t>disputed New </a:t>
            </a:r>
            <a:r>
              <a:rPr lang="en-US" b="1" dirty="0"/>
              <a:t>Mexican territory.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160</TotalTime>
  <Words>742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Constantia</vt:lpstr>
      <vt:lpstr>Wingdings 2</vt:lpstr>
      <vt:lpstr>Flow</vt:lpstr>
      <vt:lpstr>Chapter 18</vt:lpstr>
      <vt:lpstr>Popular Sovereignty and 1848</vt:lpstr>
      <vt:lpstr>Free-Soilers</vt:lpstr>
      <vt:lpstr>“Californy Gold”</vt:lpstr>
      <vt:lpstr>Sectional Balance and Underground RR</vt:lpstr>
      <vt:lpstr>The Great Triumvirate  </vt:lpstr>
      <vt:lpstr>Deadlock….</vt:lpstr>
      <vt:lpstr>Compromise of 1850</vt:lpstr>
      <vt:lpstr>Memory Aid for Comp. of 1850</vt:lpstr>
      <vt:lpstr>Balancing the Compromise Scales</vt:lpstr>
      <vt:lpstr>More US Expansion</vt:lpstr>
      <vt:lpstr>Overseas Expansion</vt:lpstr>
      <vt:lpstr>Gadsden Purchase</vt:lpstr>
      <vt:lpstr>Kansas-Nebraska Scheme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Renewing the Sectional Struggle</dc:title>
  <dc:creator>Valued Acer Customer</dc:creator>
  <cp:lastModifiedBy>Ashley E Cirbo</cp:lastModifiedBy>
  <cp:revision>17</cp:revision>
  <dcterms:created xsi:type="dcterms:W3CDTF">2011-01-11T17:51:37Z</dcterms:created>
  <dcterms:modified xsi:type="dcterms:W3CDTF">2015-02-14T14:04:51Z</dcterms:modified>
</cp:coreProperties>
</file>