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2"/>
  </p:notesMasterIdLst>
  <p:sldIdLst>
    <p:sldId id="257" r:id="rId2"/>
    <p:sldId id="262" r:id="rId3"/>
    <p:sldId id="270" r:id="rId4"/>
    <p:sldId id="276" r:id="rId5"/>
    <p:sldId id="272" r:id="rId6"/>
    <p:sldId id="278" r:id="rId7"/>
    <p:sldId id="274" r:id="rId8"/>
    <p:sldId id="279" r:id="rId9"/>
    <p:sldId id="269" r:id="rId10"/>
    <p:sldId id="28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24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A0CA6-8DE7-4347-8190-B847254007B5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2E6764-CBA3-4FB9-BB65-97D2950C4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75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2E6764-CBA3-4FB9-BB65-97D2950C43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8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2E6764-CBA3-4FB9-BB65-97D2950C432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125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2E6764-CBA3-4FB9-BB65-97D2950C432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95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2E6764-CBA3-4FB9-BB65-97D2950C432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59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2E6764-CBA3-4FB9-BB65-97D2950C432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18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2E6764-CBA3-4FB9-BB65-97D2950C432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9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2E6764-CBA3-4FB9-BB65-97D2950C432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716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2E6764-CBA3-4FB9-BB65-97D2950C432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76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2E6764-CBA3-4FB9-BB65-97D2950C432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66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2E6764-CBA3-4FB9-BB65-97D2950C432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56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5ECF-9851-4026-B03A-BBA29FF78CD3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744767-E251-4230-A169-9459BFC0101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5ECF-9851-4026-B03A-BBA29FF78CD3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767-E251-4230-A169-9459BFC010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5ECF-9851-4026-B03A-BBA29FF78CD3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767-E251-4230-A169-9459BFC010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5ECF-9851-4026-B03A-BBA29FF78CD3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767-E251-4230-A169-9459BFC010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5ECF-9851-4026-B03A-BBA29FF78CD3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767-E251-4230-A169-9459BFC0101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5ECF-9851-4026-B03A-BBA29FF78CD3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767-E251-4230-A169-9459BFC0101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5ECF-9851-4026-B03A-BBA29FF78CD3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767-E251-4230-A169-9459BFC0101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5ECF-9851-4026-B03A-BBA29FF78CD3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767-E251-4230-A169-9459BFC010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5ECF-9851-4026-B03A-BBA29FF78CD3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767-E251-4230-A169-9459BFC010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5ECF-9851-4026-B03A-BBA29FF78CD3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767-E251-4230-A169-9459BFC010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5ECF-9851-4026-B03A-BBA29FF78CD3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767-E251-4230-A169-9459BFC010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CE85ECF-9851-4026-B03A-BBA29FF78CD3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B744767-E251-4230-A169-9459BFC0101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8610600" cy="2595025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/>
              <a:t>APUSH Review: Key </a:t>
            </a:r>
            <a:r>
              <a:rPr lang="en-US" sz="5400" dirty="0"/>
              <a:t>Concept </a:t>
            </a:r>
            <a:r>
              <a:rPr lang="en-US" sz="5400" dirty="0" smtClean="0"/>
              <a:t>4.1</a:t>
            </a:r>
            <a:r>
              <a:rPr lang="en-US" sz="5400" dirty="0"/>
              <a:t/>
            </a:r>
            <a:br>
              <a:rPr lang="en-US" sz="5400" dirty="0"/>
            </a:b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72000"/>
            <a:ext cx="6553200" cy="838200"/>
          </a:xfrm>
        </p:spPr>
        <p:txBody>
          <a:bodyPr>
            <a:noAutofit/>
          </a:bodyPr>
          <a:lstStyle/>
          <a:p>
            <a:pPr algn="ctr"/>
            <a:r>
              <a:rPr lang="en-US" dirty="0" smtClean="0"/>
              <a:t>Everything You Need To </a:t>
            </a:r>
            <a:r>
              <a:rPr lang="en-US" dirty="0"/>
              <a:t>K</a:t>
            </a:r>
            <a:r>
              <a:rPr lang="en-US" dirty="0" smtClean="0"/>
              <a:t>now About Key Concept 4.1 To Succeed In APUSH</a:t>
            </a:r>
            <a:endParaRPr lang="en-US" dirty="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457200" y="0"/>
            <a:ext cx="8229600" cy="9144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FF0000"/>
                </a:solidFill>
              </a:rPr>
              <a:t>www.Apushreview.com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57200" y="685800"/>
            <a:ext cx="82296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Period 4: 1800 – 1848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286000" y="5410200"/>
            <a:ext cx="5029200" cy="1219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Updated for the 2015 revisions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59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See You Back Here For Key Concept 4.2!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2080" y="1524000"/>
            <a:ext cx="4510920" cy="4762033"/>
          </a:xfrm>
        </p:spPr>
        <p:txBody>
          <a:bodyPr>
            <a:normAutofit/>
          </a:bodyPr>
          <a:lstStyle/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sz="3200" dirty="0" smtClean="0"/>
          </a:p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sz="3200" dirty="0"/>
          </a:p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3200" dirty="0" smtClean="0"/>
              <a:t>Thanks for watching</a:t>
            </a:r>
            <a:endParaRPr lang="en-US" dirty="0"/>
          </a:p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800" dirty="0" smtClean="0"/>
              <a:t>Please subscribe and share</a:t>
            </a:r>
          </a:p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800" dirty="0" smtClean="0"/>
              <a:t>Good luck in May</a:t>
            </a:r>
          </a:p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800" dirty="0" smtClean="0"/>
              <a:t>You’re brilliant!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2057400"/>
            <a:ext cx="3124200" cy="376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81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6927"/>
            <a:ext cx="8229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The New Curriculum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838200"/>
            <a:ext cx="8503920" cy="5260848"/>
          </a:xfrm>
        </p:spPr>
        <p:txBody>
          <a:bodyPr>
            <a:normAutofit/>
          </a:bodyPr>
          <a:lstStyle/>
          <a:p>
            <a:r>
              <a:rPr lang="en-US" dirty="0" smtClean="0"/>
              <a:t>Key Concept 4.1 “</a:t>
            </a:r>
            <a:r>
              <a:rPr lang="en-US" dirty="0"/>
              <a:t>The United States began to develop a modern democracy and celebrated a new national culture, while Americans sought to define the nation’s democratic ideals and change their society and institutions to match them</a:t>
            </a:r>
            <a:r>
              <a:rPr lang="en-US" dirty="0" smtClean="0"/>
              <a:t>.”</a:t>
            </a:r>
          </a:p>
          <a:p>
            <a:pPr lvl="1"/>
            <a:r>
              <a:rPr lang="en-US" dirty="0" smtClean="0"/>
              <a:t>Page 44 of the Curriculum Framework</a:t>
            </a:r>
            <a:endParaRPr lang="en-US" dirty="0"/>
          </a:p>
          <a:p>
            <a:r>
              <a:rPr lang="en-US" dirty="0" smtClean="0"/>
              <a:t>Big ideas: </a:t>
            </a:r>
          </a:p>
          <a:p>
            <a:pPr lvl="1"/>
            <a:r>
              <a:rPr lang="en-US" sz="2000" dirty="0" smtClean="0"/>
              <a:t>What were the reasons for the development of political parties, and characteristics of each party?</a:t>
            </a:r>
          </a:p>
          <a:p>
            <a:pPr lvl="1"/>
            <a:r>
              <a:rPr lang="en-US" sz="2000" dirty="0" smtClean="0"/>
              <a:t>How did the Second Great Awakening impact America?</a:t>
            </a:r>
          </a:p>
          <a:p>
            <a:pPr lvl="1"/>
            <a:r>
              <a:rPr lang="en-US" sz="2000" dirty="0" smtClean="0"/>
              <a:t>How did slaves adapt to their circumstances and create a new culture?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87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 dirty="0" smtClean="0"/>
              <a:t>Key Concept 4.1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/>
          <a:p>
            <a:r>
              <a:rPr lang="en-US" sz="1500" dirty="0" smtClean="0"/>
              <a:t>“</a:t>
            </a:r>
            <a:r>
              <a:rPr lang="en-US" sz="1600" dirty="0"/>
              <a:t>The nation’s transition to a more participatory democracy was achieved by expanding suffrage from a system based on property ownership to one based on voting by all adult white men, and it was accompanied by the growth of political </a:t>
            </a:r>
            <a:r>
              <a:rPr lang="en-US" sz="1600" dirty="0" smtClean="0"/>
              <a:t>parties</a:t>
            </a:r>
            <a:r>
              <a:rPr lang="en-US" sz="1500" dirty="0" smtClean="0"/>
              <a:t>.” – page 44 of the curriculum framework</a:t>
            </a:r>
          </a:p>
          <a:p>
            <a:r>
              <a:rPr lang="en-US" dirty="0" smtClean="0"/>
              <a:t>A. Political Parties in the early 1800s (Federalists and </a:t>
            </a:r>
            <a:r>
              <a:rPr lang="en-US" dirty="0" err="1" smtClean="0"/>
              <a:t>Jeffersonians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Federalists: favored stronger central government, supported by upper-class, merchants and bankers, and Pro-British, loose interpretation of the Constitution</a:t>
            </a:r>
          </a:p>
          <a:p>
            <a:pPr lvl="1"/>
            <a:r>
              <a:rPr lang="en-US" dirty="0" smtClean="0"/>
              <a:t>Democratic-Republicans: states-rights, supporter by lower and middle classes, farmers, Pro-French, strict interpretation of the Constitution</a:t>
            </a:r>
          </a:p>
          <a:p>
            <a:pPr lvl="2"/>
            <a:r>
              <a:rPr lang="en-US" dirty="0" smtClean="0"/>
              <a:t>Both parties developed out of Hamilton’s Financial Plan and the French Revolution</a:t>
            </a:r>
          </a:p>
          <a:p>
            <a:r>
              <a:rPr lang="en-US" dirty="0" smtClean="0"/>
              <a:t>B. The Supreme Court strengthened the power of the federal government, often at the expense of state governments:</a:t>
            </a:r>
          </a:p>
          <a:p>
            <a:pPr lvl="1"/>
            <a:r>
              <a:rPr lang="en-US" i="1" dirty="0" smtClean="0"/>
              <a:t>Marbury v. Madison</a:t>
            </a:r>
            <a:r>
              <a:rPr lang="en-US" dirty="0" smtClean="0"/>
              <a:t> – established the principle of judicial review</a:t>
            </a:r>
          </a:p>
          <a:p>
            <a:pPr lvl="1"/>
            <a:r>
              <a:rPr lang="en-US" i="1" dirty="0" smtClean="0"/>
              <a:t>McCulloch v. Maryland</a:t>
            </a:r>
            <a:r>
              <a:rPr lang="en-US" dirty="0" smtClean="0"/>
              <a:t> – upheld constitutionality of 2</a:t>
            </a:r>
            <a:r>
              <a:rPr lang="en-US" baseline="30000" dirty="0" smtClean="0"/>
              <a:t>nd</a:t>
            </a:r>
            <a:r>
              <a:rPr lang="en-US" dirty="0" smtClean="0"/>
              <a:t> BUS, federal government given more power of states</a:t>
            </a:r>
          </a:p>
          <a:p>
            <a:pPr lvl="1"/>
            <a:r>
              <a:rPr lang="en-US" i="1" dirty="0" smtClean="0"/>
              <a:t>Gibbons v. Ogden</a:t>
            </a:r>
            <a:r>
              <a:rPr lang="en-US" dirty="0" smtClean="0"/>
              <a:t> – Congress, NOT states can control interstate commerce</a:t>
            </a:r>
            <a:endParaRPr lang="en-US" i="1" dirty="0"/>
          </a:p>
        </p:txBody>
      </p:sp>
      <p:pic>
        <p:nvPicPr>
          <p:cNvPr id="4" name="Picture 6" descr="File:Plaque of Marbury v. Madison at SCOTUS Build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"/>
            <a:ext cx="7620000" cy="507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8406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 dirty="0" smtClean="0"/>
              <a:t>Key Concept 4.1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8674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sz="2800" dirty="0" smtClean="0"/>
              <a:t>C. Democrats and Whigs </a:t>
            </a:r>
          </a:p>
          <a:p>
            <a:pPr lvl="1"/>
            <a:r>
              <a:rPr lang="en-US" sz="1800" dirty="0" smtClean="0"/>
              <a:t>Democrats</a:t>
            </a:r>
            <a:r>
              <a:rPr lang="en-US" sz="1800" dirty="0"/>
              <a:t>: Led by Andrew Jackson, the “Common Man”: against BUS and </a:t>
            </a:r>
            <a:r>
              <a:rPr lang="en-US" sz="1800" dirty="0" smtClean="0"/>
              <a:t>the American System</a:t>
            </a:r>
            <a:endParaRPr lang="en-US" sz="1800" dirty="0"/>
          </a:p>
          <a:p>
            <a:pPr lvl="1"/>
            <a:r>
              <a:rPr lang="en-US" sz="1800" dirty="0"/>
              <a:t>Whigs</a:t>
            </a:r>
            <a:r>
              <a:rPr lang="en-US" sz="1800" dirty="0" smtClean="0"/>
              <a:t>: (Henry Clay!) </a:t>
            </a:r>
            <a:r>
              <a:rPr lang="en-US" sz="1800" dirty="0"/>
              <a:t>Anti-Andrew Jackson; favored stronger federal government, internal improvements, </a:t>
            </a:r>
            <a:r>
              <a:rPr lang="en-US" sz="1800" dirty="0" smtClean="0"/>
              <a:t>tariffs, and the BUS</a:t>
            </a:r>
          </a:p>
          <a:p>
            <a:r>
              <a:rPr lang="en-US" sz="2800" dirty="0"/>
              <a:t>D. Regional political and economic loyalties overshadowed national concerns:</a:t>
            </a:r>
          </a:p>
          <a:p>
            <a:pPr marL="742950" lvl="2" indent="-342900"/>
            <a:r>
              <a:rPr lang="en-US" sz="1800" dirty="0"/>
              <a:t>Nullification Crisis (1833)– South Carolina and other southern states opposed the Tariffs of 1828 and 1832; South Carolina even nullified those tariffs</a:t>
            </a:r>
          </a:p>
          <a:p>
            <a:pPr marL="742950" lvl="2" indent="-342900"/>
            <a:r>
              <a:rPr lang="en-US" sz="1800" dirty="0"/>
              <a:t>South Carolina threatened to secede if Jackson collected the tariff by force</a:t>
            </a:r>
          </a:p>
          <a:p>
            <a:pPr marL="742950" lvl="2" indent="-342900"/>
            <a:r>
              <a:rPr lang="en-US" sz="1800" dirty="0"/>
              <a:t>Webster’s 2</a:t>
            </a:r>
            <a:r>
              <a:rPr lang="en-US" sz="1800" baseline="30000" dirty="0"/>
              <a:t>nd</a:t>
            </a:r>
            <a:r>
              <a:rPr lang="en-US" sz="1800" dirty="0"/>
              <a:t> Reply to Hayne – Webster promoted nationalism over sectionalism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34757"/>
            <a:ext cx="2267284" cy="2731047"/>
          </a:xfrm>
          <a:prstGeom prst="rect">
            <a:avLst/>
          </a:prstGeom>
        </p:spPr>
      </p:pic>
      <p:pic>
        <p:nvPicPr>
          <p:cNvPr id="5" name="Picture 2" descr="File:Sket-Calhou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609600"/>
            <a:ext cx="2734252" cy="370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416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 dirty="0" smtClean="0"/>
              <a:t>Key Concept 4.1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“</a:t>
            </a:r>
            <a:r>
              <a:rPr lang="en-US" sz="1800" dirty="0"/>
              <a:t>While Americans embraced a new national culture, various groups developed distinctive cultures of their </a:t>
            </a:r>
            <a:r>
              <a:rPr lang="en-US" sz="1800" dirty="0" smtClean="0"/>
              <a:t>own.” – page 45 of the curriculum framework</a:t>
            </a:r>
          </a:p>
          <a:p>
            <a:r>
              <a:rPr lang="en-US" dirty="0" smtClean="0"/>
              <a:t>A. The 2</a:t>
            </a:r>
            <a:r>
              <a:rPr lang="en-US" baseline="30000" dirty="0" smtClean="0"/>
              <a:t>nd</a:t>
            </a:r>
            <a:r>
              <a:rPr lang="en-US" dirty="0" smtClean="0"/>
              <a:t> Great Awakening sought to inspire humans to achieve perfection:</a:t>
            </a:r>
          </a:p>
          <a:p>
            <a:pPr lvl="1"/>
            <a:r>
              <a:rPr lang="en-US" dirty="0" smtClean="0"/>
              <a:t>Charles G. Finney – massive sermons to convert individuals</a:t>
            </a:r>
          </a:p>
          <a:p>
            <a:pPr lvl="1"/>
            <a:r>
              <a:rPr lang="en-US" dirty="0" smtClean="0"/>
              <a:t>Utopian Societies – social experiments that hoped to achieve perfection in communities – Oneidas, Brooke Farm, etc. </a:t>
            </a:r>
          </a:p>
          <a:p>
            <a:pPr lvl="1"/>
            <a:r>
              <a:rPr lang="en-US" dirty="0" smtClean="0"/>
              <a:t>Inspired other reform movements:</a:t>
            </a:r>
          </a:p>
          <a:p>
            <a:pPr lvl="2"/>
            <a:r>
              <a:rPr lang="en-US" dirty="0" smtClean="0"/>
              <a:t>Temperance, Abolitionism</a:t>
            </a:r>
          </a:p>
          <a:p>
            <a:r>
              <a:rPr lang="en-US" dirty="0"/>
              <a:t>B. The emergence of a new national culture</a:t>
            </a:r>
          </a:p>
          <a:p>
            <a:pPr lvl="1"/>
            <a:r>
              <a:rPr lang="en-US" dirty="0"/>
              <a:t>Was a combination of European and local culture</a:t>
            </a:r>
          </a:p>
          <a:p>
            <a:pPr lvl="1"/>
            <a:r>
              <a:rPr lang="en-US" dirty="0"/>
              <a:t>New American Art, literature, and architectural ideas emerged</a:t>
            </a:r>
          </a:p>
          <a:p>
            <a:pPr lvl="2"/>
            <a:r>
              <a:rPr lang="en-US" dirty="0"/>
              <a:t>Examples: John James Audubon – made significant contributions to the study of birds – prints of birds</a:t>
            </a:r>
          </a:p>
          <a:p>
            <a:pPr lvl="2"/>
            <a:r>
              <a:rPr lang="en-US" dirty="0"/>
              <a:t>The Hudson River School – focused on landscape paintings; believed nature was a great source of wisdom and </a:t>
            </a:r>
            <a:r>
              <a:rPr lang="en-US" dirty="0" smtClean="0"/>
              <a:t>inspiration</a:t>
            </a:r>
            <a:endParaRPr lang="en-US" dirty="0"/>
          </a:p>
          <a:p>
            <a:endParaRPr lang="en-US" dirty="0"/>
          </a:p>
          <a:p>
            <a:endParaRPr lang="en-US" i="1" dirty="0" smtClean="0"/>
          </a:p>
          <a:p>
            <a:endParaRPr lang="en-US" i="1" dirty="0"/>
          </a:p>
        </p:txBody>
      </p:sp>
      <p:pic>
        <p:nvPicPr>
          <p:cNvPr id="4" name="Picture 2" descr="File:Charles g finne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382" y="3221182"/>
            <a:ext cx="3200400" cy="3636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File:Campephilus principalisAWP066AA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762000"/>
            <a:ext cx="2895600" cy="3664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File:Thomas Cole, The Oxbow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"/>
            <a:ext cx="7620000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96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 dirty="0" smtClean="0"/>
              <a:t>Key Concept 4.1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dirty="0" smtClean="0"/>
              <a:t>. Literature, art, philosophy, and architecture reflected a belief in human perfectibility</a:t>
            </a:r>
          </a:p>
          <a:p>
            <a:pPr lvl="1"/>
            <a:r>
              <a:rPr lang="en-US" dirty="0" smtClean="0"/>
              <a:t>Transcendentalism – 1830s movement that encouraged  individuals to have communication with God and nature</a:t>
            </a:r>
          </a:p>
          <a:p>
            <a:pPr lvl="1"/>
            <a:r>
              <a:rPr lang="en-US" dirty="0" smtClean="0"/>
              <a:t>Ralph Waldo Emerson – </a:t>
            </a:r>
            <a:r>
              <a:rPr lang="en-US" i="1" dirty="0" smtClean="0"/>
              <a:t>Self-Reliance</a:t>
            </a:r>
            <a:r>
              <a:rPr lang="en-US" dirty="0" smtClean="0"/>
              <a:t> – individuals should follow self interests</a:t>
            </a:r>
            <a:endParaRPr lang="en-US" i="1" dirty="0" smtClean="0"/>
          </a:p>
          <a:p>
            <a:pPr lvl="1"/>
            <a:r>
              <a:rPr lang="en-US" dirty="0" smtClean="0"/>
              <a:t>Henry David Thoreau – </a:t>
            </a:r>
            <a:r>
              <a:rPr lang="en-US" i="1" dirty="0" smtClean="0"/>
              <a:t>Walden, Civil Disobedience</a:t>
            </a:r>
            <a:endParaRPr lang="en-US" dirty="0" smtClean="0"/>
          </a:p>
          <a:p>
            <a:r>
              <a:rPr lang="en-US" dirty="0" smtClean="0"/>
              <a:t>D. </a:t>
            </a:r>
            <a:r>
              <a:rPr lang="en-US" dirty="0"/>
              <a:t>Enslaved African Americans created communities and sought to protect their family structures and dignity</a:t>
            </a:r>
          </a:p>
          <a:p>
            <a:pPr lvl="1"/>
            <a:r>
              <a:rPr lang="en-US" dirty="0"/>
              <a:t>African Americans developed “surrogate” families</a:t>
            </a:r>
          </a:p>
          <a:p>
            <a:pPr lvl="1"/>
            <a:r>
              <a:rPr lang="en-US" dirty="0"/>
              <a:t>When families were separated via slavery, others would look after family members </a:t>
            </a:r>
          </a:p>
          <a:p>
            <a:pPr lvl="1"/>
            <a:r>
              <a:rPr lang="en-US" dirty="0"/>
              <a:t>Slave music – used to help pass the time while working</a:t>
            </a:r>
          </a:p>
          <a:p>
            <a:pPr lvl="2"/>
            <a:r>
              <a:rPr lang="en-US" dirty="0"/>
              <a:t>Instrumental part of religious services</a:t>
            </a:r>
          </a:p>
          <a:p>
            <a:endParaRPr lang="en-US" dirty="0"/>
          </a:p>
          <a:p>
            <a:endParaRPr lang="en-US" i="1" dirty="0" smtClean="0"/>
          </a:p>
          <a:p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9196" y="4038600"/>
            <a:ext cx="2394857" cy="2819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4339389"/>
            <a:ext cx="2031138" cy="251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633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 dirty="0" smtClean="0"/>
              <a:t>Key Concept 4.1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“</a:t>
            </a:r>
            <a:r>
              <a:rPr lang="en-US" sz="1800" dirty="0"/>
              <a:t>Increasing numbers of Americans, many inspired by new religious and intellectual movements, worked primarily outside of government institutions to advance their </a:t>
            </a:r>
            <a:r>
              <a:rPr lang="en-US" sz="1800" dirty="0" smtClean="0"/>
              <a:t>ideals.” – page 46 of the curriculum framework</a:t>
            </a:r>
          </a:p>
          <a:p>
            <a:r>
              <a:rPr lang="en-US" dirty="0" smtClean="0"/>
              <a:t>A. Organizations that attempted to improve society and individual behavior</a:t>
            </a:r>
          </a:p>
          <a:p>
            <a:pPr lvl="1"/>
            <a:r>
              <a:rPr lang="en-US" dirty="0" smtClean="0"/>
              <a:t>American Temperance Society:</a:t>
            </a:r>
          </a:p>
          <a:p>
            <a:pPr lvl="2"/>
            <a:r>
              <a:rPr lang="en-US" dirty="0" smtClean="0"/>
              <a:t>Co-founded by Lyman Beecher (Harriet Beecher-Stowe’s father)</a:t>
            </a:r>
          </a:p>
          <a:p>
            <a:pPr lvl="2"/>
            <a:r>
              <a:rPr lang="en-US" dirty="0" smtClean="0"/>
              <a:t>Created 1,000s of chapters throughout the US</a:t>
            </a:r>
          </a:p>
          <a:p>
            <a:pPr lvl="2"/>
            <a:r>
              <a:rPr lang="en-US" dirty="0" smtClean="0"/>
              <a:t>Aligned with the abolitionist movement</a:t>
            </a:r>
          </a:p>
          <a:p>
            <a:pPr lvl="1"/>
            <a:r>
              <a:rPr lang="en-US" dirty="0" smtClean="0"/>
              <a:t>Dorothea Dix – sought to improve treatment for the mentally ill</a:t>
            </a:r>
          </a:p>
          <a:p>
            <a:pPr lvl="1"/>
            <a:r>
              <a:rPr lang="en-US" dirty="0" smtClean="0"/>
              <a:t>Horace Mann – “Father of Education”</a:t>
            </a:r>
          </a:p>
          <a:p>
            <a:pPr lvl="1"/>
            <a:r>
              <a:rPr lang="en-US" dirty="0" smtClean="0"/>
              <a:t>Shakers -  </a:t>
            </a:r>
            <a:r>
              <a:rPr lang="en-US" dirty="0"/>
              <a:t>practiced celibacy,; believed in sexual equality</a:t>
            </a:r>
          </a:p>
          <a:p>
            <a:endParaRPr lang="en-US" dirty="0"/>
          </a:p>
          <a:p>
            <a:endParaRPr lang="en-US" dirty="0"/>
          </a:p>
          <a:p>
            <a:endParaRPr lang="en-US" i="1" dirty="0" smtClean="0"/>
          </a:p>
          <a:p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5206" y="3970768"/>
            <a:ext cx="2488794" cy="28872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8985" y="4495799"/>
            <a:ext cx="1678018" cy="23568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7000" y="4457700"/>
            <a:ext cx="19050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257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 dirty="0" smtClean="0"/>
              <a:t>Key Concept 4.1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B. Abolitionist and Anti-Slavery Movements</a:t>
            </a:r>
          </a:p>
          <a:p>
            <a:pPr lvl="1"/>
            <a:r>
              <a:rPr lang="en-US" dirty="0" smtClean="0"/>
              <a:t>Achieved success in the North – many northern states gradually emancipated slaves</a:t>
            </a:r>
          </a:p>
          <a:p>
            <a:pPr lvl="1"/>
            <a:r>
              <a:rPr lang="en-US" dirty="0" smtClean="0"/>
              <a:t>Was an increasing </a:t>
            </a:r>
            <a:r>
              <a:rPr lang="en-US" dirty="0"/>
              <a:t>number of free African Americans in the North AND the South:</a:t>
            </a:r>
          </a:p>
          <a:p>
            <a:pPr lvl="2"/>
            <a:r>
              <a:rPr lang="en-US" dirty="0"/>
              <a:t>Eventually, many states made it illegal for slave owner to manumit (free) their slaves</a:t>
            </a:r>
          </a:p>
          <a:p>
            <a:r>
              <a:rPr lang="en-US" dirty="0" smtClean="0"/>
              <a:t>Antislavery in the South:</a:t>
            </a:r>
          </a:p>
          <a:p>
            <a:pPr lvl="1"/>
            <a:r>
              <a:rPr lang="en-US" dirty="0" smtClean="0"/>
              <a:t>Gag-order – prohibited the introduction of abolitionist bills in the House of Reps</a:t>
            </a:r>
          </a:p>
          <a:p>
            <a:pPr lvl="1"/>
            <a:r>
              <a:rPr lang="en-US" dirty="0" smtClean="0"/>
              <a:t>Unsuccessful rebellions in the South:</a:t>
            </a:r>
          </a:p>
          <a:p>
            <a:pPr lvl="2"/>
            <a:r>
              <a:rPr lang="en-US" dirty="0"/>
              <a:t>Denmark Vesey (1820): largest planned rebellion, never materialized</a:t>
            </a:r>
          </a:p>
          <a:p>
            <a:pPr lvl="3"/>
            <a:r>
              <a:rPr lang="en-US" dirty="0"/>
              <a:t>Vesey and followers were hanged -&gt; more strict slave laws </a:t>
            </a:r>
          </a:p>
          <a:p>
            <a:pPr lvl="2"/>
            <a:r>
              <a:rPr lang="en-US" dirty="0" smtClean="0"/>
              <a:t>Nat Turner’s Rebellion (1831):</a:t>
            </a:r>
          </a:p>
          <a:p>
            <a:pPr lvl="3"/>
            <a:r>
              <a:rPr lang="en-US" dirty="0" smtClean="0"/>
              <a:t>Rebellion in VA, freed slaves and killed whites on plantations</a:t>
            </a:r>
          </a:p>
          <a:p>
            <a:pPr lvl="3"/>
            <a:r>
              <a:rPr lang="en-US" dirty="0" smtClean="0"/>
              <a:t>100s of blacks killed in retaliation (some of which had nothing to do with rebellion) </a:t>
            </a:r>
          </a:p>
          <a:p>
            <a:pPr lvl="3"/>
            <a:r>
              <a:rPr lang="en-US" dirty="0" smtClean="0"/>
              <a:t>Coincided at the same year as William Lloyd Garrison’s </a:t>
            </a:r>
            <a:r>
              <a:rPr lang="en-US" i="1" dirty="0" smtClean="0"/>
              <a:t>The Liberator</a:t>
            </a:r>
          </a:p>
          <a:p>
            <a:pPr lvl="4"/>
            <a:r>
              <a:rPr lang="en-US" dirty="0" smtClean="0"/>
              <a:t>Called </a:t>
            </a:r>
            <a:r>
              <a:rPr lang="en-US" dirty="0"/>
              <a:t>for the immediate and uncompensated end to </a:t>
            </a:r>
            <a:r>
              <a:rPr lang="en-US" dirty="0" smtClean="0"/>
              <a:t>slavery</a:t>
            </a:r>
          </a:p>
          <a:p>
            <a:r>
              <a:rPr lang="en-US" dirty="0" smtClean="0"/>
              <a:t>C. Women’s Rights Movement:</a:t>
            </a:r>
          </a:p>
          <a:p>
            <a:pPr lvl="1"/>
            <a:r>
              <a:rPr lang="en-US" dirty="0" smtClean="0"/>
              <a:t>Often connected to the abolitionist movement</a:t>
            </a:r>
          </a:p>
          <a:p>
            <a:pPr lvl="1"/>
            <a:r>
              <a:rPr lang="en-US" dirty="0" smtClean="0"/>
              <a:t>Hoped to achieve greater equality </a:t>
            </a:r>
          </a:p>
          <a:p>
            <a:pPr lvl="1"/>
            <a:r>
              <a:rPr lang="en-US" dirty="0" smtClean="0"/>
              <a:t>Seneca Falls Convention: </a:t>
            </a:r>
            <a:r>
              <a:rPr lang="en-US" dirty="0"/>
              <a:t>women’s rights convention in NY - Elizabeth Cady Stanton and </a:t>
            </a:r>
            <a:r>
              <a:rPr lang="en-US" dirty="0" err="1"/>
              <a:t>Lucretia</a:t>
            </a:r>
            <a:r>
              <a:rPr lang="en-US" dirty="0"/>
              <a:t> Mott</a:t>
            </a:r>
          </a:p>
          <a:p>
            <a:pPr lvl="2"/>
            <a:r>
              <a:rPr lang="en-US" dirty="0" smtClean="0"/>
              <a:t>Attended by Frederick Douglass </a:t>
            </a:r>
            <a:endParaRPr lang="en-US" dirty="0"/>
          </a:p>
          <a:p>
            <a:endParaRPr lang="en-US" dirty="0"/>
          </a:p>
          <a:p>
            <a:endParaRPr lang="en-US" i="1" dirty="0" smtClean="0"/>
          </a:p>
          <a:p>
            <a:endParaRPr lang="en-US" i="1" dirty="0"/>
          </a:p>
        </p:txBody>
      </p:sp>
      <p:pic>
        <p:nvPicPr>
          <p:cNvPr id="4" name="Picture 4" descr="File:WilliamLloydGarris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838200"/>
            <a:ext cx="2867025" cy="352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219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543800" cy="914400"/>
          </a:xfrm>
        </p:spPr>
        <p:txBody>
          <a:bodyPr/>
          <a:lstStyle/>
          <a:p>
            <a:pPr algn="ctr"/>
            <a:r>
              <a:rPr lang="en-US" dirty="0" smtClean="0"/>
              <a:t>Test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534400" cy="5181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Multiple-Choice and Short Answer Questions:</a:t>
            </a:r>
          </a:p>
          <a:p>
            <a:pPr lvl="1"/>
            <a:r>
              <a:rPr lang="en-US" sz="2000" dirty="0" smtClean="0"/>
              <a:t>Examples of court cases that increased the power of the federal government</a:t>
            </a:r>
          </a:p>
          <a:p>
            <a:pPr lvl="1"/>
            <a:r>
              <a:rPr lang="en-US" sz="2000" dirty="0" smtClean="0"/>
              <a:t>Characteristics of political parties</a:t>
            </a:r>
          </a:p>
          <a:p>
            <a:pPr lvl="1"/>
            <a:r>
              <a:rPr lang="en-US" sz="2000" dirty="0" smtClean="0"/>
              <a:t>Organizations and individuals that sought to improve society</a:t>
            </a:r>
          </a:p>
          <a:p>
            <a:pPr lvl="1"/>
            <a:r>
              <a:rPr lang="en-US" sz="2000" dirty="0" smtClean="0"/>
              <a:t>Ways slaves resisted their condition</a:t>
            </a:r>
          </a:p>
          <a:p>
            <a:pPr lvl="1"/>
            <a:endParaRPr lang="en-US" sz="2000" dirty="0" smtClean="0"/>
          </a:p>
          <a:p>
            <a:r>
              <a:rPr lang="en-US" sz="3200" dirty="0" smtClean="0"/>
              <a:t>Essay Questions:</a:t>
            </a:r>
          </a:p>
          <a:p>
            <a:pPr lvl="1"/>
            <a:r>
              <a:rPr lang="en-US" sz="2000" dirty="0" smtClean="0"/>
              <a:t>Issues that led to the creation of political parties</a:t>
            </a:r>
          </a:p>
          <a:p>
            <a:pPr lvl="1"/>
            <a:r>
              <a:rPr lang="en-US" sz="2000" dirty="0" smtClean="0"/>
              <a:t>Impact of the 2</a:t>
            </a:r>
            <a:r>
              <a:rPr lang="en-US" sz="2000" baseline="30000" dirty="0" smtClean="0"/>
              <a:t>nd</a:t>
            </a:r>
            <a:r>
              <a:rPr lang="en-US" sz="2000" dirty="0" smtClean="0"/>
              <a:t> Great Awakening on American society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37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6621</TotalTime>
  <Words>1047</Words>
  <Application>Microsoft Office PowerPoint</Application>
  <PresentationFormat>On-screen Show (4:3)</PresentationFormat>
  <Paragraphs>121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Century Gothic</vt:lpstr>
      <vt:lpstr>Courier New</vt:lpstr>
      <vt:lpstr>Palatino Linotype</vt:lpstr>
      <vt:lpstr>Wingdings 2</vt:lpstr>
      <vt:lpstr>Executive</vt:lpstr>
      <vt:lpstr>APUSH Review: Key Concept 4.1 </vt:lpstr>
      <vt:lpstr>The New Curriculum</vt:lpstr>
      <vt:lpstr>Key Concept 4.1 I</vt:lpstr>
      <vt:lpstr>Key Concept 4.1 I</vt:lpstr>
      <vt:lpstr>Key Concept 4.1 II</vt:lpstr>
      <vt:lpstr>Key Concept 4.1 II</vt:lpstr>
      <vt:lpstr>Key Concept 4.1 III</vt:lpstr>
      <vt:lpstr>Key Concept 4.1 III</vt:lpstr>
      <vt:lpstr>Test Tips</vt:lpstr>
      <vt:lpstr>See You Back Here For Key Concept 4.2!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APUSH Review: The Election of 1844</dc:title>
  <dc:creator>Adam</dc:creator>
  <cp:lastModifiedBy>Matthew Cirbo</cp:lastModifiedBy>
  <cp:revision>222</cp:revision>
  <dcterms:created xsi:type="dcterms:W3CDTF">2013-11-22T00:02:11Z</dcterms:created>
  <dcterms:modified xsi:type="dcterms:W3CDTF">2015-12-17T20:01:32Z</dcterms:modified>
</cp:coreProperties>
</file>