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2" r:id="rId3"/>
    <p:sldId id="260" r:id="rId4"/>
    <p:sldId id="263" r:id="rId5"/>
    <p:sldId id="259" r:id="rId6"/>
    <p:sldId id="265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921FDA6-0ECF-49A9-A6E0-C032B01B301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62EBF0-ADC5-4CF1-A6C9-2FD1E6030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 4 : </a:t>
            </a:r>
            <a:r>
              <a:rPr lang="en-US" dirty="0" smtClean="0"/>
              <a:t>The Nullification Crisis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Everything You Need to Know About The </a:t>
            </a:r>
            <a:r>
              <a:rPr lang="en-US" sz="2400" smtClean="0"/>
              <a:t>Nullification Crisis To </a:t>
            </a:r>
            <a:r>
              <a:rPr lang="en-US" sz="2400" dirty="0" smtClean="0"/>
              <a:t>Succeed In APUSH</a:t>
            </a:r>
            <a:endParaRPr lang="en-US" sz="2400" dirty="0"/>
          </a:p>
        </p:txBody>
      </p:sp>
      <p:pic>
        <p:nvPicPr>
          <p:cNvPr id="2052" name="Picture 4" descr="http://imageproxylb1-783210196.us-east-1.elb.amazonaws.com/max_square/fill/books/1347437314/3792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50669"/>
            <a:ext cx="5985164" cy="59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upload.wikimedia.org/wikipedia/commons/thumb/d/d8/Andrew_Jackson_Daguerrotype-crop.jpg/220px-Andrew_Jackson_Daguerrotype-c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43251"/>
            <a:ext cx="29718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990600" y="2438400"/>
            <a:ext cx="3886200" cy="2667000"/>
          </a:xfrm>
          <a:prstGeom prst="wedgeRoundRectCallout">
            <a:avLst>
              <a:gd name="adj1" fmla="val 101449"/>
              <a:gd name="adj2" fmla="val 46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When I was close to death, I was asked if I had left anything undone. “Yes, I didn’t shoot Henry Clay, and I didn’t hang John C. Calhoun.”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9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Tariffs: A Brief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tariff?</a:t>
            </a:r>
          </a:p>
          <a:p>
            <a:pPr lvl="1"/>
            <a:r>
              <a:rPr lang="en-US" dirty="0" smtClean="0"/>
              <a:t>Tax on foreign goods</a:t>
            </a:r>
          </a:p>
          <a:p>
            <a:pPr lvl="1"/>
            <a:r>
              <a:rPr lang="en-US" dirty="0" smtClean="0"/>
              <a:t>Raises the price of foreign made products</a:t>
            </a:r>
          </a:p>
          <a:p>
            <a:pPr lvl="1"/>
            <a:r>
              <a:rPr lang="en-US" dirty="0" smtClean="0"/>
              <a:t>In theory, this will benefit American industries as foreign products now cost more</a:t>
            </a:r>
            <a:endParaRPr lang="en-US" dirty="0"/>
          </a:p>
          <a:p>
            <a:r>
              <a:rPr lang="en-US" dirty="0" smtClean="0"/>
              <a:t>Who would favor tariffs?</a:t>
            </a:r>
          </a:p>
          <a:p>
            <a:pPr lvl="1"/>
            <a:r>
              <a:rPr lang="en-US" dirty="0" smtClean="0"/>
              <a:t>The North - industry</a:t>
            </a:r>
            <a:endParaRPr lang="en-US" dirty="0"/>
          </a:p>
          <a:p>
            <a:r>
              <a:rPr lang="en-US" dirty="0" smtClean="0"/>
              <a:t>Who would be against tariffs?</a:t>
            </a:r>
          </a:p>
          <a:p>
            <a:pPr lvl="1"/>
            <a:r>
              <a:rPr lang="en-US" dirty="0" smtClean="0"/>
              <a:t>South (and West) – little industry, consumers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Tariff of 1828 (Abominations)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Passed in 1828 in hopes to hurt President Adams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Raised tariff rates significantly</a:t>
            </a:r>
          </a:p>
          <a:p>
            <a:endParaRPr lang="en-US" dirty="0" smtClean="0"/>
          </a:p>
          <a:p>
            <a:r>
              <a:rPr lang="en-US" dirty="0" smtClean="0"/>
              <a:t>Favored Northern industries, hurt Southerners</a:t>
            </a:r>
          </a:p>
          <a:p>
            <a:pPr lvl="1"/>
            <a:r>
              <a:rPr lang="en-US" dirty="0" smtClean="0"/>
              <a:t>Southerners received no tariff protection for their goods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http://chestofbooks.com/finance/Amasa-Walker/The-Science-of-Wealth/images/Different-Tariffs-of-the-United-St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302214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0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C. Calhoun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Who was he?</a:t>
            </a:r>
          </a:p>
          <a:p>
            <a:pPr lvl="1"/>
            <a:r>
              <a:rPr lang="en-US" dirty="0" smtClean="0"/>
              <a:t>Part of “Great Triumvirate”</a:t>
            </a:r>
          </a:p>
          <a:p>
            <a:pPr lvl="1"/>
            <a:r>
              <a:rPr lang="en-US" dirty="0" smtClean="0"/>
              <a:t>VP under Adams and Jackson</a:t>
            </a:r>
          </a:p>
          <a:p>
            <a:pPr lvl="1"/>
            <a:r>
              <a:rPr lang="en-US" dirty="0" smtClean="0"/>
              <a:t>Senator from SC</a:t>
            </a:r>
            <a:endParaRPr lang="en-US" dirty="0"/>
          </a:p>
          <a:p>
            <a:r>
              <a:rPr lang="en-US" i="1" dirty="0" smtClean="0"/>
              <a:t>The South Carolina Exposition</a:t>
            </a:r>
            <a:endParaRPr lang="en-US" dirty="0" smtClean="0"/>
          </a:p>
          <a:p>
            <a:pPr lvl="1"/>
            <a:r>
              <a:rPr lang="en-US" dirty="0" smtClean="0"/>
              <a:t>Written anonymously by Calhoun</a:t>
            </a:r>
          </a:p>
          <a:p>
            <a:pPr lvl="1"/>
            <a:r>
              <a:rPr lang="en-US" dirty="0" smtClean="0"/>
              <a:t>Drew inspiration from VA and KY Resolutions</a:t>
            </a:r>
          </a:p>
          <a:p>
            <a:pPr lvl="1"/>
            <a:r>
              <a:rPr lang="en-US" dirty="0" smtClean="0"/>
              <a:t>Encouraged states to nullify the Tariff of Abominations</a:t>
            </a:r>
          </a:p>
          <a:p>
            <a:r>
              <a:rPr lang="en-US" dirty="0" smtClean="0"/>
              <a:t>Webster-Hayne Debate (1830):</a:t>
            </a:r>
          </a:p>
          <a:p>
            <a:pPr lvl="1"/>
            <a:r>
              <a:rPr lang="en-US" dirty="0" smtClean="0"/>
              <a:t>Daniel Webster supported the union and was critical of cries of secession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 descr="http://i.ebayimg.com/t/Great-Triumvirate-Webster-Clay-and-Calhoun-Merrill-D-Peterson-1987-Hardcover-Reprint/00/$T2eC16JHJIIE9qTYI5fUBRc%21btfVdQ%7E%7E_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0999"/>
            <a:ext cx="2362200" cy="357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yesteryearsnews.files.wordpress.com/2010/01/john-c-calhou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"/>
            <a:ext cx="27622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tatic1.businessinsider.com/image/5020212aeab8ea7907000011-1200/christopher-lloyd-from-back-to-the-future-looks-like-politician-john-c-calhou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80999"/>
            <a:ext cx="56197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etc.usf.edu/clippix/pix/webster-hayne-debate-painting_mediu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52400"/>
            <a:ext cx="780536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Tariff of 1832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Lowered rates from the Tariff of Abominations</a:t>
            </a:r>
          </a:p>
          <a:p>
            <a:pPr lvl="1"/>
            <a:r>
              <a:rPr lang="en-US" dirty="0" smtClean="0"/>
              <a:t>However, the South felt they were still too high</a:t>
            </a:r>
            <a:endParaRPr lang="en-US" dirty="0"/>
          </a:p>
          <a:p>
            <a:r>
              <a:rPr lang="en-US" dirty="0" smtClean="0"/>
              <a:t>SC calls a state convention</a:t>
            </a:r>
          </a:p>
          <a:p>
            <a:pPr lvl="1"/>
            <a:r>
              <a:rPr lang="en-US" dirty="0" smtClean="0"/>
              <a:t>Officially nullified the Tariff of 1832</a:t>
            </a:r>
          </a:p>
          <a:p>
            <a:r>
              <a:rPr lang="en-US" dirty="0" smtClean="0"/>
              <a:t>SC also threatened secession if DC collected tariffs by force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https://encrypted-tbn1.gstatic.com/images?q=tbn:ANd9GcQJHy5GNXp3ptAKUNR49FedhLFCL0T2WNdZBr_EaBDD2Q0N0uv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945"/>
            <a:ext cx="7753436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thehistorychannelclub.com/Portals/0/Articles/Union%20Divided/s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199"/>
            <a:ext cx="4066598" cy="369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6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A Hero Is Needed…….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“Great Compromiser’s” 2</a:t>
            </a:r>
            <a:r>
              <a:rPr lang="en-US" baseline="30000" dirty="0" smtClean="0"/>
              <a:t>nd</a:t>
            </a:r>
            <a:r>
              <a:rPr lang="en-US" dirty="0" smtClean="0"/>
              <a:t> Compromise</a:t>
            </a:r>
          </a:p>
          <a:p>
            <a:r>
              <a:rPr lang="en-US" dirty="0" smtClean="0"/>
              <a:t>Compromise Tariff of 1833 </a:t>
            </a:r>
            <a:endParaRPr lang="en-US" dirty="0"/>
          </a:p>
          <a:p>
            <a:pPr lvl="1"/>
            <a:r>
              <a:rPr lang="en-US" dirty="0" smtClean="0"/>
              <a:t>Over the next 8 years, the tariff rates would fall by 10% per year</a:t>
            </a:r>
          </a:p>
          <a:p>
            <a:pPr lvl="1"/>
            <a:r>
              <a:rPr lang="en-US" dirty="0" smtClean="0"/>
              <a:t>South favored</a:t>
            </a:r>
          </a:p>
          <a:p>
            <a:r>
              <a:rPr lang="en-US" dirty="0" smtClean="0"/>
              <a:t>Force Bill:</a:t>
            </a:r>
          </a:p>
          <a:p>
            <a:pPr lvl="1"/>
            <a:r>
              <a:rPr lang="en-US" dirty="0" smtClean="0"/>
              <a:t>Passed the same day as Tariff of 1833</a:t>
            </a:r>
          </a:p>
          <a:p>
            <a:pPr lvl="1"/>
            <a:r>
              <a:rPr lang="en-US" dirty="0" smtClean="0"/>
              <a:t>The President could use the military to collect tariffs if necessary</a:t>
            </a:r>
          </a:p>
          <a:p>
            <a:r>
              <a:rPr lang="en-US" dirty="0" smtClean="0"/>
              <a:t>Both Jackson and Calhoun saved face</a:t>
            </a:r>
          </a:p>
          <a:p>
            <a:r>
              <a:rPr lang="en-US" dirty="0" smtClean="0"/>
              <a:t>The crisis is averted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Adam\Desktop\YoungClayCa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498600"/>
            <a:ext cx="25781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hestofbooks.com/finance/Amasa-Walker/The-Science-of-Wealth/images/Different-Tariffs-of-the-United-Sta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302214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9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3 -0.02127 C -0.17882 -0.02659 -0.22622 -0.03052 -0.27743 -0.03191 C -0.31719 -0.03931 -0.35781 -0.04277 -0.39653 -0.05734 C -0.4309 -0.07029 -0.46233 -0.08254 -0.49809 -0.08694 C -0.5066 -0.09249 -0.51458 -0.09919 -0.52396 -0.10381 C -0.52934 -0.10659 -0.53472 -0.1089 -0.53941 -0.11214 C -0.54792 -0.11746 -0.56267 -0.13133 -0.57431 -0.13133 L -1.09323 -0.14173 L -1.09809 0.50474 L -0.58698 0.50081 L -0.30764 0.50081 C -0.49427 0.47237 -0.6809 0.45225 -0.86632 0.41572 C -0.87865 0.41341 -0.88698 0.39699 -0.89653 0.38659 C -1.03576 0.23075 -0.95087 0.31399 -1.03455 0.23445 C -1.05243 0.21757 -1.07865 0.21595 -1.09497 0.19422 C -1.10764 0.14312 -1.08299 0.09387 -1.05521 0.06104 C -1.04375 0.0474 -1.03438 0.02936 -1.02031 0.02104 C -1.01059 0.01526 -1.00174 0.00671 -0.99167 0.00185 C -0.97031 -0.00832 -0.94861 -0.01711 -0.92656 -0.02335 C -0.90764 -0.02867 -0.88837 -0.03237 -0.86945 -0.03815 C -0.86476 -0.03954 -0.86024 -0.04116 -0.85521 -0.04254 C -0.81892 -0.04139 -0.77274 -0.04532 -0.73611 -0.02775 C -0.63958 0.0185 -0.57743 0.13595 -0.49653 0.21341 C -0.49427 0.22035 -0.48976 0.22682 -0.48854 0.23445 C -0.48594 0.2511 -0.50833 0.29595 -0.51389 0.30636 C -0.54236 0.35977 -0.57101 0.41873 -0.60278 0.4689 C -0.61389 0.48624 -0.62587 0.5015 -0.63611 0.51954 C -0.61302 0.5348 -0.58924 0.53711 -0.5632 0.54289 C -0.54271 0.54751 -0.52882 0.54983 -0.50625 0.55121 C -0.46094 0.54913 -0.47309 0.55006 -0.44566 0.54289 C -0.43524 0.53595 -0.42361 0.53295 -0.41389 0.5237 C -0.37552 0.48832 -0.36649 0.4504 -0.35208 0.39468 C -0.34514 0.33688 -0.33906 0.28 -0.33611 0.22173 C -0.33924 0.11376 -0.31962 0.03792 -0.38542 -0.02543 C -0.39497 -0.03468 -0.4066 -0.03954 -0.41719 -0.04671 C -0.43247 -0.05688 -0.45139 -0.05526 -0.46788 -0.05942 C -0.47882 -0.05757 -0.5158 -0.05434 -0.53004 -0.04462 C -0.65243 0.04 -0.67691 0.05572 -0.77587 0.16902 C -0.78802 0.18289 -0.80087 0.19168 -0.81267 0.20694 C -0.83906 0.24208 -0.85139 0.2911 -0.88056 0.32532 C -0.88576 0.33133 -0.88663 0.33688 -0.89323 0.33988 C -0.89479 0.34266 -0.89601 0.34613 -0.89809 0.34844 C -0.90868 0.35884 -0.91493 0.34474 -0.92031 0.33341 C -0.92222 0.32578 -0.92535 0.32069 -0.92986 0.31491 C -0.93542 0.29179 -0.92674 0.32601 -0.93455 0.3022 C -0.93594 0.29803 -0.93646 0.29364 -0.93767 0.28948 C -0.93854 0.28647 -0.93993 0.2837 -0.94097 0.28092 C -0.93889 0.24139 -0.93802 0.20185 -0.93455 0.16254 C -0.93386 0.15445 -0.93021 0.14728 -0.9283 0.13942 C -0.91441 0.08416 -0.90035 0.04624 -0.85729 0.02728 C -0.79618 0.03191 -0.81129 0.01896 -0.76788 0.05896 C -0.74792 0.07746 -0.77101 0.06312 -0.75208 0.07584 C -0.74688 0.07931 -0.7408 0.08092 -0.73611 0.08647 C -0.73212 0.0911 -0.725 0.10127 -0.725 0.1015 C -0.71892 0.11769 -0.71094 0.1274 -0.70434 0.14566 C -0.69618 0.16786 -0.68802 0.19538 -0.68212 0.21757 C -0.67031 0.26197 -0.67413 0.31283 -0.64722 0.34844 C -0.63889 0.35977 -0.62726 0.36809 -0.61788 0.37619 C -0.59931 0.38983 -0.58108 0.4074 -0.5599 0.40971 C -0.5441 0.41156 -0.51233 0.4141 -0.51233 0.41434 C -0.4316 0.41272 -0.41701 0.43191 -0.36788 0.39468 C -0.36285 0.38497 -0.3533 0.38197 -0.34722 0.37156 C -0.34045 0.36 -0.33958 0.34566 -0.33299 0.33341 C -0.3309 0.32486 -0.32778 0.32 -0.32188 0.31491 C -0.32031 0.31214 -0.31719 0.30636 -0.31719 0.30659 " pathEditMode="relative" rAng="0" ptsTypes="ffffffAAAA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76" y="22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5.ggpht.com/xISNMehvByzh2OiqV4ozJl1mhoKy_3ngjLny6FXZzlVpzVSsmddw-OosOMEfoy_kSYj9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7937"/>
            <a:ext cx="1572463" cy="157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encrypted-tbn0.gstatic.com/images?q=tbn:ANd9GcQ8r8Mo9FpKIW1Sidl4Mi5B2BsJO7WFI1IxflDm5b7Bw3izNFoA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514600" cy="141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173042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298" y="1291773"/>
            <a:ext cx="8229600" cy="4325112"/>
          </a:xfrm>
          <a:prstGeom prst="rect">
            <a:avLst/>
          </a:prstGeo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44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4400" dirty="0"/>
              <a:t>Help spread the word</a:t>
            </a:r>
          </a:p>
          <a:p>
            <a:r>
              <a:rPr lang="en-US" sz="2400" dirty="0"/>
              <a:t>Questions? Comments? Ideas for videos?</a:t>
            </a:r>
          </a:p>
          <a:p>
            <a:pPr lvl="1"/>
            <a:r>
              <a:rPr lang="en-US" sz="2400" dirty="0"/>
              <a:t>Leave in comments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6" name="Picture 8" descr="https://encrypted-tbn1.gstatic.com/images?q=tbn:ANd9GcQlxsMhOqNMkDXnVlAWt317WNmKyJKJ1qyTnkJTFvbDO2ZcFZW-l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08" y="1933212"/>
            <a:ext cx="1191156" cy="119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data:image/jpeg;base64,/9j/4AAQSkZJRgABAQAAAQABAAD/2wCEAAkGBxQQEhQUEBQUFBUUFRQUFhUVFBQUFBQWFBQXFhUVFBQYHCggGBolHRUUITEhJSkrLi4uFx8zODUsNygtLisBCgoKDg0OGxAQGiwkHyQsLCwvLCwsLCwsLCwsLCwsLSwsLCwsLCwsLCwsLCwsLCwsLCwsLCwsLCwsLCwsLCwsLP/AABEIAOEA4QMBEQACEQEDEQH/xAAcAAEAAgIDAQAAAAAAAAAAAAAABgcBBQIECAP/xABGEAABAwIBCAYHBQUHBQEAAAABAAIDBBEhBQYHEjFBUWETInGBkaEUIzJSYoKxQnKSorIzU3PB0TRDY4PC0vAXJCWTsxX/xAAbAQEAAgMBAQAAAAAAAAAAAAAABAUBAwYCB//EADoRAAIBAgIGCAUDAwQDAAAAAAABAgMEETEFEiFBUXEGEyJhgZHR4TJCobHBFDPwI1LxJGJyghY0kv/aAAwDAQACEQMRAD8AvFAEAQBAEAQBAEAQBAfKeoZGLvc1o23cQPqsNpZnuFOc3hFN8jTVeeNHHgZg48GNc7zAt5rU7imt5YU9D3k9uphzaXua2bSJTD2WyO7gPqVrd3AmQ6PXLzaR1XaSYt0L/wATV5/WR4G5dG6u+a8mG6SYt8L/AMTVj9YuAfRupumvJnZh0iUx9psje4H6Fe1dwNM+j1ysmmbKlzxo5MBLqng9rm+ZFvNbFcU3vIdTQ95D5MeTT9zdQVDJBdjmuHFpB+i2pp5FfOnODwkmuZ9Vk8BAEAQBAEAQBAEAQBAEAQBAEAQBAEBgm21ARrLOe1NT3DT0zuDCNW/N+zwuo87mEctpcWuhLmvtktVd+fl/ghOVc/6iW4YRE3gz2vxnHwsoc7qby2HRW2gLantktZ9+XkRepr3yG73OceLnFx8So7k3mXNOhCCwikuSwOuZSsYmzVRx1lg9YC6DAXQDWQYI5CUpiYcUdinr3xm7HOaeLSWnxC9KTWRqnQhNYSSfPaSfJWf1RFYPIlb8ftfjGPjdSIXU1ntKa50DbVNsVqvuy8v8E2yNnvTVFg89C47nkat+T9njZTIXMJZ7DnbrQlzR2xWsu7Py/wAkmBviMVIKdrAygCAIAgCAIAgCAIAgCAIAgCA0ucOc0NEOudZ+6NttbtPuhaataNPPMsLHRta7fZ2R4vL3KuzhzvnqiQXase6NuDbfEdru9V9SvKfI7Oy0TQtsGljLi8/DgR10hKjlqopHBDIQBALoAgCAIAgCAXQHNshCGHFMkOb+d09KQGu1mb43Yt7jtb3LfTryhlkVV7omhcrFrCXFZ+5aOb2c8NaLMOrJvjdbW5lvvBWNKtGplmcbfaMrWjxltjxWXjwN2txXBAEAQBAEAQBAEAQBAEBBM78+hFeKlILxg6Ta1vEM4nnsUOvc4dmJ0ujNBuphUrrZuXHn6ZlYVNS55JcSSTckm5J4kqubxOwhTjBJJbD4XWDYEAQBAEAQBAEAQBAEAQBALoD7U9SWEFpIINwRgQeIKynga501JYNFnZoZ9CS0VWQHYBsmwO5P4HnsVhQusdkzkNKaDcMalutm9cOXoT1TTmQgCAIAgCAIAgCAICts+88760FM7q4tkkB9ri1p4bbnf9YFxcfLE63Q+h8MK1dbdy4d7/C3FcPkuoB1aWBwuhkXQC6AXQC6A5wROkNo2ueeDGlx8AspN5Hmc4wWMmlzeH3NxS5pVsns00o++BH5PIK2qhUfykGppWyp51V4bftibGPR3XH7MTe2T+gXtWlQiS6QWS3t+HufX/pvW/4P/sP+1Z/SVO48f+RWf+7y9zrT5gV7cRGx/Jsjb/msvLtaq3G2GnrGXzNc0/xiaityDVQ/taeZo46hc38TbjzWuVKcc0ydSvrar8FSL8cH5PBmuutZLF0AQC6AzdAZZJZDDWJY2YmemrqwVLursZI4+zwa4n7PPds2bJ1vcYdmRy2mNDa2Nagtu9Lf3rv7t/POy1YHIBAEAQBAEAQBAQLSLnV0QNNC4h5HrHD7IP2AeJ38ioVzXw7ETpdB6L6x/qKq2blx7+S3d5Vb33VcdkthxQyYQBACUBJcgZkVVWA7VEMZ+3ICCRxazae+wUinbTntyRU3mmra2bjjrS4L8vL7k/yTo6pIbGUOncN8h6l/4YwPfdTIWlOOe05m56QXdXZB6i7s/N7fLAlVNSsjFo2NYODWho8lJSSyKadSdR4zbb7z7LJ4CAIAgCA1OVc26WqHroWE+8BqPHY9titc6MJ5om22kbm3/bm13ZryewgmXtGT23dRv1x+7kNnfK8YHsNu1Q6lm1tgzo7PpJGXZuI4d6y8V6eRAqqmfE8sla5j27WuFiP6jmoTTTwZ0tOpCpFTg8U96PisHsygCAyx1kMMtPR1nV0gFNO67h+ycd4A9gniN3JWNrXx7EvA4/Tmi9TG4pLZ8y/PqT9TTmAgCAIAgCA0ed+XhRQFw/aP6sY29a208gP5cVpr1erjjvLHRli7utq/Ktr5e5RlVUF7iXEkkkknaSdpKqG8WfRIRUUksj4rB7CAIYO1kzJ0lTIIoGl7zuGwD3nHcOa9Qg5vCJqr3FOhB1KjwX8yLbzVzDhpLSTWmm4kerYfgad/xHHsVnRtow2vazidI6bq3OMKfZh9Xzf4JgpJRhAEAQHB0gG0gdpAQzg2GytOwg9hCDBnNDAQBAEBq8v5AhrWak7bkey8YPYeLXfy2LXUpRqLCRMs76taT1qb5rc+ZTedWbEuT32f1onGzJRsd8Lh9l313KrrUZU3tyO70fpKlew7OySzX5XFGiWksAgCGT7U05Y4FpsQQQRtBGIKyngeJxUk08i8czcvitgBJHSMs2QbMdzgOBt9Vb0KvWR7z57pSwdpWwXwvavTwN8txWBAEAQGCbbUC2lG575eNXUOcD6tvVjG7VG/vOPgqivU15Y7j6JouyVrQUWu09r5+xG7rQWYugCA72RclyVczYYRdztpx1WNG1zjuA+thvXuEHOWqiPdXNO2pOrUexebfBF45s5uxUEWpELuNukkI60hG88sTYbrq2pUo01gj59fX9W8qa08ty3L+b3vNwtpBCA1GX85KeibeeQBx9mMdaR3Y0Y257FrnVjBdpku1sa9zLClHHv3eZXmV9KE7yRTRtibuc/rvPyjqt81DneP5UdLbdG4LbWlj3LYvMilbnBVTk9LUzOvuEjmN/Ayw8lGlWqSzZc0tG2tJdmmvFY/c1xeTtLj2uJ+q8az4kpUqayivJAOI2EjsJCaz4h0qbzivI7tHlqphI6KomZbcJHFvewkg+C9KrOOTI9XR9tU+KmvIlWSdJtTFYVDGTt3kerktxuOqT3DuUmF5JfEsSnuejlGW2lJxfB7UWNm9nNT1w9Q/rAXdG7qyN5lvDmMFNp1YzyOYu7CvaywqR8dz8TcrYQwgOvX0Uc8bo5mh7HCxaf+YHmsSipLBmyjWnRmpweDRR2d+bb8nzapJdG+5jkttHuu+Iee1VFai6cu4+haN0jC9pa2Ulmvyu5+xobrUWIusAXQEizKy6aOoa4nqOIZIPhJ2921bqFTUliVuk7JXVBx3raufvkXo1wIBGIOIKuD521g8GZQwEAQEU0j5Y9HpSwHrz3YOOrbrnwIHzKNdVNWGHEutBWnXXOu8obfHd6+BSj3XKqzvDjdAFgGWNLiA0EkkAAYkkmwAHG6zgG0li8i9MyM2hQQWdYzPs6V23Hcxp90f1VtQo9XHvPnuldIO8rYr4VkvzzZI1vKsICAZ9Z++jl1PRkGUYPlwLYjvDR9p/bgL79iiV7nU7MczodFaFdfCrW2Q4b37FUzzOkcXyOL3uN3OcbuJ5lVzbbxZ2VOnCnFRgsEjgvJ7CyAsAIAgF1kyc6ed0bmvjcWPabtc02IPIrMZOLxRrqU4VYuE1imXJmDnkK5vRT2bUMF8LBsrR9po3HiP+CzoV+sWDzOF0top2kteG2D+nc/wTFSSmCA1ecmRWVsD4X4Xxa7ex49lw/5sutdWmqkdVkuyu52tZVI+K4rgUBV0zonvjkFnscWOHNpsbclTtOLwZ9Ip1I1IKcMmsUfK68nsXWQZY6xQF1aNcr+kUoY43fD1DxLTcs8sPlVpa1NaGD3HCaetOpudeK2S2+O/wBfElqklIEAQFL6Tsq9NVuYD1YR0Y+9tf54dyqrqetPDgd7oK26m1UnnLb4bv53kNuo5ci6AXQE/wBE2QulldUvHVi6sfOQjF3cD4nkplpTxeu9xzfSG91Kat45y2vlw8S21YnGhAQjSTnYaRgggdaeQXJ3xRm41h8R2DvO5RbmtqLBZl5obRn6mfWVF2F9Xw9Sm2i2AVYd0ZugF0B3G5LnIuIJiOPRP/ovWpLgzQ7ming5x80dV7S0kOBBG0EEEdoK84G5NNYrajjdDIugF0AugPtR1b4ZGSxGz43BzTzHHkdh5FZjJxeKNValCtTdOa2M9B5vZVbWU8czcNdouPdcMHN7jdXNOanFSR82u7eVvWlSluf+GbFeyOEBVWl/I+pJHUsGEnq5PvNF2HvGsO4KvvKeDU0df0cu9aEqEnltXLeV1dQjpxdALoCYaM8qdDWNaT1ZQYzwucWnxFu8qRaz1anMp9OW/XWjazjt9fp9i6lanAhAfGtqBFG97sAxrnH5RdYk8FibKVN1JqC3tI8411QZHucdrnOce1xufqqRvF4n1CEVCKisksPI+F1gyLoB2YncOJ3IMeJ6EzUyUKSkhiG0Nu48Xu6zie8nwVzShqQSPm1/cu4uJVOL2clsRt1sIZ1so1rYIpJZDZsbHPPY0XsOaxKSisWbKVKVWahHNvA875Vyi+pmkmk9qR2sd9hsa0cgAB3KlnNzk5M+lW1vG3pRpRyR1brybztZKydJVStihbrPebDgBvc47mjaSvUIOTwRpuLiFCm6lR4JfzDmXZmvmXT0TQS0Szb5XNBN/gB9gdmKtKVvGC7zhL/S1e6k1jqx4L88SSreVZp84c24K5hbMwa1jqyADpGHiHcOWwrXUpRqLBk2zv61rPWg9m9bmURljJz6WeSGT2o3WvuIIu1w5EEFVE4OEnFn0K2uI3FKNWGT/mB07rybhdAEAugLO0M5RJ9IgJwGrKwcL3a/uwYe8qfZS2OJyfSWglKFVb8U/DIs1TjlggNDn1k/0ihqG2uWsMjfvR9YW8Ld61V461NosNFV+pu4S3Y4Pk9hQN1Tn0UzdALoD7UkxY4OabOaQ4HgQbg+KY4bTDipLVlk9h6NoKkTRMkGx7Wu8RdXcXrJM+YVqbpVJQe5tHYXo1Ea0jVXR0E1tr9SPuc8a35dZR7qWFNltoOlr3sMd2L8ls+pRLiqo784oAgNxmfR9PW00Z2GVrjzbH1yO8Nt3rbRjrVEiDpKt1VpUkuGHns/J6FVwfOAgIHpfyn0dKyEHGd+P3I7Od5lg71Eu54Qw4l/0et+suHUeUV9Xl+SnlWnbBAW/olyGIoDUuHXnwb8MbTYW7Tc+CsrSnhHW4nF9ILx1K3UrKP39ifKWc8EAQFQ6Y6YNqYXja+Ig89R2H6lXXi7SZ2XRuo3RnDg/uvYgChnRhDAQyEBMdE8pbXgbnRSA92qR9FKtH/UKPpBFO0x4NfkuxWZwwQHGVtwQd4I8QhlPB4nmioi1Hub7rnN/C4j+So2sHgfUac9eClxSZ81g9hAZaUBeujis6WgivtYXR/hOHkQrW1ljTRwOnKXV3ku/B+fuSdSCoIJpen1aWNvvSj8rSVDvX2Eu86Lo3DG4lLhH7spwlVx2QQBATHROy+UGn3YpD+kfzUm0X9TwKTpBLCz5yX5LtVocMEBT+mSovVQs3MiJtze7H9I8FXXj7SR2PRuGFGcuL+y9yAqGdGLE4DacB2nYgxS2s9J5JpRDBFE3ZHGxg+VoH8ldxWEUj5hXqOpVlN7235s7a9GoIAgKg0yVAdVQs9yIk/O/D9Krrx9pI7Ho3BqjOXF/Ze5AFDOjF0AugCAluiwXyjHyZIfIKTa/uFNp5/6N80XirQ4QIAgPNmVz/3E/wDGl/8Ao5Uk/ifM+m2v7MP+K+x1F5N4ugF0Bb2h2W9PM3hKHfijaP8ASrCyfZa7zkOk0f61OX+3Dyb9SwFNOaK30zP9XTj4nnwAH81BvckdT0ZXaqPuRVF1AOqMXQC6AmmiN3/kO2GT6tUq0/c8Cj6QL/Sf9l+S7FZnEBAUppcH/f8A+THbxcqy7/c8Dt+j3/qf9n+CFXUUvD7Uh9Yy/vs/UF6jmjxV/blyf2PTLNg7Fdny9mUAQBAefM+coekV9Q8G4D9RvZGAzDvBPeqivLWqM+h6Ko9VaQjvax89po1pLAwgMoDCAnGiCHWrnO9yF35nNCl2a7ePcUPSKeFqo8ZfYuhWRxQQGHGwKBHmarl15JHDEOe93i4lUktrZ9PpR1acVwS+x8brybAgF0Ba2hmTqVA+KM+RCn2W85bpMttN8/wWUpxypW2mdvq6c/E8eIB/koN7kjqejL21F3Iqe6gHVBAEBJNHdX0WUack2D3OjPztIaPxaq32zwqIq9M09ezn3YPy9i/VbHABAVNppoyJaea2DmPjJ4FpDhftDj4FV95Hamdb0bqpwnT4NMrdQjpjBWQelMhVgnpoJR/eRRu7CWgkdxuFdQetFM+ZXNN0q0oPc2vqd5ejSEBrc5Mo+i0s829kbi3m61mDxIXipLVi2SLSj11eFPi0ecS4nE4k4k8SdpVMfSkklgjF1gyEAQC6AtDQpSf2mUjD1cYPMazn/Vin2SzZyvSWptp0+b/C/JaKnHLBAdDL9X0NNPJ7kUjh2hhI815m8Itm+2p9ZWhDi0vqebGqkPphm6AIBdAWtoXb1Kg84x5EqfZbzlukz201z/BZanHKkA0xwXpYne7Lt+80hQ7xdlPvOj6Nzwrzjxj9mU4q47ALJgXQH0pqgxPZI32mOa8drHBw8wsxeDxPFSCqQcHk015npXJla2eKOVhu2RjXj5hdXUXisUfNKtN05uEs08DsrJrNFnrkL06lfELa468ZPvt2C+4HEd61VqevDAn6Nu/0twqm7J8n/MTz5LGWOLXgtc0lrgdoIwIKqGsNjPoUZKSUo5M4rBku7RJM91AA/wBlkj2xni29/qXBWlq26e04bTsIxu3q70m+ZNFJKYICu9MuU9SnigG2Z5cfuRWP6nN8Col3LCOrxOh6PUNevKo/lX1f8ZUN1XHYhYAWQFgC6yC+tGuTugyfDcYyjpj/AJmLfy6qtbeOrTRwOmK/W3c+7Z5e5KFvKsICHaVq/oqB7b4zObGOYvrO8mlR7mWFNlvoOj1l3F/27SjlVndhAEAWAW/oZitTzu4yhv4Y2n/UrCyXZb7zkuksv6tOP+37t+hYamnNEV0m0vSZPmttYWSdzXjW8iSo90sabLjQVTUvY478V5rZ9ShnKrO6ZhAZugCAtPRBnGNU0chsRrPhvvBN3sHMEl3eeCn2lTZqM5LT9k1L9RHJ7Hz4loKac0EBTemSjjjqYnsAD5WEyW36pAa487XHcq68ilJNHY9Hqs5UZRlkns8dxX5KiHQnofMeh6CgpmEWPRte4bDrP65B5i9u5W9GOrBI+d6Sq9bdVJd7XlsN6tpBCAo7SxlDpa9zBshY1neeu79QVZdyxnhwO30DR1LXW/uePlsIYoxdi6AIDKA2uauSDW1UUIBs513ngxuLieGAt2kLZShrzSId9cq3t5VN+7m8vU9GMYGgACwAAA4AbFcHzptt4s5IYCApvTHlXpKmOBpwgaS7H7cljjzDQPxKuvJ4yUeB2HR631KUqr+Z4Lkvcr9RDoggCAyFgIvjRjR9Fk+MnbIXSfiNm/lDVa2scKa7zhdO1esvJL+1JeWf1JWpBTnXyjSiaKSNwuHsc0j7wIXmS1k0baNR0qkZrc0zzRVQljnNdta4tPa02P0VLlsPpuspJSWT2+Z8kMBAEBzgndG5r43FrmkOa4YEEbCFlNp4o8VIRqRcZLFMuzMfPyOta2KciOoGFjg2X4mc/h8FZ0a6msHmcRpLRU7aTlHbDjw5k1UgqCg9Jlf02UZuEerE35W3d+Zz1VXMsajO70LS6uzj34v+eBo8i0fT1EMW3pJGNPYXC/ldaoR1pJE+5q9VRlPgmel2tsABsGCuj5q3iZQBAef9I0BZlGo1h7TmvHMOY3+h8FVXCwqM77Q81KzhhuxX1I2tBZhAEBi6Au/RjmuaOEyzC001iRjeOPa1h57Se4blZ21LUji82cRpm/VxV1IfDH6vj6E2UkpQgOllnKTKWCSaU2bG255nY1o5kkDvXmUlFYs20KMq1RU45s8319Y6eWSWTF0j3Pd2uN7DkNncqaUnJts+j0aSpU4045JYHwWDaEAQHOCMuIa0XJIAA2knAALBlNLa8j0vkukEEMcY2MY1vgLK7jHVikfMq9V1asqj3ts7S9GoICidKGSfR617mizZvWjhrH2/zY/Mqq5hq1OZ3uhrnrrSKecez6fT7EQWgswgMIAgBQEkoM/K+GPo2zkttYF7Q9zRa2Djj43W+NzUSwxKqroa0qS1tXDlkR2SQuJc43LiSSdpJNyStLeLxLSKUUorJEx0TUHS5Qa87IWPk5XI1Gj8xPcpFrHGePAp9O1tS1cf7ml+S81ZnEBAEBBdJuaDq1jZqcXmiBBb+9ZtsPiGNuNyOCi3NHXWKzLvQ2klbSdOp8L38H6cSlpIy0lrgWuBsQRYg8CDsVa1gdpGSksVtRxQyc4InPcGsaXOcbBrQSSeQCyk3sR5lOMFrSeCLWzA0eGJzaiuaNcYxwmxDDfB77YF28Dd27J1C2w7UjldKaZ6xOlQeze+Pcu4sxTTmwgCAprSvnUKiT0WFwMURvIQfblFxq9jfrfgq+6q4vUR12grDq49fNbXly4+JX6hnRGEBlAYQEu0Y5L9IroyRdsQMruHVsG/mI8Futoa1Rd20rtM3HU2cuMuz55/QvhWxwAQBAQrStkX0ik6Vo69Pd+zExkesHZYB3yqLd09aGPAvdAXfVXHVvKezx3eniUcVWnaMxdDAQBAZQGLoBdAW3oTobRVExHtPbGOxjQ4+bx4Kws49ls5LpFVxqQp8Fj5/wCCzFMOcCAIAgNRljNmlqzeohY53v21X9muMSOS1zpQlmiXQvrihspzaXDd5GkZoyyeDfo3nkZX2+q1/pafAmPTl418S8kSDJOQaal/s8McZ2FwaNY9rzifFbY04xyRAr3dav8AuSb+3kbJeyOEAQFeaSM+RTtdTUrrzuFnvaf2IO4H3z5KLcV9VaqzL3ROi3XkqtVdlfX2KbVadkZQyYQBAZahlF36J8i9BSdK4WfUHWxGIjFwzuOLvmVlaU9WGtxOM6QXXW3HVLKGzx3+ngTdSihCAIDi9gcCCLgggjiDtCGU2nijz1ntkE0NU+Ox1D14zxYd1+INx3Knq0+rngfRLC7V3bqpvyfP3zI+tZKMXQBALoAgBKA9CaO6DoMnwNO1zTIeN5CXfQgdytqEdWmkcBpSt1t1N9+HlsJItxXhAVRWZ/Opcqz613092xOaMS3oxbXYOIJdcb1Cdxq1WnkdLT0R11jGUfj2vnjuLOyfXx1EbZIXh7HC4c037jwPJTE01ijnalOVOTjNYNHZWTwEAQBAfCsq2QsL5XtYxuJc4gAd5WG0trPUISm9WKxZVmeek4vDocn3aMQ6cixI/wAIbt/WOPDioVa63Q8zpdH6D2qpcf8Az6lZF18Sbk4knEknaSVCzOnSSWCMLBkIAgMoDfZl5BdXVLIwOoCHyHhGCL952DtWylT6yeBFvrtWlB1Hnkuftmeh42BoDWiwAAA4AbArhbD53KTk8WckMBAEAQEZz+za/wD0KezcJY7vjPE2xYTwP1AWi4pdZHZmi00Tf/pK3a+GWx+vh9igJWFpIcCCDYgixBGBBG4qqO8fFHzWTyEAQBYB96KmM0jI27ZHtYO1xAv5r1GOLSPFWoqcHN7k2en4YgxrWtwDQGjsAsFdI+aybbxZzQwfCvqhDE+R2xjHPPyi6w3gsT3Tg5yUVvPME0xkc57jdz3FzjxLjcnxKpW8XifSYRUIqKyWw7uRctz0b9emkcwnaBix1veYcCvcKkoZEe5s6NwsKi8d5P8AJWl54FqqnDvjhOrf5HX+qlxvP7kUNfo9vpT8/U3seliiIxbODw6Np89Zbf1VMhPQV2nkvM+NTpbpR+zinf2hrfqVh3cD1DQNy82l4keyppbqH3FPDHEPeeTI/tAwA77rTK8e5FhR6PQW2pJvlsIRlbK81W7WqJXyEbNY9Vv3WjAdyjTqSnmy7t7SjQWFOOB0lrJBhZAWAZQGEBziYXEAAkk2AGJJOwBD0uLL90fZs+gU41x66UB0mzq+7H3XPfdWlvS6uO3NnC6X0h+qrYR+COxd/f4/YlKkFSEAQBAEAQFX6VMzy69ZTtuf75gFyf8AFAHnyF9xUG6o/PHxOq0HpNbLaq/+L/Hp5FTkKCdM1gYWTyEAQEt0W0PTZRi4RNfKflGqPNwW+2jjUKnTVXUtGuLS/nkX4rQ4cICH6Vso9Bk+QDbM5sI+a7nfla5aLmWrTZa6Go9Zdx7tvl7lDKrO5CAIBdAEAQBAEAQBAEBkLBlLEtXRZmdbVrKhpFsYWEW/zSD5ePBTbWh88vA5vTmk0k7ak/8Ak/x6+RaannKBAEAQBAEAQGCL7UBT2kbMQwF1TStvEbukYNsR2lzR7n07NldcW+r2o5HZaI0uq6VGs+1ufHu5/crghRC9awMLJ5CAs/QfSXkqZSMQ1kYP3iXOH5WeCm2azZzXSKp2YQ5v8epbanHLhAVFptyjrSwQA+w10rhzcdVvkHKDeSyidT0eo4KdV8islCOkCAIAgCAIAgCAIAgMgLGJ6SxLF0c5iGoLaiqb6naxh2ykbCR7n17FKt7fX7Usij0tpZW6dGi+3vfD3+3MuMCysjjDKAIAgCAIAgCAIDBF9qAq7PvRxcunoG4nF8AsO0xfXV8OCgV7X5oeR1WjNOLBUrl8pevr58SqpIy0kEEEEggixBG0EKEdK1vRwWTyXHoRjtTTnjN9GBWFouyzkekL/rxXd+Sx1LKA4yPDQS42ABJJ2ADElDKWLwR5szqyt6ZVzT7nv6v3GgNZ5AKoqz1ptn0Gxt+ot403nv5vaapayWLoAgCAIAgCAIAgOcbC4gAEkmwAxJJ2ABYPSW9lp5i6OPZnr22sQWQHliDL/t8eCm0LX5p+Rzek9OJY0rZ85enr5cS0wLKecoZQBAEAQBAEAQBAEAQBARbOzMeCvBdYRTbpWjb/ABG4a3btWirbxqbcmWthpeta9n4ocH+Hu+xTucmaVTQuPSsJZfCVoJjPC5+yeRVdUpTp5nX2l9Qu1/Te3g8/fwLJ0K/2SX+Mf0tU60+A5npAsLlciwlKKEgelzOH0em9HYfWVILT8MWx5PbfV7zwUa5qascOJc6FtOurdY8o7fHcUgq07MIAgCAIAgCAIDICwekmze5uZqVNc4CFhDN8rgRGOPW3nkMVsp0p1MiNd3tC1jjUe3gs/L1LjzSzGgoLPIEs37xw9nlG37O/HbirClbxp7c2chpDS9a67K7MOC383v8AsSpSCpCAIAgCAIAgCAIAgCAIAgCA4yRhwLXAEHAgi4I5hGsTMZOLxWZ0slZHhpdcU7BGHu13NF9XWta4H2dgwGC8QhGHwm+vdVa7TqvFpYY/zM7dTMI2OeQSGguIaC5xsL2AGJPJem8FiaYxcpKK3nnDOnKslZUySygtJcWtYcDGxps1hHEb+d1UVajnLFn0Oyso29BQjt3t8WajVWvEk6rFlkxgYshjAWQYGbIZwGqmJnVZzjiLiAASTgAMSSdwCxietTZiyU5G0e1tTY9H0TT9qU6n5bF3kt0LepLdhzK2vpazobNbWfCO365FiZA0Y0sFnT3qHixs7qxgj4AcewkhTKdpCPxbTn7rT9ep2aXYXm/Pd4E3ijDAGtAaBgABYDsAUpLAopScni3izmhgIAgCAIAgCAIAgCAIAgCAIAgCAIAgOpXZMhnFpoo5PvNB8yvMoRlmjdSuKtJ405NcmRqv0bUEtyGPiJ3xvI8GuuB4LRK1pvuLOlp68hsbUua9MGaeXRFAfYqJR2tY76WWv9FHcyZHpJV+amvN+50pNEB+zU+Mf9CvLsnuZuXSSO+n9fYR6ID9qp8I/wCpRWT4h9JI7qf19juxaIoB7VRKexrG/W69foo72aZdJKny015v2NxQaNaCKxLHykfvHk+LW2B8Fsja013kOrp68nsTUeS9cWSSgyXDALQxRx/daAfFb4wjHJFZVuKtV41JN82dxejS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CEAAkGBxQQEhQUEBQUFBUUFRQUFhUVFBQUFBQWFBQXFhUVFBQYHCggGBolHRUUITEhJSkrLi4uFx8zODUsNygtLisBCgoKDg0OGxAQGiwkHyQsLCwvLCwsLCwsLCwsLCwsLSwsLCwsLCwsLCwsLCwsLCwsLCwsLCwsLCwsLCwsLCwsLP/AABEIAOEA4QMBEQACEQEDEQH/xAAcAAEAAgIDAQAAAAAAAAAAAAAABgcBBQIECAP/xABGEAABAwIBCAYHBQUHBQEAAAABAAIDBBEhBQYHEjFBUWETInGBkaEUIzJSYoKxQnKSorIzU3PB0TRDY4PC0vAXJCWTsxX/xAAbAQEAAgMBAQAAAAAAAAAAAAAABAUBAwYCB//EADoRAAIBAgIGCAUDAwQDAAAAAAABAgMEETEFEiFBUXEGEyJhgZHR4TJCobHBFDPwI1LxJGJyghY0kv/aAAwDAQACEQMRAD8AvFAEAQBAEAQBAEAQBAfKeoZGLvc1o23cQPqsNpZnuFOc3hFN8jTVeeNHHgZg48GNc7zAt5rU7imt5YU9D3k9uphzaXua2bSJTD2WyO7gPqVrd3AmQ6PXLzaR1XaSYt0L/wATV5/WR4G5dG6u+a8mG6SYt8L/AMTVj9YuAfRupumvJnZh0iUx9psje4H6Fe1dwNM+j1ysmmbKlzxo5MBLqng9rm+ZFvNbFcU3vIdTQ95D5MeTT9zdQVDJBdjmuHFpB+i2pp5FfOnODwkmuZ9Vk8BAEAQBAEAQBAEAQBAEAQBAEAQBAEBgm21ARrLOe1NT3DT0zuDCNW/N+zwuo87mEctpcWuhLmvtktVd+fl/ghOVc/6iW4YRE3gz2vxnHwsoc7qby2HRW2gLantktZ9+XkRepr3yG73OceLnFx8So7k3mXNOhCCwikuSwOuZSsYmzVRx1lg9YC6DAXQDWQYI5CUpiYcUdinr3xm7HOaeLSWnxC9KTWRqnQhNYSSfPaSfJWf1RFYPIlb8ftfjGPjdSIXU1ntKa50DbVNsVqvuy8v8E2yNnvTVFg89C47nkat+T9njZTIXMJZ7DnbrQlzR2xWsu7Py/wAkmBviMVIKdrAygCAIAgCAIAgCAIAgCAIAgCA0ucOc0NEOudZ+6NttbtPuhaataNPPMsLHRta7fZ2R4vL3KuzhzvnqiQXase6NuDbfEdru9V9SvKfI7Oy0TQtsGljLi8/DgR10hKjlqopHBDIQBALoAgCAIAgCAXQHNshCGHFMkOb+d09KQGu1mb43Yt7jtb3LfTryhlkVV7omhcrFrCXFZ+5aOb2c8NaLMOrJvjdbW5lvvBWNKtGplmcbfaMrWjxltjxWXjwN2txXBAEAQBAEAQBAEAQBAEBBM78+hFeKlILxg6Ta1vEM4nnsUOvc4dmJ0ujNBuphUrrZuXHn6ZlYVNS55JcSSTckm5J4kqubxOwhTjBJJbD4XWDYEAQBAEAQBAEAQBAEAQBALoD7U9SWEFpIINwRgQeIKynga501JYNFnZoZ9CS0VWQHYBsmwO5P4HnsVhQusdkzkNKaDcMalutm9cOXoT1TTmQgCAIAgCAIAgCAICts+88760FM7q4tkkB9ri1p4bbnf9YFxcfLE63Q+h8MK1dbdy4d7/C3FcPkuoB1aWBwuhkXQC6AXQC6A5wROkNo2ueeDGlx8AspN5Hmc4wWMmlzeH3NxS5pVsns00o++BH5PIK2qhUfykGppWyp51V4bftibGPR3XH7MTe2T+gXtWlQiS6QWS3t+HufX/pvW/4P/sP+1Z/SVO48f+RWf+7y9zrT5gV7cRGx/Jsjb/msvLtaq3G2GnrGXzNc0/xiaityDVQ/taeZo46hc38TbjzWuVKcc0ydSvrar8FSL8cH5PBmuutZLF0AQC6AzdAZZJZDDWJY2YmemrqwVLursZI4+zwa4n7PPds2bJ1vcYdmRy2mNDa2Nagtu9Lf3rv7t/POy1YHIBAEAQBAEAQBAQLSLnV0QNNC4h5HrHD7IP2AeJ38ioVzXw7ETpdB6L6x/qKq2blx7+S3d5Vb33VcdkthxQyYQBACUBJcgZkVVWA7VEMZ+3ICCRxazae+wUinbTntyRU3mmra2bjjrS4L8vL7k/yTo6pIbGUOncN8h6l/4YwPfdTIWlOOe05m56QXdXZB6i7s/N7fLAlVNSsjFo2NYODWho8lJSSyKadSdR4zbb7z7LJ4CAIAgCA1OVc26WqHroWE+8BqPHY9titc6MJ5om22kbm3/bm13ZryewgmXtGT23dRv1x+7kNnfK8YHsNu1Q6lm1tgzo7PpJGXZuI4d6y8V6eRAqqmfE8sla5j27WuFiP6jmoTTTwZ0tOpCpFTg8U96PisHsygCAyx1kMMtPR1nV0gFNO67h+ycd4A9gniN3JWNrXx7EvA4/Tmi9TG4pLZ8y/PqT9TTmAgCAIAgCA0ed+XhRQFw/aP6sY29a208gP5cVpr1erjjvLHRli7utq/Ktr5e5RlVUF7iXEkkkknaSdpKqG8WfRIRUUksj4rB7CAIYO1kzJ0lTIIoGl7zuGwD3nHcOa9Qg5vCJqr3FOhB1KjwX8yLbzVzDhpLSTWmm4kerYfgad/xHHsVnRtow2vazidI6bq3OMKfZh9Xzf4JgpJRhAEAQHB0gG0gdpAQzg2GytOwg9hCDBnNDAQBAEBq8v5AhrWak7bkey8YPYeLXfy2LXUpRqLCRMs76taT1qb5rc+ZTedWbEuT32f1onGzJRsd8Lh9l313KrrUZU3tyO70fpKlew7OySzX5XFGiWksAgCGT7U05Y4FpsQQQRtBGIKyngeJxUk08i8czcvitgBJHSMs2QbMdzgOBt9Vb0KvWR7z57pSwdpWwXwvavTwN8txWBAEAQGCbbUC2lG575eNXUOcD6tvVjG7VG/vOPgqivU15Y7j6JouyVrQUWu09r5+xG7rQWYugCA72RclyVczYYRdztpx1WNG1zjuA+thvXuEHOWqiPdXNO2pOrUexebfBF45s5uxUEWpELuNukkI60hG88sTYbrq2pUo01gj59fX9W8qa08ty3L+b3vNwtpBCA1GX85KeibeeQBx9mMdaR3Y0Y257FrnVjBdpku1sa9zLClHHv3eZXmV9KE7yRTRtibuc/rvPyjqt81DneP5UdLbdG4LbWlj3LYvMilbnBVTk9LUzOvuEjmN/Ayw8lGlWqSzZc0tG2tJdmmvFY/c1xeTtLj2uJ+q8az4kpUqayivJAOI2EjsJCaz4h0qbzivI7tHlqphI6KomZbcJHFvewkg+C9KrOOTI9XR9tU+KmvIlWSdJtTFYVDGTt3kerktxuOqT3DuUmF5JfEsSnuejlGW2lJxfB7UWNm9nNT1w9Q/rAXdG7qyN5lvDmMFNp1YzyOYu7CvaywqR8dz8TcrYQwgOvX0Uc8bo5mh7HCxaf+YHmsSipLBmyjWnRmpweDRR2d+bb8nzapJdG+5jkttHuu+Iee1VFai6cu4+haN0jC9pa2Ulmvyu5+xobrUWIusAXQEizKy6aOoa4nqOIZIPhJ2921bqFTUliVuk7JXVBx3raufvkXo1wIBGIOIKuD521g8GZQwEAQEU0j5Y9HpSwHrz3YOOrbrnwIHzKNdVNWGHEutBWnXXOu8obfHd6+BSj3XKqzvDjdAFgGWNLiA0EkkAAYkkmwAHG6zgG0li8i9MyM2hQQWdYzPs6V23Hcxp90f1VtQo9XHvPnuldIO8rYr4VkvzzZI1vKsICAZ9Z++jl1PRkGUYPlwLYjvDR9p/bgL79iiV7nU7MczodFaFdfCrW2Q4b37FUzzOkcXyOL3uN3OcbuJ5lVzbbxZ2VOnCnFRgsEjgvJ7CyAsAIAgF1kyc6ed0bmvjcWPabtc02IPIrMZOLxRrqU4VYuE1imXJmDnkK5vRT2bUMF8LBsrR9po3HiP+CzoV+sWDzOF0top2kteG2D+nc/wTFSSmCA1ecmRWVsD4X4Xxa7ex49lw/5sutdWmqkdVkuyu52tZVI+K4rgUBV0zonvjkFnscWOHNpsbclTtOLwZ9Ip1I1IKcMmsUfK68nsXWQZY6xQF1aNcr+kUoY43fD1DxLTcs8sPlVpa1NaGD3HCaetOpudeK2S2+O/wBfElqklIEAQFL6Tsq9NVuYD1YR0Y+9tf54dyqrqetPDgd7oK26m1UnnLb4bv53kNuo5ci6AXQE/wBE2QulldUvHVi6sfOQjF3cD4nkplpTxeu9xzfSG91Kat45y2vlw8S21YnGhAQjSTnYaRgggdaeQXJ3xRm41h8R2DvO5RbmtqLBZl5obRn6mfWVF2F9Xw9Sm2i2AVYd0ZugF0B3G5LnIuIJiOPRP/ovWpLgzQ7ming5x80dV7S0kOBBG0EEEdoK84G5NNYrajjdDIugF0AugPtR1b4ZGSxGz43BzTzHHkdh5FZjJxeKNValCtTdOa2M9B5vZVbWU8czcNdouPdcMHN7jdXNOanFSR82u7eVvWlSluf+GbFeyOEBVWl/I+pJHUsGEnq5PvNF2HvGsO4KvvKeDU0df0cu9aEqEnltXLeV1dQjpxdALoCYaM8qdDWNaT1ZQYzwucWnxFu8qRaz1anMp9OW/XWjazjt9fp9i6lanAhAfGtqBFG97sAxrnH5RdYk8FibKVN1JqC3tI8411QZHucdrnOce1xufqqRvF4n1CEVCKisksPI+F1gyLoB2YncOJ3IMeJ6EzUyUKSkhiG0Nu48Xu6zie8nwVzShqQSPm1/cu4uJVOL2clsRt1sIZ1so1rYIpJZDZsbHPPY0XsOaxKSisWbKVKVWahHNvA875Vyi+pmkmk9qR2sd9hsa0cgAB3KlnNzk5M+lW1vG3pRpRyR1brybztZKydJVStihbrPebDgBvc47mjaSvUIOTwRpuLiFCm6lR4JfzDmXZmvmXT0TQS0Szb5XNBN/gB9gdmKtKVvGC7zhL/S1e6k1jqx4L88SSreVZp84c24K5hbMwa1jqyADpGHiHcOWwrXUpRqLBk2zv61rPWg9m9bmURljJz6WeSGT2o3WvuIIu1w5EEFVE4OEnFn0K2uI3FKNWGT/mB07rybhdAEAugLO0M5RJ9IgJwGrKwcL3a/uwYe8qfZS2OJyfSWglKFVb8U/DIs1TjlggNDn1k/0ihqG2uWsMjfvR9YW8Ld61V461NosNFV+pu4S3Y4Pk9hQN1Tn0UzdALoD7UkxY4OabOaQ4HgQbg+KY4bTDipLVlk9h6NoKkTRMkGx7Wu8RdXcXrJM+YVqbpVJQe5tHYXo1Ea0jVXR0E1tr9SPuc8a35dZR7qWFNltoOlr3sMd2L8ls+pRLiqo784oAgNxmfR9PW00Z2GVrjzbH1yO8Nt3rbRjrVEiDpKt1VpUkuGHns/J6FVwfOAgIHpfyn0dKyEHGd+P3I7Od5lg71Eu54Qw4l/0et+suHUeUV9Xl+SnlWnbBAW/olyGIoDUuHXnwb8MbTYW7Tc+CsrSnhHW4nF9ILx1K3UrKP39ifKWc8EAQFQ6Y6YNqYXja+Ig89R2H6lXXi7SZ2XRuo3RnDg/uvYgChnRhDAQyEBMdE8pbXgbnRSA92qR9FKtH/UKPpBFO0x4NfkuxWZwwQHGVtwQd4I8QhlPB4nmioi1Hub7rnN/C4j+So2sHgfUac9eClxSZ81g9hAZaUBeujis6WgivtYXR/hOHkQrW1ljTRwOnKXV3ku/B+fuSdSCoIJpen1aWNvvSj8rSVDvX2Eu86Lo3DG4lLhH7spwlVx2QQBATHROy+UGn3YpD+kfzUm0X9TwKTpBLCz5yX5LtVocMEBT+mSovVQs3MiJtze7H9I8FXXj7SR2PRuGFGcuL+y9yAqGdGLE4DacB2nYgxS2s9J5JpRDBFE3ZHGxg+VoH8ldxWEUj5hXqOpVlN7235s7a9GoIAgKg0yVAdVQs9yIk/O/D9Krrx9pI7Ho3BqjOXF/Ze5AFDOjF0AugCAluiwXyjHyZIfIKTa/uFNp5/6N80XirQ4QIAgPNmVz/3E/wDGl/8Ao5Uk/ifM+m2v7MP+K+x1F5N4ugF0Bb2h2W9PM3hKHfijaP8ASrCyfZa7zkOk0f61OX+3Dyb9SwFNOaK30zP9XTj4nnwAH81BvckdT0ZXaqPuRVF1AOqMXQC6AmmiN3/kO2GT6tUq0/c8Cj6QL/Sf9l+S7FZnEBAUppcH/f8A+THbxcqy7/c8Dt+j3/qf9n+CFXUUvD7Uh9Yy/vs/UF6jmjxV/blyf2PTLNg7Fdny9mUAQBAefM+coekV9Q8G4D9RvZGAzDvBPeqivLWqM+h6Ko9VaQjvax89po1pLAwgMoDCAnGiCHWrnO9yF35nNCl2a7ePcUPSKeFqo8ZfYuhWRxQQGHGwKBHmarl15JHDEOe93i4lUktrZ9PpR1acVwS+x8brybAgF0Ba2hmTqVA+KM+RCn2W85bpMttN8/wWUpxypW2mdvq6c/E8eIB/koN7kjqejL21F3Iqe6gHVBAEBJNHdX0WUack2D3OjPztIaPxaq32zwqIq9M09ezn3YPy9i/VbHABAVNppoyJaea2DmPjJ4FpDhftDj4FV95Hamdb0bqpwnT4NMrdQjpjBWQelMhVgnpoJR/eRRu7CWgkdxuFdQetFM+ZXNN0q0oPc2vqd5ejSEBrc5Mo+i0s829kbi3m61mDxIXipLVi2SLSj11eFPi0ecS4nE4k4k8SdpVMfSkklgjF1gyEAQC6AtDQpSf2mUjD1cYPMazn/Vin2SzZyvSWptp0+b/C/JaKnHLBAdDL9X0NNPJ7kUjh2hhI815m8Itm+2p9ZWhDi0vqebGqkPphm6AIBdAWtoXb1Kg84x5EqfZbzlukz201z/BZanHKkA0xwXpYne7Lt+80hQ7xdlPvOj6Nzwrzjxj9mU4q47ALJgXQH0pqgxPZI32mOa8drHBw8wsxeDxPFSCqQcHk015npXJla2eKOVhu2RjXj5hdXUXisUfNKtN05uEs08DsrJrNFnrkL06lfELa468ZPvt2C+4HEd61VqevDAn6Nu/0twqm7J8n/MTz5LGWOLXgtc0lrgdoIwIKqGsNjPoUZKSUo5M4rBku7RJM91AA/wBlkj2xni29/qXBWlq26e04bTsIxu3q70m+ZNFJKYICu9MuU9SnigG2Z5cfuRWP6nN8Col3LCOrxOh6PUNevKo/lX1f8ZUN1XHYhYAWQFgC6yC+tGuTugyfDcYyjpj/AJmLfy6qtbeOrTRwOmK/W3c+7Z5e5KFvKsICHaVq/oqB7b4zObGOYvrO8mlR7mWFNlvoOj1l3F/27SjlVndhAEAWAW/oZitTzu4yhv4Y2n/UrCyXZb7zkuksv6tOP+37t+hYamnNEV0m0vSZPmttYWSdzXjW8iSo90sabLjQVTUvY478V5rZ9ShnKrO6ZhAZugCAtPRBnGNU0chsRrPhvvBN3sHMEl3eeCn2lTZqM5LT9k1L9RHJ7Hz4loKac0EBTemSjjjqYnsAD5WEyW36pAa487XHcq68ilJNHY9Hqs5UZRlkns8dxX5KiHQnofMeh6CgpmEWPRte4bDrP65B5i9u5W9GOrBI+d6Sq9bdVJd7XlsN6tpBCAo7SxlDpa9zBshY1neeu79QVZdyxnhwO30DR1LXW/uePlsIYoxdi6AIDKA2uauSDW1UUIBs513ngxuLieGAt2kLZShrzSId9cq3t5VN+7m8vU9GMYGgACwAAA4AbFcHzptt4s5IYCApvTHlXpKmOBpwgaS7H7cljjzDQPxKuvJ4yUeB2HR631KUqr+Z4Lkvcr9RDoggCAyFgIvjRjR9Fk+MnbIXSfiNm/lDVa2scKa7zhdO1esvJL+1JeWf1JWpBTnXyjSiaKSNwuHsc0j7wIXmS1k0baNR0qkZrc0zzRVQljnNdta4tPa02P0VLlsPpuspJSWT2+Z8kMBAEBzgndG5r43FrmkOa4YEEbCFlNp4o8VIRqRcZLFMuzMfPyOta2KciOoGFjg2X4mc/h8FZ0a6msHmcRpLRU7aTlHbDjw5k1UgqCg9Jlf02UZuEerE35W3d+Zz1VXMsajO70LS6uzj34v+eBo8i0fT1EMW3pJGNPYXC/ldaoR1pJE+5q9VRlPgmel2tsABsGCuj5q3iZQBAef9I0BZlGo1h7TmvHMOY3+h8FVXCwqM77Q81KzhhuxX1I2tBZhAEBi6Au/RjmuaOEyzC001iRjeOPa1h57Se4blZ21LUji82cRpm/VxV1IfDH6vj6E2UkpQgOllnKTKWCSaU2bG255nY1o5kkDvXmUlFYs20KMq1RU45s8319Y6eWSWTF0j3Pd2uN7DkNncqaUnJts+j0aSpU4045JYHwWDaEAQHOCMuIa0XJIAA2knAALBlNLa8j0vkukEEMcY2MY1vgLK7jHVikfMq9V1asqj3ts7S9GoICidKGSfR617mizZvWjhrH2/zY/Mqq5hq1OZ3uhrnrrSKecez6fT7EQWgswgMIAgBQEkoM/K+GPo2zkttYF7Q9zRa2Djj43W+NzUSwxKqroa0qS1tXDlkR2SQuJc43LiSSdpJNyStLeLxLSKUUorJEx0TUHS5Qa87IWPk5XI1Gj8xPcpFrHGePAp9O1tS1cf7ml+S81ZnEBAEBBdJuaDq1jZqcXmiBBb+9ZtsPiGNuNyOCi3NHXWKzLvQ2klbSdOp8L38H6cSlpIy0lrgWuBsQRYg8CDsVa1gdpGSksVtRxQyc4InPcGsaXOcbBrQSSeQCyk3sR5lOMFrSeCLWzA0eGJzaiuaNcYxwmxDDfB77YF28Dd27J1C2w7UjldKaZ6xOlQeze+Pcu4sxTTmwgCAprSvnUKiT0WFwMURvIQfblFxq9jfrfgq+6q4vUR12grDq49fNbXly4+JX6hnRGEBlAYQEu0Y5L9IroyRdsQMruHVsG/mI8Futoa1Rd20rtM3HU2cuMuz55/QvhWxwAQBAQrStkX0ik6Vo69Pd+zExkesHZYB3yqLd09aGPAvdAXfVXHVvKezx3eniUcVWnaMxdDAQBAZQGLoBdAW3oTobRVExHtPbGOxjQ4+bx4Kws49ls5LpFVxqQp8Fj5/wCCzFMOcCAIAgNRljNmlqzeohY53v21X9muMSOS1zpQlmiXQvrihspzaXDd5GkZoyyeDfo3nkZX2+q1/pafAmPTl418S8kSDJOQaal/s8McZ2FwaNY9rzifFbY04xyRAr3dav8AuSb+3kbJeyOEAQFeaSM+RTtdTUrrzuFnvaf2IO4H3z5KLcV9VaqzL3ROi3XkqtVdlfX2KbVadkZQyYQBAZahlF36J8i9BSdK4WfUHWxGIjFwzuOLvmVlaU9WGtxOM6QXXW3HVLKGzx3+ngTdSihCAIDi9gcCCLgggjiDtCGU2nijz1ntkE0NU+Ox1D14zxYd1+INx3Knq0+rngfRLC7V3bqpvyfP3zI+tZKMXQBALoAgBKA9CaO6DoMnwNO1zTIeN5CXfQgdytqEdWmkcBpSt1t1N9+HlsJItxXhAVRWZ/Opcqz613092xOaMS3oxbXYOIJdcb1Cdxq1WnkdLT0R11jGUfj2vnjuLOyfXx1EbZIXh7HC4c037jwPJTE01ijnalOVOTjNYNHZWTwEAQBAfCsq2QsL5XtYxuJc4gAd5WG0trPUISm9WKxZVmeek4vDocn3aMQ6cixI/wAIbt/WOPDioVa63Q8zpdH6D2qpcf8Az6lZF18Sbk4knEknaSVCzOnSSWCMLBkIAgMoDfZl5BdXVLIwOoCHyHhGCL952DtWylT6yeBFvrtWlB1Hnkuftmeh42BoDWiwAAA4AbArhbD53KTk8WckMBAEAQEZz+za/wD0KezcJY7vjPE2xYTwP1AWi4pdZHZmi00Tf/pK3a+GWx+vh9igJWFpIcCCDYgixBGBBG4qqO8fFHzWTyEAQBYB96KmM0jI27ZHtYO1xAv5r1GOLSPFWoqcHN7k2en4YgxrWtwDQGjsAsFdI+aybbxZzQwfCvqhDE+R2xjHPPyi6w3gsT3Tg5yUVvPME0xkc57jdz3FzjxLjcnxKpW8XifSYRUIqKyWw7uRctz0b9emkcwnaBix1veYcCvcKkoZEe5s6NwsKi8d5P8AJWl54FqqnDvjhOrf5HX+qlxvP7kUNfo9vpT8/U3seliiIxbODw6Np89Zbf1VMhPQV2nkvM+NTpbpR+zinf2hrfqVh3cD1DQNy82l4keyppbqH3FPDHEPeeTI/tAwA77rTK8e5FhR6PQW2pJvlsIRlbK81W7WqJXyEbNY9Vv3WjAdyjTqSnmy7t7SjQWFOOB0lrJBhZAWAZQGEBziYXEAAkk2AGJJOwBD0uLL90fZs+gU41x66UB0mzq+7H3XPfdWlvS6uO3NnC6X0h+qrYR+COxd/f4/YlKkFSEAQBAEAQFX6VMzy69ZTtuf75gFyf8AFAHnyF9xUG6o/PHxOq0HpNbLaq/+L/Hp5FTkKCdM1gYWTyEAQEt0W0PTZRi4RNfKflGqPNwW+2jjUKnTVXUtGuLS/nkX4rQ4cICH6Vso9Bk+QDbM5sI+a7nfla5aLmWrTZa6Go9Zdx7tvl7lDKrO5CAIBdAEAQBAEAQBAEBkLBlLEtXRZmdbVrKhpFsYWEW/zSD5ePBTbWh88vA5vTmk0k7ak/8Ak/x6+RaannKBAEAQBAEAQGCL7UBT2kbMQwF1TStvEbukYNsR2lzR7n07NldcW+r2o5HZaI0uq6VGs+1ufHu5/crghRC9awMLJ5CAs/QfSXkqZSMQ1kYP3iXOH5WeCm2azZzXSKp2YQ5v8epbanHLhAVFptyjrSwQA+w10rhzcdVvkHKDeSyidT0eo4KdV8islCOkCAIAgCAIAgCAIAgMgLGJ6SxLF0c5iGoLaiqb6naxh2ykbCR7n17FKt7fX7Usij0tpZW6dGi+3vfD3+3MuMCysjjDKAIAgCAIAgCAIDBF9qAq7PvRxcunoG4nF8AsO0xfXV8OCgV7X5oeR1WjNOLBUrl8pevr58SqpIy0kEEEEggixBG0EKEdK1vRwWTyXHoRjtTTnjN9GBWFouyzkekL/rxXd+Sx1LKA4yPDQS42ABJJ2ADElDKWLwR5szqyt6ZVzT7nv6v3GgNZ5AKoqz1ptn0Gxt+ot403nv5vaapayWLoAgCAIAgCAIAgOcbC4gAEkmwAxJJ2ABYPSW9lp5i6OPZnr22sQWQHliDL/t8eCm0LX5p+Rzek9OJY0rZ85enr5cS0wLKecoZQBAEAQBAEAQBAEAQBARbOzMeCvBdYRTbpWjb/ABG4a3btWirbxqbcmWthpeta9n4ocH+Hu+xTucmaVTQuPSsJZfCVoJjPC5+yeRVdUpTp5nX2l9Qu1/Te3g8/fwLJ0K/2SX+Mf0tU60+A5npAsLlciwlKKEgelzOH0em9HYfWVILT8MWx5PbfV7zwUa5qascOJc6FtOurdY8o7fHcUgq07MIAgCAIAgCAIDICwekmze5uZqVNc4CFhDN8rgRGOPW3nkMVsp0p1MiNd3tC1jjUe3gs/L1LjzSzGgoLPIEs37xw9nlG37O/HbirClbxp7c2chpDS9a67K7MOC383v8AsSpSCpCAIAgCAIAgCAIAgCAIAgCA4yRhwLXAEHAgi4I5hGsTMZOLxWZ0slZHhpdcU7BGHu13NF9XWta4H2dgwGC8QhGHwm+vdVa7TqvFpYY/zM7dTMI2OeQSGguIaC5xsL2AGJPJem8FiaYxcpKK3nnDOnKslZUySygtJcWtYcDGxps1hHEb+d1UVajnLFn0Oyso29BQjt3t8WajVWvEk6rFlkxgYshjAWQYGbIZwGqmJnVZzjiLiAASTgAMSSdwCxietTZiyU5G0e1tTY9H0TT9qU6n5bF3kt0LepLdhzK2vpazobNbWfCO365FiZA0Y0sFnT3qHixs7qxgj4AcewkhTKdpCPxbTn7rT9ep2aXYXm/Pd4E3ijDAGtAaBgABYDsAUpLAopScni3izmhgIAgCAIAgCAIAgCAIAgCAIAgCAIAgOpXZMhnFpoo5PvNB8yvMoRlmjdSuKtJ405NcmRqv0bUEtyGPiJ3xvI8GuuB4LRK1pvuLOlp68hsbUua9MGaeXRFAfYqJR2tY76WWv9FHcyZHpJV+amvN+50pNEB+zU+Mf9CvLsnuZuXSSO+n9fYR6ID9qp8I/wCpRWT4h9JI7qf19juxaIoB7VRKexrG/W69foo72aZdJKny015v2NxQaNaCKxLHykfvHk+LW2B8Fsja013kOrp68nsTUeS9cWSSgyXDALQxRx/daAfFb4wjHJFZVuKtV41JN82dxejS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Adam\Desktop\YoungClayCap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3701473"/>
            <a:ext cx="25781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4191000" y="3810000"/>
            <a:ext cx="2971800" cy="1841018"/>
          </a:xfrm>
          <a:prstGeom prst="wedgeRoundRectCallout">
            <a:avLst>
              <a:gd name="adj1" fmla="val 68211"/>
              <a:gd name="adj2" fmla="val 28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 still have one more major compromise left…..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6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322</TotalTime>
  <Words>352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Georgia</vt:lpstr>
      <vt:lpstr>Trebuchet MS</vt:lpstr>
      <vt:lpstr>Wingdings 2</vt:lpstr>
      <vt:lpstr>Urban</vt:lpstr>
      <vt:lpstr>Period 4 : The Nullification Crisis</vt:lpstr>
      <vt:lpstr>Tariffs: A Brief Review</vt:lpstr>
      <vt:lpstr>Tariff of 1828 (Abominations)</vt:lpstr>
      <vt:lpstr>John C. Calhoun</vt:lpstr>
      <vt:lpstr>Tariff of 1832</vt:lpstr>
      <vt:lpstr>A Hero Is Needed…….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www.Apushreview.com</dc:title>
  <dc:creator>Adam Norris</dc:creator>
  <cp:lastModifiedBy>Ashley E Cirbo</cp:lastModifiedBy>
  <cp:revision>19</cp:revision>
  <dcterms:created xsi:type="dcterms:W3CDTF">2013-08-19T12:09:31Z</dcterms:created>
  <dcterms:modified xsi:type="dcterms:W3CDTF">2015-02-14T15:03:41Z</dcterms:modified>
</cp:coreProperties>
</file>