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1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7" autoAdjust="0"/>
    <p:restoredTop sz="94761" autoAdjust="0"/>
  </p:normalViewPr>
  <p:slideViewPr>
    <p:cSldViewPr>
      <p:cViewPr varScale="1">
        <p:scale>
          <a:sx n="48" d="100"/>
          <a:sy n="48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11FC5C-D5A8-4983-B69E-CC844019DF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BC324-21C0-4317-A942-3C96CFE19B70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542E-0292-4A7E-BBDF-FEE06A14FF36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93C22-2311-4788-BD74-E7EDF5F9F41F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93C22-2311-4788-BD74-E7EDF5F9F41F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FAF1D-AEE9-4AB7-869A-CA566BE80F65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FAF1D-AEE9-4AB7-869A-CA566BE80F65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542E-0292-4A7E-BBDF-FEE06A14FF36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623C4-19D6-4B1C-9611-DC32CB842FC0}" type="slidenum">
              <a:rPr lang="en-US"/>
              <a:pPr/>
              <a:t>8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542E-0292-4A7E-BBDF-FEE06A14FF36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11-3C08-40BC-9984-1E7115A26D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3AC9-7CEB-4BEA-9C9C-A39667088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632B-0301-4EB5-B53A-9720FC3F0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D9CF-7248-48B5-BB1A-9198CBAC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147F-D85A-43A6-975D-1D143EFD3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F27A-54C4-46EF-8FFB-3ECF81D6A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4D3-C25D-484E-AA32-7548DCF79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7CD-3D2C-44BC-B7EF-BA9D76000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840-A668-4443-B996-1A1825610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9BB5-8EB2-4C92-B5D2-C1795BF005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0AC980A-8F42-43B4-929F-C14472D51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D30E05-E5A1-4225-B225-EB381E914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55575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Chapter </a:t>
            </a:r>
            <a:r>
              <a:rPr lang="en-US" sz="4400" b="1" dirty="0" smtClean="0"/>
              <a:t>12 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The Second War for Independence and the Upsurge of Nationalism (1812-1824)</a:t>
            </a:r>
            <a:endParaRPr lang="en-US" sz="4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181600"/>
            <a:ext cx="6324600" cy="685800"/>
          </a:xfrm>
        </p:spPr>
        <p:txBody>
          <a:bodyPr/>
          <a:lstStyle/>
          <a:p>
            <a:r>
              <a:rPr lang="en-US" sz="3600" b="1" dirty="0"/>
              <a:t>Telling the Story</a:t>
            </a:r>
          </a:p>
        </p:txBody>
      </p:sp>
      <p:pic>
        <p:nvPicPr>
          <p:cNvPr id="2053" name="Picture 5" descr="madis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0"/>
            <a:ext cx="2286000" cy="2120900"/>
          </a:xfrm>
          <a:prstGeom prst="rect">
            <a:avLst/>
          </a:prstGeom>
          <a:noFill/>
        </p:spPr>
      </p:pic>
      <p:pic>
        <p:nvPicPr>
          <p:cNvPr id="2054" name="Picture 6" descr="monro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0"/>
            <a:ext cx="22733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James Monroe</a:t>
            </a:r>
          </a:p>
          <a:p>
            <a:r>
              <a:rPr lang="en-US" b="1" dirty="0" smtClean="0"/>
              <a:t>John Quincy Adams</a:t>
            </a:r>
          </a:p>
          <a:p>
            <a:r>
              <a:rPr lang="en-US" b="1" dirty="0" smtClean="0"/>
              <a:t>Treaty of 1818</a:t>
            </a:r>
          </a:p>
          <a:p>
            <a:r>
              <a:rPr lang="en-US" b="1" dirty="0" smtClean="0"/>
              <a:t>Andrew Jackson</a:t>
            </a:r>
          </a:p>
          <a:p>
            <a:r>
              <a:rPr lang="en-US" b="1" dirty="0" smtClean="0"/>
              <a:t>Seminole Wars (1818)</a:t>
            </a:r>
          </a:p>
          <a:p>
            <a:r>
              <a:rPr lang="en-US" b="1" dirty="0" smtClean="0"/>
              <a:t>Florida “Purchase “Treaty (1819)</a:t>
            </a:r>
          </a:p>
          <a:p>
            <a:endParaRPr lang="en-US" b="1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Monroe Doctrine (1823)</a:t>
            </a:r>
          </a:p>
          <a:p>
            <a:r>
              <a:rPr lang="en-US" b="1" dirty="0" smtClean="0"/>
              <a:t>Russo-American Treaty of 1824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War of 1812 (Second War of Independence)</a:t>
            </a:r>
          </a:p>
          <a:p>
            <a:r>
              <a:rPr lang="en-US" b="1" dirty="0" smtClean="0"/>
              <a:t>i</a:t>
            </a:r>
            <a:r>
              <a:rPr lang="en-US" b="1" dirty="0" smtClean="0"/>
              <a:t>nvasion of Canada</a:t>
            </a:r>
            <a:endParaRPr lang="en-US" b="1" dirty="0" smtClean="0"/>
          </a:p>
          <a:p>
            <a:r>
              <a:rPr lang="en-US" b="1" dirty="0" smtClean="0"/>
              <a:t>Oliver Hazard Perry</a:t>
            </a:r>
          </a:p>
          <a:p>
            <a:r>
              <a:rPr lang="en-US" b="1" dirty="0" smtClean="0"/>
              <a:t>“We have met the enemy and they are ours.”</a:t>
            </a:r>
            <a:endParaRPr lang="en-US" b="1" dirty="0"/>
          </a:p>
          <a:p>
            <a:r>
              <a:rPr lang="en-US" b="1" dirty="0" smtClean="0"/>
              <a:t>Burning of DC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Fort McHenry</a:t>
            </a:r>
          </a:p>
          <a:p>
            <a:r>
              <a:rPr lang="en-US" b="1" dirty="0" smtClean="0"/>
              <a:t>Francis Scott Key</a:t>
            </a:r>
          </a:p>
          <a:p>
            <a:r>
              <a:rPr lang="en-US" b="1" dirty="0" smtClean="0"/>
              <a:t>“The Star-Spangled Banner”</a:t>
            </a:r>
          </a:p>
          <a:p>
            <a:r>
              <a:rPr lang="en-US" b="1" dirty="0" smtClean="0"/>
              <a:t>Battle of New Orleans </a:t>
            </a:r>
          </a:p>
          <a:p>
            <a:r>
              <a:rPr lang="en-US" b="1" dirty="0" smtClean="0"/>
              <a:t>Andrew Jackson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Federalists</a:t>
            </a:r>
          </a:p>
          <a:p>
            <a:r>
              <a:rPr lang="en-US" b="1" dirty="0" smtClean="0"/>
              <a:t>Hartford Convention (1814)</a:t>
            </a:r>
            <a:endParaRPr lang="en-US" b="1" dirty="0" smtClean="0"/>
          </a:p>
          <a:p>
            <a:r>
              <a:rPr lang="en-US" b="1" dirty="0" smtClean="0"/>
              <a:t>s</a:t>
            </a:r>
            <a:r>
              <a:rPr lang="en-US" b="1" dirty="0" smtClean="0"/>
              <a:t>ecession</a:t>
            </a:r>
          </a:p>
          <a:p>
            <a:r>
              <a:rPr lang="en-US" b="1" dirty="0" smtClean="0"/>
              <a:t>c</a:t>
            </a:r>
            <a:r>
              <a:rPr lang="en-US" b="1" dirty="0" smtClean="0"/>
              <a:t>ompensation for lost trade</a:t>
            </a:r>
          </a:p>
          <a:p>
            <a:r>
              <a:rPr lang="en-US" b="1" dirty="0" smtClean="0"/>
              <a:t>2/3 vote for embargo</a:t>
            </a:r>
          </a:p>
          <a:p>
            <a:r>
              <a:rPr lang="en-US" b="1" dirty="0" smtClean="0"/>
              <a:t>a</a:t>
            </a:r>
            <a:r>
              <a:rPr lang="en-US" b="1" dirty="0" smtClean="0"/>
              <a:t>bolition of 3/5 clause</a:t>
            </a:r>
          </a:p>
          <a:p>
            <a:r>
              <a:rPr lang="en-US" b="1" dirty="0" smtClean="0"/>
              <a:t>s</a:t>
            </a:r>
            <a:r>
              <a:rPr lang="en-US" b="1" dirty="0" smtClean="0"/>
              <a:t>ingle-term presidency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e</a:t>
            </a:r>
            <a:r>
              <a:rPr lang="en-US" b="1" dirty="0" smtClean="0"/>
              <a:t>nd to the “Virginia dynasty”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Treaty of Ghent (</a:t>
            </a:r>
            <a:r>
              <a:rPr lang="en-US" b="1" dirty="0" smtClean="0"/>
              <a:t>1814)</a:t>
            </a:r>
          </a:p>
          <a:p>
            <a:r>
              <a:rPr lang="en-US" b="1" dirty="0" smtClean="0"/>
              <a:t>John </a:t>
            </a:r>
            <a:r>
              <a:rPr lang="en-US" b="1" dirty="0" smtClean="0"/>
              <a:t>Quincy Adams</a:t>
            </a:r>
          </a:p>
          <a:p>
            <a:r>
              <a:rPr lang="en-US" b="1" dirty="0" smtClean="0"/>
              <a:t>Henry Clay </a:t>
            </a:r>
            <a:endParaRPr lang="en-US" b="1" dirty="0" smtClean="0"/>
          </a:p>
          <a:p>
            <a:r>
              <a:rPr lang="en-US" b="1" dirty="0" smtClean="0"/>
              <a:t>Rush-</a:t>
            </a:r>
            <a:r>
              <a:rPr lang="en-US" b="1" dirty="0" err="1" smtClean="0"/>
              <a:t>Bagot</a:t>
            </a:r>
            <a:r>
              <a:rPr lang="en-US" b="1" dirty="0" smtClean="0"/>
              <a:t> Agreement (1817)</a:t>
            </a:r>
          </a:p>
          <a:p>
            <a:r>
              <a:rPr lang="en-US" b="1" dirty="0" smtClean="0"/>
              <a:t>Indians out of Ohio</a:t>
            </a:r>
          </a:p>
          <a:p>
            <a:r>
              <a:rPr lang="en-US" b="1" dirty="0" smtClean="0"/>
              <a:t>s</a:t>
            </a:r>
            <a:r>
              <a:rPr lang="en-US" b="1" dirty="0" smtClean="0"/>
              <a:t>timulation of industry</a:t>
            </a:r>
          </a:p>
          <a:p>
            <a:r>
              <a:rPr lang="en-US" b="1" dirty="0" smtClean="0"/>
              <a:t>nationalism</a:t>
            </a:r>
          </a:p>
          <a:p>
            <a:r>
              <a:rPr lang="en-US" b="1" dirty="0" smtClean="0"/>
              <a:t>“</a:t>
            </a:r>
            <a:r>
              <a:rPr lang="en-US" b="1" dirty="0" smtClean="0"/>
              <a:t>Our country right or wrong.” 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war heroes</a:t>
            </a:r>
          </a:p>
          <a:p>
            <a:r>
              <a:rPr lang="en-US" b="1" dirty="0" smtClean="0"/>
              <a:t>James </a:t>
            </a:r>
            <a:r>
              <a:rPr lang="en-US" b="1" dirty="0" smtClean="0"/>
              <a:t>Monroe</a:t>
            </a:r>
          </a:p>
          <a:p>
            <a:r>
              <a:rPr lang="en-US" b="1" dirty="0" smtClean="0"/>
              <a:t>“Era of Good Feelings”</a:t>
            </a:r>
          </a:p>
          <a:p>
            <a:r>
              <a:rPr lang="en-US" b="1" dirty="0" smtClean="0"/>
              <a:t>demise </a:t>
            </a:r>
            <a:r>
              <a:rPr lang="en-US" b="1" dirty="0" smtClean="0"/>
              <a:t>of the Federalists</a:t>
            </a:r>
          </a:p>
          <a:p>
            <a:r>
              <a:rPr lang="en-US" b="1" dirty="0" smtClean="0"/>
              <a:t>Washington Irving</a:t>
            </a:r>
          </a:p>
          <a:p>
            <a:r>
              <a:rPr lang="en-US" b="1" dirty="0" smtClean="0"/>
              <a:t>James </a:t>
            </a:r>
            <a:r>
              <a:rPr lang="en-US" b="1" dirty="0" err="1" smtClean="0"/>
              <a:t>Fenimore</a:t>
            </a:r>
            <a:r>
              <a:rPr lang="en-US" b="1" dirty="0" smtClean="0"/>
              <a:t> Cooper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British goods flood the market</a:t>
            </a:r>
            <a:endParaRPr lang="en-US" b="1" dirty="0" smtClean="0"/>
          </a:p>
          <a:p>
            <a:r>
              <a:rPr lang="en-US" b="1" dirty="0" smtClean="0"/>
              <a:t>Revised Bank of the U.S. (1816)</a:t>
            </a:r>
            <a:endParaRPr lang="en-US" b="1" dirty="0" smtClean="0"/>
          </a:p>
          <a:p>
            <a:r>
              <a:rPr lang="en-US" b="1" dirty="0" smtClean="0"/>
              <a:t>Tariff of 1816</a:t>
            </a:r>
            <a:endParaRPr lang="en-US" b="1" dirty="0" smtClean="0"/>
          </a:p>
          <a:p>
            <a:r>
              <a:rPr lang="en-US" b="1" dirty="0" smtClean="0"/>
              <a:t>Panic of 1819</a:t>
            </a:r>
          </a:p>
          <a:p>
            <a:r>
              <a:rPr lang="en-US" b="1" dirty="0" smtClean="0"/>
              <a:t>o</a:t>
            </a:r>
            <a:r>
              <a:rPr lang="en-US" b="1" dirty="0" smtClean="0"/>
              <a:t>ver speculation on frontier land</a:t>
            </a:r>
          </a:p>
          <a:p>
            <a:r>
              <a:rPr lang="en-US" b="1" dirty="0" smtClean="0"/>
              <a:t>“wildcat” banks</a:t>
            </a:r>
          </a:p>
          <a:p>
            <a:r>
              <a:rPr lang="en-US" b="1" dirty="0" smtClean="0"/>
              <a:t>foreclosure</a:t>
            </a:r>
          </a:p>
          <a:p>
            <a:endParaRPr lang="en-US" b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t</a:t>
            </a:r>
            <a:r>
              <a:rPr lang="en-US" b="1" dirty="0" smtClean="0"/>
              <a:t>ransportation revolution</a:t>
            </a:r>
          </a:p>
          <a:p>
            <a:r>
              <a:rPr lang="en-US" b="1" dirty="0" smtClean="0"/>
              <a:t>Cumberland Road (1811)</a:t>
            </a:r>
          </a:p>
          <a:p>
            <a:r>
              <a:rPr lang="en-US" b="1" dirty="0" smtClean="0"/>
              <a:t>steamboats</a:t>
            </a:r>
            <a:endParaRPr lang="en-US" b="1" dirty="0" smtClean="0"/>
          </a:p>
          <a:p>
            <a:r>
              <a:rPr lang="en-US" b="1" dirty="0" smtClean="0"/>
              <a:t>Land Act of 1820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“internal improvements”</a:t>
            </a:r>
          </a:p>
          <a:p>
            <a:r>
              <a:rPr lang="en-US" b="1" dirty="0" smtClean="0"/>
              <a:t>American System (1824)</a:t>
            </a:r>
          </a:p>
          <a:p>
            <a:r>
              <a:rPr lang="en-US" b="1" dirty="0" smtClean="0"/>
              <a:t>Henry Clay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Missouri</a:t>
            </a:r>
          </a:p>
          <a:p>
            <a:r>
              <a:rPr lang="en-US" b="1" dirty="0" smtClean="0"/>
              <a:t>Tallmadge Amendment</a:t>
            </a:r>
          </a:p>
          <a:p>
            <a:r>
              <a:rPr lang="en-US" b="1" dirty="0" smtClean="0"/>
              <a:t>“peculiar institution”</a:t>
            </a:r>
            <a:endParaRPr lang="en-US" b="1" dirty="0"/>
          </a:p>
          <a:p>
            <a:r>
              <a:rPr lang="en-US" b="1" dirty="0" smtClean="0"/>
              <a:t>Henry Clay</a:t>
            </a:r>
          </a:p>
          <a:p>
            <a:r>
              <a:rPr lang="en-US" b="1" dirty="0" smtClean="0"/>
              <a:t>Missouri Compromise (1820)</a:t>
            </a:r>
          </a:p>
          <a:p>
            <a:r>
              <a:rPr lang="en-US" b="1" dirty="0" smtClean="0"/>
              <a:t>36 30’</a:t>
            </a:r>
            <a:endParaRPr lang="en-US" b="1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John Marshall</a:t>
            </a:r>
          </a:p>
          <a:p>
            <a:r>
              <a:rPr lang="en-US" b="1" dirty="0" smtClean="0"/>
              <a:t>implied powers</a:t>
            </a:r>
          </a:p>
          <a:p>
            <a:r>
              <a:rPr lang="en-US" b="1" dirty="0" smtClean="0"/>
              <a:t>j</a:t>
            </a:r>
            <a:r>
              <a:rPr lang="en-US" b="1" dirty="0" smtClean="0"/>
              <a:t>udicial nationalism</a:t>
            </a:r>
          </a:p>
          <a:p>
            <a:r>
              <a:rPr lang="en-US" b="1" i="1" dirty="0" smtClean="0"/>
              <a:t>McCulloch v. Maryland (1819)</a:t>
            </a:r>
          </a:p>
          <a:p>
            <a:r>
              <a:rPr lang="en-US" b="1" i="1" dirty="0" err="1" smtClean="0"/>
              <a:t>Cohens</a:t>
            </a:r>
            <a:r>
              <a:rPr lang="en-US" b="1" i="1" dirty="0" smtClean="0"/>
              <a:t> v. Virginia (1821)</a:t>
            </a:r>
          </a:p>
          <a:p>
            <a:r>
              <a:rPr lang="en-US" b="1" i="1" dirty="0" smtClean="0"/>
              <a:t>Gibbons v. Ogden (1824)</a:t>
            </a:r>
          </a:p>
          <a:p>
            <a:endParaRPr lang="en-US" b="1" dirty="0" smtClean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John Marshall</a:t>
            </a:r>
          </a:p>
          <a:p>
            <a:r>
              <a:rPr lang="en-US" b="1" i="1" dirty="0" smtClean="0"/>
              <a:t>Fletcher </a:t>
            </a:r>
            <a:r>
              <a:rPr lang="en-US" b="1" i="1" dirty="0" smtClean="0"/>
              <a:t>v. Peck </a:t>
            </a:r>
            <a:r>
              <a:rPr lang="en-US" b="1" dirty="0" smtClean="0"/>
              <a:t>(1810</a:t>
            </a:r>
            <a:r>
              <a:rPr lang="en-US" b="1" dirty="0" smtClean="0"/>
              <a:t>)</a:t>
            </a:r>
          </a:p>
          <a:p>
            <a:r>
              <a:rPr lang="en-US" b="1" i="1" dirty="0" smtClean="0"/>
              <a:t>Dartmouth  College v. Woodward </a:t>
            </a:r>
            <a:r>
              <a:rPr lang="en-US" b="1" dirty="0" smtClean="0"/>
              <a:t>(1819)</a:t>
            </a:r>
          </a:p>
          <a:p>
            <a:r>
              <a:rPr lang="en-US" b="1" dirty="0" smtClean="0"/>
              <a:t>Daniel Webster</a:t>
            </a:r>
          </a:p>
          <a:p>
            <a:r>
              <a:rPr lang="en-US" b="1" dirty="0" smtClean="0"/>
              <a:t>Hamiltonian ideas</a:t>
            </a:r>
          </a:p>
          <a:p>
            <a:endParaRPr lang="en-US" b="1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144</TotalTime>
  <Words>333</Words>
  <Application>Microsoft PowerPoint</Application>
  <PresentationFormat>On-screen Show (4:3)</PresentationFormat>
  <Paragraphs>101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Chapter 12  The Second War for Independence and the Upsurge of Nationalism (1812-1824)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lehgen</cp:lastModifiedBy>
  <cp:revision>38</cp:revision>
  <dcterms:created xsi:type="dcterms:W3CDTF">2007-10-11T12:10:55Z</dcterms:created>
  <dcterms:modified xsi:type="dcterms:W3CDTF">2008-10-17T18:57:58Z</dcterms:modified>
</cp:coreProperties>
</file>