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3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24172171"/>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defTabSz="514095">
              <a:defRPr sz="7040"/>
            </a:lvl1pPr>
          </a:lstStyle>
          <a:p>
            <a:pPr lvl="0">
              <a:defRPr sz="1800">
                <a:solidFill>
                  <a:srgbClr val="000000"/>
                </a:solidFill>
              </a:defRPr>
            </a:pPr>
            <a:r>
              <a:rPr sz="7040">
                <a:solidFill>
                  <a:srgbClr val="FFFFFF"/>
                </a:solidFill>
              </a:rPr>
              <a:t>APUSH Review: Key Documents To Know From Period 5</a:t>
            </a:r>
          </a:p>
        </p:txBody>
      </p:sp>
      <p:sp>
        <p:nvSpPr>
          <p:cNvPr id="33" name="Shape 33"/>
          <p:cNvSpPr>
            <a:spLocks noGrp="1"/>
          </p:cNvSpPr>
          <p:nvPr>
            <p:ph type="body" idx="1"/>
          </p:nvPr>
        </p:nvSpPr>
        <p:spPr>
          <a:prstGeom prst="rect">
            <a:avLst/>
          </a:prstGeom>
        </p:spPr>
        <p:txBody>
          <a:bodyPr/>
          <a:lstStyle/>
          <a:p>
            <a:pPr lvl="0">
              <a:defRPr sz="1800">
                <a:solidFill>
                  <a:srgbClr val="000000"/>
                </a:solidFill>
              </a:defRPr>
            </a:pPr>
            <a:r>
              <a:rPr sz="3200">
                <a:solidFill>
                  <a:srgbClr val="FFFFFF"/>
                </a:solidFill>
              </a:rPr>
              <a:t>Everything You Need To Know About Period 5 Documents To Succeed In APUSH</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Reconstruction: Resistance to Civil Rights</a:t>
            </a:r>
          </a:p>
        </p:txBody>
      </p:sp>
      <p:sp>
        <p:nvSpPr>
          <p:cNvPr id="88" name="Shape 88"/>
          <p:cNvSpPr>
            <a:spLocks noGrp="1"/>
          </p:cNvSpPr>
          <p:nvPr>
            <p:ph type="body" idx="1"/>
          </p:nvPr>
        </p:nvSpPr>
        <p:spPr>
          <a:prstGeom prst="rect">
            <a:avLst/>
          </a:prstGeom>
        </p:spPr>
        <p:txBody>
          <a:bodyPr/>
          <a:lstStyle/>
          <a:p>
            <a:pPr marL="251460" lvl="0" indent="-251460" defTabSz="385572">
              <a:spcBef>
                <a:spcPts val="2500"/>
              </a:spcBef>
              <a:defRPr sz="1800">
                <a:solidFill>
                  <a:srgbClr val="000000"/>
                </a:solidFill>
              </a:defRPr>
            </a:pPr>
            <a:r>
              <a:rPr sz="1848">
                <a:solidFill>
                  <a:srgbClr val="FFFFFF"/>
                </a:solidFill>
              </a:rPr>
              <a:t>What do we notice?</a:t>
            </a:r>
          </a:p>
          <a:p>
            <a:pPr marL="502920" lvl="1" indent="-251460" defTabSz="385572">
              <a:spcBef>
                <a:spcPts val="2500"/>
              </a:spcBef>
              <a:defRPr sz="1800">
                <a:solidFill>
                  <a:srgbClr val="000000"/>
                </a:solidFill>
              </a:defRPr>
            </a:pPr>
            <a:r>
              <a:rPr sz="1848">
                <a:solidFill>
                  <a:srgbClr val="FFFFFF"/>
                </a:solidFill>
              </a:rPr>
              <a:t>KKK and White League are joining hands</a:t>
            </a:r>
          </a:p>
          <a:p>
            <a:pPr marL="502920" lvl="1" indent="-251460" defTabSz="385572">
              <a:spcBef>
                <a:spcPts val="2500"/>
              </a:spcBef>
              <a:defRPr sz="1800">
                <a:solidFill>
                  <a:srgbClr val="000000"/>
                </a:solidFill>
              </a:defRPr>
            </a:pPr>
            <a:r>
              <a:rPr sz="1848">
                <a:solidFill>
                  <a:srgbClr val="FFFFFF"/>
                </a:solidFill>
              </a:rPr>
              <a:t>“Worse than slavery”</a:t>
            </a:r>
          </a:p>
          <a:p>
            <a:pPr marL="251460" lvl="0" indent="-251460" defTabSz="385572">
              <a:spcBef>
                <a:spcPts val="2500"/>
              </a:spcBef>
              <a:defRPr sz="1800">
                <a:solidFill>
                  <a:srgbClr val="000000"/>
                </a:solidFill>
              </a:defRPr>
            </a:pPr>
            <a:r>
              <a:rPr sz="1848">
                <a:solidFill>
                  <a:srgbClr val="FFFFFF"/>
                </a:solidFill>
              </a:rPr>
              <a:t>Implications of cartoon?</a:t>
            </a:r>
          </a:p>
          <a:p>
            <a:pPr marL="502920" lvl="1" indent="-251460" defTabSz="385572">
              <a:spcBef>
                <a:spcPts val="2500"/>
              </a:spcBef>
              <a:defRPr sz="1800">
                <a:solidFill>
                  <a:srgbClr val="000000"/>
                </a:solidFill>
              </a:defRPr>
            </a:pPr>
            <a:r>
              <a:rPr sz="1848">
                <a:solidFill>
                  <a:srgbClr val="FFFFFF"/>
                </a:solidFill>
              </a:rPr>
              <a:t>KKK, White League, and other organizations terrorized African Americans</a:t>
            </a:r>
          </a:p>
          <a:p>
            <a:pPr marL="502920" lvl="1" indent="-251460" defTabSz="385572">
              <a:spcBef>
                <a:spcPts val="2500"/>
              </a:spcBef>
              <a:defRPr sz="1800">
                <a:solidFill>
                  <a:srgbClr val="000000"/>
                </a:solidFill>
              </a:defRPr>
            </a:pPr>
            <a:r>
              <a:rPr sz="1848">
                <a:solidFill>
                  <a:srgbClr val="FFFFFF"/>
                </a:solidFill>
              </a:rPr>
              <a:t>Would use violence to meet their goals</a:t>
            </a:r>
          </a:p>
          <a:p>
            <a:pPr marL="251460" lvl="0" indent="-251460" defTabSz="385572">
              <a:spcBef>
                <a:spcPts val="2500"/>
              </a:spcBef>
              <a:defRPr sz="1800">
                <a:solidFill>
                  <a:srgbClr val="000000"/>
                </a:solidFill>
              </a:defRPr>
            </a:pPr>
            <a:r>
              <a:rPr sz="1848">
                <a:solidFill>
                  <a:srgbClr val="FFFFFF"/>
                </a:solidFill>
              </a:rPr>
              <a:t>Multiple-choice and short answer tips:</a:t>
            </a:r>
          </a:p>
          <a:p>
            <a:pPr marL="502920" lvl="1" indent="-251460" defTabSz="385572">
              <a:spcBef>
                <a:spcPts val="2500"/>
              </a:spcBef>
              <a:defRPr sz="1800">
                <a:solidFill>
                  <a:srgbClr val="000000"/>
                </a:solidFill>
              </a:defRPr>
            </a:pPr>
            <a:r>
              <a:rPr sz="1848">
                <a:solidFill>
                  <a:srgbClr val="FFFFFF"/>
                </a:solidFill>
              </a:rPr>
              <a:t>Organizations were formed to resist the 13 - 15 amendments</a:t>
            </a:r>
          </a:p>
          <a:p>
            <a:pPr marL="502920" lvl="1" indent="-251460" defTabSz="385572">
              <a:spcBef>
                <a:spcPts val="2500"/>
              </a:spcBef>
              <a:defRPr sz="1800">
                <a:solidFill>
                  <a:srgbClr val="000000"/>
                </a:solidFill>
              </a:defRPr>
            </a:pPr>
            <a:r>
              <a:rPr sz="1848">
                <a:solidFill>
                  <a:srgbClr val="FFFFFF"/>
                </a:solidFill>
              </a:rPr>
              <a:t>Southern resistance to Radical Republicans and Reconstruction was strong</a:t>
            </a:r>
          </a:p>
        </p:txBody>
      </p:sp>
      <p:pic>
        <p:nvPicPr>
          <p:cNvPr id="89" name="pasted-image.png"/>
          <p:cNvPicPr/>
          <p:nvPr/>
        </p:nvPicPr>
        <p:blipFill>
          <a:blip r:embed="rId2">
            <a:extLst/>
          </a:blip>
          <a:stretch>
            <a:fillRect/>
          </a:stretch>
        </p:blipFill>
        <p:spPr>
          <a:xfrm>
            <a:off x="6731000" y="2603500"/>
            <a:ext cx="6163271" cy="6261100"/>
          </a:xfrm>
          <a:prstGeom prst="rect">
            <a:avLst/>
          </a:prstGeom>
          <a:ln w="12700">
            <a:miter lim="400000"/>
          </a:ln>
        </p:spPr>
      </p:pic>
      <p:sp>
        <p:nvSpPr>
          <p:cNvPr id="90" name="Shape 90"/>
          <p:cNvSpPr/>
          <p:nvPr/>
        </p:nvSpPr>
        <p:spPr>
          <a:xfrm>
            <a:off x="11421467" y="4394200"/>
            <a:ext cx="1049537" cy="7192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miter lim="400000"/>
          </a:ln>
          <a:effectLst>
            <a:outerShdw blurRad="76200" dir="18900000" rotWithShape="0">
              <a:srgbClr val="000000">
                <a:alpha val="80000"/>
              </a:srgbClr>
            </a:outerShdw>
          </a:effectLst>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91" name="Shape 91"/>
          <p:cNvSpPr/>
          <p:nvPr/>
        </p:nvSpPr>
        <p:spPr>
          <a:xfrm>
            <a:off x="6684367" y="2895600"/>
            <a:ext cx="1049537" cy="7192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miter lim="400000"/>
          </a:ln>
          <a:effectLst>
            <a:outerShdw blurRad="76200" dir="18900000" rotWithShape="0">
              <a:srgbClr val="000000">
                <a:alpha val="80000"/>
              </a:srgbClr>
            </a:outerShdw>
          </a:effectLst>
        </p:spPr>
        <p:txBody>
          <a:bodyPr lIns="0" tIns="0" rIns="0" bIns="0" anchor="ctr"/>
          <a:lstStyle/>
          <a:p>
            <a:pPr lvl="0">
              <a:defRPr sz="2400">
                <a:effectLst>
                  <a:outerShdw blurRad="25400" dist="23998" dir="2700000" rotWithShape="0">
                    <a:srgbClr val="000000">
                      <a:alpha val="31034"/>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8">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8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3" nodeType="clickEffect">
                                  <p:stCondLst>
                                    <p:cond delay="0"/>
                                  </p:stCondLst>
                                  <p:iterate>
                                    <p:tmAbs val="0"/>
                                  </p:iterate>
                                  <p:childTnLst>
                                    <p:set>
                                      <p:cBhvr>
                                        <p:cTn id="36" fill="hold"/>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88">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88">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build="p" bldLvl="5" animBg="1" advAuto="0"/>
      <p:bldP spid="90" grpId="2" animBg="1" advAuto="0"/>
      <p:bldP spid="91"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Now It’s Your Turn…</a:t>
            </a:r>
          </a:p>
        </p:txBody>
      </p:sp>
      <p:sp>
        <p:nvSpPr>
          <p:cNvPr id="94" name="Shape 94"/>
          <p:cNvSpPr>
            <a:spLocks noGrp="1"/>
          </p:cNvSpPr>
          <p:nvPr>
            <p:ph type="body" idx="1"/>
          </p:nvPr>
        </p:nvSpPr>
        <p:spPr>
          <a:prstGeom prst="rect">
            <a:avLst/>
          </a:prstGeom>
        </p:spPr>
        <p:txBody>
          <a:bodyPr/>
          <a:lstStyle/>
          <a:p>
            <a:pPr marL="224027" lvl="0" indent="-224027" defTabSz="286258">
              <a:spcBef>
                <a:spcPts val="2000"/>
              </a:spcBef>
              <a:defRPr sz="1800">
                <a:solidFill>
                  <a:srgbClr val="000000"/>
                </a:solidFill>
              </a:defRPr>
            </a:pPr>
            <a:r>
              <a:rPr sz="1862">
                <a:solidFill>
                  <a:srgbClr val="FFFFFF"/>
                </a:solidFill>
              </a:rPr>
              <a:t>On the first day of January, in the year of our Lord one thousand eight hundred and sixty-three, all persons held as slaves within any State in rebellion against the United States, shall be forever free. . .</a:t>
            </a:r>
          </a:p>
          <a:p>
            <a:pPr marL="224027" lvl="0" indent="-224027" defTabSz="286258">
              <a:spcBef>
                <a:spcPts val="2000"/>
              </a:spcBef>
              <a:defRPr sz="1800">
                <a:solidFill>
                  <a:srgbClr val="000000"/>
                </a:solidFill>
              </a:defRPr>
            </a:pPr>
            <a:r>
              <a:rPr sz="1862">
                <a:solidFill>
                  <a:srgbClr val="FFFFFF"/>
                </a:solidFill>
              </a:rPr>
              <a:t>Now, therefore I, Abraham Lincoln, President of the United States, by virtue of the power in me vested as Commander- in-Chief, of the Army and Navy of the United States. . .do order and designate [appoint] the following States as being in rebellion:</a:t>
            </a:r>
          </a:p>
          <a:p>
            <a:pPr marL="224027" lvl="0" indent="-224027" defTabSz="286258">
              <a:spcBef>
                <a:spcPts val="2000"/>
              </a:spcBef>
              <a:defRPr sz="1800">
                <a:solidFill>
                  <a:srgbClr val="000000"/>
                </a:solidFill>
              </a:defRPr>
            </a:pPr>
            <a:r>
              <a:rPr sz="1862">
                <a:solidFill>
                  <a:srgbClr val="FFFFFF"/>
                </a:solidFill>
              </a:rPr>
              <a:t>Arkansas, Texas, Louisiana, Mississippi, Alabama, Florida, Georgia, South Carolina, North Carolina, and Virginia.</a:t>
            </a:r>
          </a:p>
          <a:p>
            <a:pPr marL="224027" lvl="0" indent="-224027" defTabSz="286258">
              <a:spcBef>
                <a:spcPts val="2000"/>
              </a:spcBef>
              <a:defRPr sz="1800">
                <a:solidFill>
                  <a:srgbClr val="000000"/>
                </a:solidFill>
              </a:defRPr>
            </a:pPr>
            <a:r>
              <a:rPr sz="1862">
                <a:solidFill>
                  <a:srgbClr val="FFFFFF"/>
                </a:solidFill>
              </a:rPr>
              <a:t>And I hereby call upon the people so declared to be free to abstain from all violence, unless in necessary self-defense; and I recommend to them that, in all cases when allowed, they labor faithfully for reasonable wages.</a:t>
            </a:r>
          </a:p>
          <a:p>
            <a:pPr marL="224027" lvl="0" indent="-224027" defTabSz="286258">
              <a:spcBef>
                <a:spcPts val="2000"/>
              </a:spcBef>
              <a:defRPr sz="1800">
                <a:solidFill>
                  <a:srgbClr val="000000"/>
                </a:solidFill>
              </a:defRPr>
            </a:pPr>
            <a:r>
              <a:rPr sz="1862">
                <a:solidFill>
                  <a:srgbClr val="FFFFFF"/>
                </a:solidFill>
              </a:rPr>
              <a:t>And I further declare and make known, that such persons will be received into the armed service of the United States.</a:t>
            </a:r>
          </a:p>
          <a:p>
            <a:pPr marL="224027" lvl="0" indent="-224027" defTabSz="286258">
              <a:spcBef>
                <a:spcPts val="2000"/>
              </a:spcBef>
              <a:defRPr sz="1800">
                <a:solidFill>
                  <a:srgbClr val="000000"/>
                </a:solidFill>
              </a:defRPr>
            </a:pPr>
            <a:r>
              <a:rPr sz="1862">
                <a:solidFill>
                  <a:srgbClr val="FFFFFF"/>
                </a:solidFill>
              </a:rPr>
              <a:t>And upon this act, sincerely believed to be an act of justice, warranted by the Constitution, upon military necessity, I invoke the considerate judgment of mankind, and the gracious favor of Almighty God.</a:t>
            </a:r>
          </a:p>
          <a:p>
            <a:pPr marL="224027" lvl="0" indent="-224027" defTabSz="286258">
              <a:spcBef>
                <a:spcPts val="2000"/>
              </a:spcBef>
              <a:defRPr sz="1800">
                <a:solidFill>
                  <a:srgbClr val="000000"/>
                </a:solidFill>
              </a:defRPr>
            </a:pPr>
            <a:r>
              <a:rPr sz="1862">
                <a:solidFill>
                  <a:srgbClr val="FFFFFF"/>
                </a:solidFill>
              </a:rPr>
              <a:t>By the President: ABRAHAM LINCOLN</a:t>
            </a:r>
          </a:p>
        </p:txBody>
      </p:sp>
      <p:sp>
        <p:nvSpPr>
          <p:cNvPr id="95" name="Shape 95"/>
          <p:cNvSpPr/>
          <p:nvPr/>
        </p:nvSpPr>
        <p:spPr>
          <a:xfrm>
            <a:off x="3842097" y="2987972"/>
            <a:ext cx="5320606" cy="3777656"/>
          </a:xfrm>
          <a:prstGeom prst="rect">
            <a:avLst/>
          </a:prstGeom>
          <a:gradFill>
            <a:gsLst>
              <a:gs pos="0">
                <a:srgbClr val="0066C1"/>
              </a:gs>
              <a:gs pos="100000">
                <a:srgbClr val="094593"/>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400">
                <a:effectLst>
                  <a:outerShdw blurRad="25400" dist="23998" dir="2700000" rotWithShape="0">
                    <a:srgbClr val="000000">
                      <a:alpha val="31034"/>
                    </a:srgbClr>
                  </a:outerShdw>
                </a:effectLst>
              </a:defRPr>
            </a:lvl1pPr>
          </a:lstStyle>
          <a:p>
            <a:pPr lvl="0">
              <a:defRPr sz="1800">
                <a:solidFill>
                  <a:srgbClr val="000000"/>
                </a:solidFill>
                <a:effectLst/>
              </a:defRPr>
            </a:pPr>
            <a:r>
              <a:rPr sz="3400">
                <a:solidFill>
                  <a:srgbClr val="FFFFFF"/>
                </a:solidFill>
                <a:effectLst>
                  <a:outerShdw blurRad="25400" dist="23998" dir="2700000" rotWithShape="0">
                    <a:srgbClr val="000000">
                      <a:alpha val="31034"/>
                    </a:srgbClr>
                  </a:outerShdw>
                </a:effectLst>
              </a:rPr>
              <a:t>What is the message of this document? What could be multiple-choice and short answer test tips for this document?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4">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9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iterate>
                                    <p:tmAbs val="0"/>
                                  </p:iterate>
                                  <p:childTnLst>
                                    <p:set>
                                      <p:cBhvr>
                                        <p:cTn id="36" fill="hold"/>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1" build="p" bldLvl="5" animBg="1" advAuto="0"/>
      <p:bldP spid="95"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Good Luck!</a:t>
            </a:r>
          </a:p>
        </p:txBody>
      </p:sp>
      <p:sp>
        <p:nvSpPr>
          <p:cNvPr id="98" name="Shape 98"/>
          <p:cNvSpPr>
            <a:spLocks noGrp="1"/>
          </p:cNvSpPr>
          <p:nvPr>
            <p:ph type="body" idx="1"/>
          </p:nvPr>
        </p:nvSpPr>
        <p:spPr>
          <a:xfrm>
            <a:off x="952500" y="2603500"/>
            <a:ext cx="5334000" cy="6286500"/>
          </a:xfrm>
          <a:prstGeom prst="rect">
            <a:avLst/>
          </a:prstGeom>
        </p:spPr>
        <p:txBody>
          <a:bodyPr/>
          <a:lstStyle/>
          <a:p>
            <a:pPr lvl="0">
              <a:defRPr sz="1800">
                <a:solidFill>
                  <a:srgbClr val="000000"/>
                </a:solidFill>
              </a:defRPr>
            </a:pPr>
            <a:r>
              <a:rPr sz="2800">
                <a:solidFill>
                  <a:srgbClr val="FFFFFF"/>
                </a:solidFill>
              </a:rPr>
              <a:t>Thanks for watching</a:t>
            </a:r>
          </a:p>
          <a:p>
            <a:pPr lvl="0">
              <a:defRPr sz="1800">
                <a:solidFill>
                  <a:srgbClr val="000000"/>
                </a:solidFill>
              </a:defRPr>
            </a:pPr>
            <a:r>
              <a:rPr sz="2800">
                <a:solidFill>
                  <a:srgbClr val="FFFFFF"/>
                </a:solidFill>
              </a:rPr>
              <a:t>Please subscribe, share with others</a:t>
            </a:r>
          </a:p>
          <a:p>
            <a:pPr lvl="0">
              <a:defRPr sz="1800">
                <a:solidFill>
                  <a:srgbClr val="000000"/>
                </a:solidFill>
              </a:defRPr>
            </a:pPr>
            <a:r>
              <a:rPr sz="2800">
                <a:solidFill>
                  <a:srgbClr val="FFFFFF"/>
                </a:solidFill>
              </a:rPr>
              <a:t>Check out all my videos related to the new curriculum</a:t>
            </a:r>
          </a:p>
          <a:p>
            <a:pPr lvl="0">
              <a:defRPr sz="1800">
                <a:solidFill>
                  <a:srgbClr val="000000"/>
                </a:solidFill>
              </a:defRPr>
            </a:pPr>
            <a:r>
              <a:rPr sz="2800">
                <a:solidFill>
                  <a:srgbClr val="FFFFFF"/>
                </a:solidFill>
              </a:rPr>
              <a:t>Best of luck on all your tests!</a:t>
            </a:r>
          </a:p>
        </p:txBody>
      </p:sp>
      <p:pic>
        <p:nvPicPr>
          <p:cNvPr id="99" name="486px-Abraham_Lincoln_November_1863.jpg"/>
          <p:cNvPicPr/>
          <p:nvPr/>
        </p:nvPicPr>
        <p:blipFill>
          <a:blip r:embed="rId2">
            <a:extLst/>
          </a:blip>
          <a:stretch>
            <a:fillRect/>
          </a:stretch>
        </p:blipFill>
        <p:spPr>
          <a:xfrm>
            <a:off x="7465359" y="2812243"/>
            <a:ext cx="4373282" cy="539911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William Lloyd Garrison</a:t>
            </a:r>
          </a:p>
        </p:txBody>
      </p:sp>
      <p:sp>
        <p:nvSpPr>
          <p:cNvPr id="36" name="Shape 36"/>
          <p:cNvSpPr>
            <a:spLocks noGrp="1"/>
          </p:cNvSpPr>
          <p:nvPr>
            <p:ph type="body" idx="1"/>
          </p:nvPr>
        </p:nvSpPr>
        <p:spPr>
          <a:xfrm>
            <a:off x="952500" y="2590800"/>
            <a:ext cx="6178054" cy="6299200"/>
          </a:xfrm>
          <a:prstGeom prst="rect">
            <a:avLst/>
          </a:prstGeom>
        </p:spPr>
        <p:txBody>
          <a:bodyPr/>
          <a:lstStyle/>
          <a:p>
            <a:pPr marL="152400" lvl="0" indent="-152400" defTabSz="233679">
              <a:spcBef>
                <a:spcPts val="1500"/>
              </a:spcBef>
              <a:defRPr sz="1800">
                <a:solidFill>
                  <a:srgbClr val="000000"/>
                </a:solidFill>
              </a:defRPr>
            </a:pPr>
            <a:r>
              <a:rPr sz="1880">
                <a:solidFill>
                  <a:srgbClr val="FFFFFF"/>
                </a:solidFill>
              </a:rPr>
              <a:t>Who was he?</a:t>
            </a:r>
          </a:p>
          <a:p>
            <a:pPr marL="304800" lvl="1" indent="-152400" defTabSz="233679">
              <a:spcBef>
                <a:spcPts val="1500"/>
              </a:spcBef>
              <a:defRPr sz="1800">
                <a:solidFill>
                  <a:srgbClr val="000000"/>
                </a:solidFill>
              </a:defRPr>
            </a:pPr>
            <a:r>
              <a:rPr sz="1880">
                <a:solidFill>
                  <a:srgbClr val="FFFFFF"/>
                </a:solidFill>
              </a:rPr>
              <a:t>Publisher of </a:t>
            </a:r>
            <a:r>
              <a:rPr sz="1880" i="1">
                <a:solidFill>
                  <a:srgbClr val="FFFFFF"/>
                </a:solidFill>
              </a:rPr>
              <a:t>The Liberator</a:t>
            </a:r>
            <a:r>
              <a:rPr sz="1880">
                <a:solidFill>
                  <a:srgbClr val="FFFFFF"/>
                </a:solidFill>
              </a:rPr>
              <a:t>, an abolitionist newspaper</a:t>
            </a:r>
          </a:p>
          <a:p>
            <a:pPr marL="152400" lvl="0" indent="-152400" defTabSz="233679">
              <a:spcBef>
                <a:spcPts val="1500"/>
              </a:spcBef>
              <a:defRPr sz="1800">
                <a:solidFill>
                  <a:srgbClr val="000000"/>
                </a:solidFill>
              </a:defRPr>
            </a:pPr>
            <a:r>
              <a:rPr sz="1880">
                <a:solidFill>
                  <a:srgbClr val="FFFFFF"/>
                </a:solidFill>
              </a:rPr>
              <a:t>“I am aware, that many object to the severity of my language; but is there not cause for severity? I will be as harsh as truth, and as un-compromising as justice. On this subject, I do not wish to think, or speak, or write, with moderation. No! no! Tell a man whose house is on fire, to give a moderate alarm;….. – but urge me not to use moderation in a cause like the present. I am in earnest - I will not equivocate - I will not excuse - I will not retreat a single inch - and I will be heard.”</a:t>
            </a:r>
          </a:p>
          <a:p>
            <a:pPr marL="152400" lvl="0" indent="-152400" defTabSz="233679">
              <a:spcBef>
                <a:spcPts val="1500"/>
              </a:spcBef>
              <a:defRPr sz="1800">
                <a:solidFill>
                  <a:srgbClr val="000000"/>
                </a:solidFill>
              </a:defRPr>
            </a:pPr>
            <a:r>
              <a:rPr sz="1880">
                <a:solidFill>
                  <a:srgbClr val="FFFFFF"/>
                </a:solidFill>
              </a:rPr>
              <a:t>Possible multiple-choice and short answer tips:</a:t>
            </a:r>
          </a:p>
          <a:p>
            <a:pPr marL="304800" lvl="1" indent="-152400" defTabSz="233679">
              <a:spcBef>
                <a:spcPts val="1500"/>
              </a:spcBef>
              <a:defRPr sz="1800">
                <a:solidFill>
                  <a:srgbClr val="000000"/>
                </a:solidFill>
              </a:defRPr>
            </a:pPr>
            <a:r>
              <a:rPr sz="1880">
                <a:solidFill>
                  <a:srgbClr val="FFFFFF"/>
                </a:solidFill>
              </a:rPr>
              <a:t>Example of abolitionism in North, although a minority</a:t>
            </a:r>
          </a:p>
          <a:p>
            <a:pPr marL="304800" lvl="1" indent="-152400" defTabSz="233679">
              <a:spcBef>
                <a:spcPts val="1500"/>
              </a:spcBef>
              <a:defRPr sz="1800">
                <a:solidFill>
                  <a:srgbClr val="000000"/>
                </a:solidFill>
              </a:defRPr>
            </a:pPr>
            <a:r>
              <a:rPr sz="1880">
                <a:solidFill>
                  <a:srgbClr val="FFFFFF"/>
                </a:solidFill>
              </a:rPr>
              <a:t>Used fierce arguments against the institution of slavery</a:t>
            </a:r>
          </a:p>
          <a:p>
            <a:pPr marL="0" lvl="0" indent="0" defTabSz="182880">
              <a:spcBef>
                <a:spcPts val="0"/>
              </a:spcBef>
              <a:buSzTx/>
              <a:buNone/>
              <a:defRPr sz="1800">
                <a:solidFill>
                  <a:srgbClr val="000000"/>
                </a:solidFill>
              </a:defRPr>
            </a:pPr>
            <a:endParaRPr sz="720">
              <a:solidFill>
                <a:srgbClr val="EAFAFF"/>
              </a:solidFill>
              <a:latin typeface="Helvetica"/>
              <a:ea typeface="Helvetica"/>
              <a:cs typeface="Helvetica"/>
              <a:sym typeface="Helvetica"/>
            </a:endParaRPr>
          </a:p>
          <a:p>
            <a:pPr marL="0" lvl="0" indent="0" defTabSz="182880">
              <a:spcBef>
                <a:spcPts val="0"/>
              </a:spcBef>
              <a:buSzTx/>
              <a:buNone/>
              <a:defRPr sz="1800">
                <a:solidFill>
                  <a:srgbClr val="000000"/>
                </a:solidFill>
              </a:defRPr>
            </a:pPr>
            <a:endParaRPr sz="720" b="1">
              <a:solidFill>
                <a:srgbClr val="EAFAFF"/>
              </a:solidFill>
              <a:latin typeface="Helvetica"/>
              <a:ea typeface="Helvetica"/>
              <a:cs typeface="Helvetica"/>
              <a:sym typeface="Helvetica"/>
            </a:endParaRPr>
          </a:p>
          <a:p>
            <a:pPr marL="0" lvl="0" indent="0" defTabSz="182880">
              <a:spcBef>
                <a:spcPts val="0"/>
              </a:spcBef>
              <a:buSzTx/>
              <a:buNone/>
              <a:defRPr sz="1800">
                <a:solidFill>
                  <a:srgbClr val="000000"/>
                </a:solidFill>
              </a:defRPr>
            </a:pPr>
            <a:endParaRPr sz="560">
              <a:latin typeface="Helvetica"/>
              <a:ea typeface="Helvetica"/>
              <a:cs typeface="Helvetica"/>
              <a:sym typeface="Helvetica"/>
            </a:endParaRPr>
          </a:p>
        </p:txBody>
      </p:sp>
      <p:pic>
        <p:nvPicPr>
          <p:cNvPr id="37" name="WilliamLloydGarrison.jpg"/>
          <p:cNvPicPr/>
          <p:nvPr/>
        </p:nvPicPr>
        <p:blipFill>
          <a:blip r:embed="rId2">
            <a:extLst/>
          </a:blip>
          <a:stretch>
            <a:fillRect/>
          </a:stretch>
        </p:blipFill>
        <p:spPr>
          <a:xfrm>
            <a:off x="7593814" y="2565400"/>
            <a:ext cx="5124484" cy="62992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3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3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Manifest Destiny</a:t>
            </a:r>
          </a:p>
        </p:txBody>
      </p:sp>
      <p:sp>
        <p:nvSpPr>
          <p:cNvPr id="40" name="Shape 40"/>
          <p:cNvSpPr>
            <a:spLocks noGrp="1"/>
          </p:cNvSpPr>
          <p:nvPr>
            <p:ph type="body" idx="1"/>
          </p:nvPr>
        </p:nvSpPr>
        <p:spPr>
          <a:prstGeom prst="rect">
            <a:avLst/>
          </a:prstGeom>
        </p:spPr>
        <p:txBody>
          <a:bodyPr/>
          <a:lstStyle/>
          <a:p>
            <a:pPr marL="201929" lvl="0" indent="-201929" defTabSz="309625">
              <a:spcBef>
                <a:spcPts val="2000"/>
              </a:spcBef>
              <a:defRPr sz="1800">
                <a:solidFill>
                  <a:srgbClr val="000000"/>
                </a:solidFill>
              </a:defRPr>
            </a:pPr>
            <a:r>
              <a:rPr sz="1483">
                <a:solidFill>
                  <a:srgbClr val="FFFFFF"/>
                </a:solidFill>
              </a:rPr>
              <a:t>What do we notice?</a:t>
            </a:r>
          </a:p>
          <a:p>
            <a:pPr marL="403859" lvl="1" indent="-201929" defTabSz="309625">
              <a:spcBef>
                <a:spcPts val="2000"/>
              </a:spcBef>
              <a:defRPr sz="1800">
                <a:solidFill>
                  <a:srgbClr val="000000"/>
                </a:solidFill>
              </a:defRPr>
            </a:pPr>
            <a:r>
              <a:rPr sz="1483">
                <a:solidFill>
                  <a:srgbClr val="FFFFFF"/>
                </a:solidFill>
              </a:rPr>
              <a:t>Columbia is moving westward with telegraph lines</a:t>
            </a:r>
          </a:p>
          <a:p>
            <a:pPr marL="403859" lvl="1" indent="-201929" defTabSz="309625">
              <a:spcBef>
                <a:spcPts val="2000"/>
              </a:spcBef>
              <a:defRPr sz="1800">
                <a:solidFill>
                  <a:srgbClr val="000000"/>
                </a:solidFill>
              </a:defRPr>
            </a:pPr>
            <a:r>
              <a:rPr sz="1483">
                <a:solidFill>
                  <a:srgbClr val="FFFFFF"/>
                </a:solidFill>
              </a:rPr>
              <a:t>Many Americans are moving westward - towards darkness</a:t>
            </a:r>
          </a:p>
          <a:p>
            <a:pPr marL="403859" lvl="1" indent="-201929" defTabSz="309625">
              <a:spcBef>
                <a:spcPts val="2000"/>
              </a:spcBef>
              <a:defRPr sz="1800">
                <a:solidFill>
                  <a:srgbClr val="000000"/>
                </a:solidFill>
              </a:defRPr>
            </a:pPr>
            <a:r>
              <a:rPr sz="1483">
                <a:solidFill>
                  <a:srgbClr val="FFFFFF"/>
                </a:solidFill>
              </a:rPr>
              <a:t>Native Americans are moving further west</a:t>
            </a:r>
          </a:p>
          <a:p>
            <a:pPr marL="201930" lvl="0" indent="-201930" defTabSz="309625">
              <a:spcBef>
                <a:spcPts val="2000"/>
              </a:spcBef>
              <a:defRPr sz="1800">
                <a:solidFill>
                  <a:srgbClr val="000000"/>
                </a:solidFill>
              </a:defRPr>
            </a:pPr>
            <a:r>
              <a:rPr sz="1483">
                <a:solidFill>
                  <a:srgbClr val="FFFFFF"/>
                </a:solidFill>
              </a:rPr>
              <a:t>Implications of the cartoon?</a:t>
            </a:r>
          </a:p>
          <a:p>
            <a:pPr marL="403859" lvl="1" indent="-201929" defTabSz="309625">
              <a:spcBef>
                <a:spcPts val="2000"/>
              </a:spcBef>
              <a:defRPr sz="1800">
                <a:solidFill>
                  <a:srgbClr val="000000"/>
                </a:solidFill>
              </a:defRPr>
            </a:pPr>
            <a:r>
              <a:rPr sz="1483">
                <a:solidFill>
                  <a:srgbClr val="FFFFFF"/>
                </a:solidFill>
              </a:rPr>
              <a:t>Manifest Destiny is seen as positive</a:t>
            </a:r>
          </a:p>
          <a:p>
            <a:pPr marL="201930" lvl="0" indent="-201930" defTabSz="309625">
              <a:spcBef>
                <a:spcPts val="2000"/>
              </a:spcBef>
              <a:defRPr sz="1800">
                <a:solidFill>
                  <a:srgbClr val="000000"/>
                </a:solidFill>
              </a:defRPr>
            </a:pPr>
            <a:r>
              <a:rPr sz="1483">
                <a:solidFill>
                  <a:srgbClr val="FFFFFF"/>
                </a:solidFill>
              </a:rPr>
              <a:t>Possible multiple-choice and short answer tips:</a:t>
            </a:r>
          </a:p>
          <a:p>
            <a:pPr marL="403859" lvl="1" indent="-201929" defTabSz="309625">
              <a:spcBef>
                <a:spcPts val="2000"/>
              </a:spcBef>
              <a:defRPr sz="1800">
                <a:solidFill>
                  <a:srgbClr val="000000"/>
                </a:solidFill>
              </a:defRPr>
            </a:pPr>
            <a:r>
              <a:rPr sz="1483">
                <a:solidFill>
                  <a:srgbClr val="FFFFFF"/>
                </a:solidFill>
              </a:rPr>
              <a:t>Environmental transformation</a:t>
            </a:r>
          </a:p>
          <a:p>
            <a:pPr marL="605789" lvl="2" indent="-201929" defTabSz="309625">
              <a:spcBef>
                <a:spcPts val="2000"/>
              </a:spcBef>
              <a:defRPr sz="1800">
                <a:solidFill>
                  <a:srgbClr val="000000"/>
                </a:solidFill>
              </a:defRPr>
            </a:pPr>
            <a:r>
              <a:rPr sz="1483">
                <a:solidFill>
                  <a:srgbClr val="FFFFFF"/>
                </a:solidFill>
              </a:rPr>
              <a:t>near-extinction of the buffalo</a:t>
            </a:r>
          </a:p>
          <a:p>
            <a:pPr marL="403859" lvl="1" indent="-201929" defTabSz="309625">
              <a:spcBef>
                <a:spcPts val="2000"/>
              </a:spcBef>
              <a:defRPr sz="1800">
                <a:solidFill>
                  <a:srgbClr val="000000"/>
                </a:solidFill>
              </a:defRPr>
            </a:pPr>
            <a:r>
              <a:rPr sz="1483">
                <a:solidFill>
                  <a:srgbClr val="FFFFFF"/>
                </a:solidFill>
              </a:rPr>
              <a:t>Impact on groups of people</a:t>
            </a:r>
          </a:p>
          <a:p>
            <a:pPr marL="605789" lvl="2" indent="-201929" defTabSz="309625">
              <a:spcBef>
                <a:spcPts val="2000"/>
              </a:spcBef>
              <a:defRPr sz="1800">
                <a:solidFill>
                  <a:srgbClr val="000000"/>
                </a:solidFill>
              </a:defRPr>
            </a:pPr>
            <a:r>
              <a:rPr sz="1483">
                <a:solidFill>
                  <a:srgbClr val="FFFFFF"/>
                </a:solidFill>
              </a:rPr>
              <a:t>Native Americans, families, etc.</a:t>
            </a:r>
          </a:p>
          <a:p>
            <a:pPr marL="403859" lvl="1" indent="-201929" defTabSz="309625">
              <a:spcBef>
                <a:spcPts val="2000"/>
              </a:spcBef>
              <a:defRPr sz="1800">
                <a:solidFill>
                  <a:srgbClr val="000000"/>
                </a:solidFill>
              </a:defRPr>
            </a:pPr>
            <a:r>
              <a:rPr sz="1483">
                <a:solidFill>
                  <a:srgbClr val="FFFFFF"/>
                </a:solidFill>
              </a:rPr>
              <a:t>Ways the government encouraged expansion</a:t>
            </a:r>
          </a:p>
          <a:p>
            <a:pPr marL="605789" lvl="2" indent="-201929" defTabSz="309625">
              <a:spcBef>
                <a:spcPts val="2000"/>
              </a:spcBef>
              <a:defRPr sz="1800">
                <a:solidFill>
                  <a:srgbClr val="000000"/>
                </a:solidFill>
              </a:defRPr>
            </a:pPr>
            <a:r>
              <a:rPr sz="1483">
                <a:solidFill>
                  <a:srgbClr val="FFFFFF"/>
                </a:solidFill>
              </a:rPr>
              <a:t>Homestead Act (1862), RR subsidies</a:t>
            </a:r>
          </a:p>
        </p:txBody>
      </p:sp>
      <p:pic>
        <p:nvPicPr>
          <p:cNvPr id="41" name="788px-American_progress.jpg"/>
          <p:cNvPicPr/>
          <p:nvPr/>
        </p:nvPicPr>
        <p:blipFill>
          <a:blip r:embed="rId2">
            <a:extLst/>
          </a:blip>
          <a:stretch>
            <a:fillRect/>
          </a:stretch>
        </p:blipFill>
        <p:spPr>
          <a:xfrm>
            <a:off x="6398987" y="2561765"/>
            <a:ext cx="6478813" cy="4924885"/>
          </a:xfrm>
          <a:prstGeom prst="rect">
            <a:avLst/>
          </a:prstGeom>
          <a:ln w="12700">
            <a:miter lim="400000"/>
          </a:ln>
        </p:spPr>
      </p:pic>
      <p:sp>
        <p:nvSpPr>
          <p:cNvPr id="42" name="Shape 42"/>
          <p:cNvSpPr/>
          <p:nvPr/>
        </p:nvSpPr>
        <p:spPr>
          <a:xfrm>
            <a:off x="6517407" y="7521115"/>
            <a:ext cx="624197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400">
                <a:solidFill>
                  <a:srgbClr val="FFFFFF"/>
                </a:solidFill>
              </a:rPr>
              <a:t>John Gast, </a:t>
            </a:r>
            <a:r>
              <a:rPr sz="3400" i="1">
                <a:solidFill>
                  <a:srgbClr val="FFFFFF"/>
                </a:solidFill>
              </a:rPr>
              <a:t>American Progress</a:t>
            </a:r>
            <a:r>
              <a:rPr sz="3400">
                <a:solidFill>
                  <a:srgbClr val="FFFFFF"/>
                </a:solidFill>
              </a:rPr>
              <a:t>,</a:t>
            </a:r>
          </a:p>
          <a:p>
            <a:pPr lvl="0">
              <a:defRPr sz="1800">
                <a:solidFill>
                  <a:srgbClr val="000000"/>
                </a:solidFill>
              </a:defRPr>
            </a:pPr>
            <a:r>
              <a:rPr sz="3400">
                <a:solidFill>
                  <a:srgbClr val="FFFFFF"/>
                </a:solidFill>
              </a:rPr>
              <a:t>1872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4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4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4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4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40">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p:tmAbs val="0"/>
                                  </p:iterate>
                                  <p:childTnLst>
                                    <p:set>
                                      <p:cBhvr>
                                        <p:cTn id="52" fill="hold"/>
                                        <p:tgtEl>
                                          <p:spTgt spid="40">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iterate>
                                    <p:tmAbs val="0"/>
                                  </p:iterate>
                                  <p:childTnLst>
                                    <p:set>
                                      <p:cBhvr>
                                        <p:cTn id="56" fill="hold"/>
                                        <p:tgtEl>
                                          <p:spTgt spid="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1"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Wilmot Proviso</a:t>
            </a:r>
          </a:p>
        </p:txBody>
      </p:sp>
      <p:sp>
        <p:nvSpPr>
          <p:cNvPr id="45" name="Shape 45"/>
          <p:cNvSpPr>
            <a:spLocks noGrp="1"/>
          </p:cNvSpPr>
          <p:nvPr>
            <p:ph type="body" idx="1"/>
          </p:nvPr>
        </p:nvSpPr>
        <p:spPr>
          <a:xfrm>
            <a:off x="965200" y="2512218"/>
            <a:ext cx="5974309" cy="6443664"/>
          </a:xfrm>
          <a:prstGeom prst="rect">
            <a:avLst/>
          </a:prstGeom>
        </p:spPr>
        <p:txBody>
          <a:bodyPr/>
          <a:lstStyle/>
          <a:p>
            <a:pPr marL="205740" lvl="0" indent="-205740" defTabSz="315468">
              <a:spcBef>
                <a:spcPts val="2000"/>
              </a:spcBef>
              <a:defRPr sz="1800">
                <a:solidFill>
                  <a:srgbClr val="000000"/>
                </a:solidFill>
              </a:defRPr>
            </a:pPr>
            <a:r>
              <a:rPr sz="1782">
                <a:solidFill>
                  <a:srgbClr val="FFFFFF"/>
                </a:solidFill>
              </a:rPr>
              <a:t>What was it?</a:t>
            </a:r>
          </a:p>
          <a:p>
            <a:pPr marL="411480" lvl="1" indent="-205740" defTabSz="315468">
              <a:spcBef>
                <a:spcPts val="2000"/>
              </a:spcBef>
              <a:defRPr sz="1800">
                <a:solidFill>
                  <a:srgbClr val="000000"/>
                </a:solidFill>
              </a:defRPr>
            </a:pPr>
            <a:r>
              <a:rPr sz="1782">
                <a:solidFill>
                  <a:srgbClr val="FFFFFF"/>
                </a:solidFill>
              </a:rPr>
              <a:t>An amendment to a bill that proposed banning slavery in the Mexican Cession land</a:t>
            </a:r>
          </a:p>
          <a:p>
            <a:pPr marL="205740" lvl="0" indent="-205740" defTabSz="315468">
              <a:spcBef>
                <a:spcPts val="2000"/>
              </a:spcBef>
              <a:defRPr sz="1800">
                <a:solidFill>
                  <a:srgbClr val="000000"/>
                </a:solidFill>
              </a:defRPr>
            </a:pPr>
            <a:r>
              <a:rPr sz="1782">
                <a:solidFill>
                  <a:srgbClr val="FFFFFF"/>
                </a:solidFill>
              </a:rPr>
              <a:t>What did it say?</a:t>
            </a:r>
          </a:p>
          <a:p>
            <a:pPr marL="411480" lvl="1" indent="-205740" defTabSz="315468">
              <a:spcBef>
                <a:spcPts val="2000"/>
              </a:spcBef>
              <a:defRPr sz="1800">
                <a:solidFill>
                  <a:srgbClr val="000000"/>
                </a:solidFill>
              </a:defRPr>
            </a:pPr>
            <a:r>
              <a:rPr sz="1782">
                <a:solidFill>
                  <a:srgbClr val="FFFFFF"/>
                </a:solidFill>
              </a:rPr>
              <a:t>“Provided, That, as an express and fundamental condition to the acquisition of any territory from the Republic of Mexico by the United States, by virtue of any treaty which may be negotiated between them, and to the use by the Executive of the moneys herein appropriated, neither slavery nor involuntary servitude shall ever exist in any part of said territory, except for crime, whereof the party shall first be duly convicted.”</a:t>
            </a:r>
          </a:p>
          <a:p>
            <a:pPr marL="205740" lvl="0" indent="-205740" defTabSz="315468">
              <a:spcBef>
                <a:spcPts val="2000"/>
              </a:spcBef>
              <a:defRPr sz="1800">
                <a:solidFill>
                  <a:srgbClr val="000000"/>
                </a:solidFill>
              </a:defRPr>
            </a:pPr>
            <a:r>
              <a:rPr sz="1782">
                <a:solidFill>
                  <a:srgbClr val="FFFFFF"/>
                </a:solidFill>
              </a:rPr>
              <a:t>Possible multiple-choice and short answer tips:</a:t>
            </a:r>
          </a:p>
          <a:p>
            <a:pPr marL="411480" lvl="1" indent="-205740" defTabSz="315468">
              <a:spcBef>
                <a:spcPts val="2000"/>
              </a:spcBef>
              <a:defRPr sz="1800">
                <a:solidFill>
                  <a:srgbClr val="000000"/>
                </a:solidFill>
              </a:defRPr>
            </a:pPr>
            <a:r>
              <a:rPr sz="1782">
                <a:solidFill>
                  <a:srgbClr val="FFFFFF"/>
                </a:solidFill>
              </a:rPr>
              <a:t>Impact of the Mexican American War</a:t>
            </a:r>
          </a:p>
          <a:p>
            <a:pPr marL="411480" lvl="1" indent="-205740" defTabSz="315468">
              <a:spcBef>
                <a:spcPts val="2000"/>
              </a:spcBef>
              <a:defRPr sz="1800">
                <a:solidFill>
                  <a:srgbClr val="000000"/>
                </a:solidFill>
              </a:defRPr>
            </a:pPr>
            <a:r>
              <a:rPr sz="1782">
                <a:solidFill>
                  <a:srgbClr val="FFFFFF"/>
                </a:solidFill>
              </a:rPr>
              <a:t>Example of heated controversy over slavery in newly acquired territories </a:t>
            </a:r>
          </a:p>
        </p:txBody>
      </p:sp>
      <p:pic>
        <p:nvPicPr>
          <p:cNvPr id="46" name="220px-David_Wilmot.png"/>
          <p:cNvPicPr/>
          <p:nvPr/>
        </p:nvPicPr>
        <p:blipFill>
          <a:blip r:embed="rId2">
            <a:extLst/>
          </a:blip>
          <a:stretch>
            <a:fillRect/>
          </a:stretch>
        </p:blipFill>
        <p:spPr>
          <a:xfrm>
            <a:off x="8335043" y="2747562"/>
            <a:ext cx="4225257" cy="5972976"/>
          </a:xfrm>
          <a:prstGeom prst="rect">
            <a:avLst/>
          </a:prstGeom>
          <a:ln w="12700">
            <a:miter lim="400000"/>
          </a:ln>
        </p:spPr>
      </p:pic>
      <p:sp>
        <p:nvSpPr>
          <p:cNvPr id="47" name="Shape 47"/>
          <p:cNvSpPr/>
          <p:nvPr/>
        </p:nvSpPr>
        <p:spPr>
          <a:xfrm>
            <a:off x="4584700" y="6172200"/>
            <a:ext cx="1854485" cy="0"/>
          </a:xfrm>
          <a:prstGeom prst="line">
            <a:avLst/>
          </a:prstGeom>
          <a:ln w="25400">
            <a:solidFill>
              <a:srgbClr val="FF4133"/>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48" name="Shape 48"/>
          <p:cNvSpPr/>
          <p:nvPr/>
        </p:nvSpPr>
        <p:spPr>
          <a:xfrm>
            <a:off x="1612900" y="6451600"/>
            <a:ext cx="4967659" cy="0"/>
          </a:xfrm>
          <a:prstGeom prst="line">
            <a:avLst/>
          </a:prstGeom>
          <a:ln w="25400">
            <a:solidFill>
              <a:srgbClr val="FF4133"/>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49" name="Shape 49"/>
          <p:cNvSpPr/>
          <p:nvPr/>
        </p:nvSpPr>
        <p:spPr>
          <a:xfrm>
            <a:off x="1638300" y="6731000"/>
            <a:ext cx="1253588" cy="0"/>
          </a:xfrm>
          <a:prstGeom prst="line">
            <a:avLst/>
          </a:prstGeom>
          <a:ln w="25400">
            <a:solidFill>
              <a:srgbClr val="FF4133"/>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50" name="Shape 50"/>
          <p:cNvSpPr/>
          <p:nvPr/>
        </p:nvSpPr>
        <p:spPr>
          <a:xfrm>
            <a:off x="4699000" y="5054600"/>
            <a:ext cx="1978702" cy="0"/>
          </a:xfrm>
          <a:prstGeom prst="line">
            <a:avLst/>
          </a:prstGeom>
          <a:ln w="25400">
            <a:solidFill>
              <a:srgbClr val="FF4133"/>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51" name="Shape 51"/>
          <p:cNvSpPr/>
          <p:nvPr/>
        </p:nvSpPr>
        <p:spPr>
          <a:xfrm>
            <a:off x="1612900" y="5334000"/>
            <a:ext cx="4013201" cy="0"/>
          </a:xfrm>
          <a:prstGeom prst="line">
            <a:avLst/>
          </a:prstGeom>
          <a:ln w="25400">
            <a:solidFill>
              <a:srgbClr val="FF4133"/>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5">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p:tmAbs val="0"/>
                                  </p:iterate>
                                  <p:childTnLst>
                                    <p:set>
                                      <p:cBhvr>
                                        <p:cTn id="24" fill="hold"/>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iterate>
                                    <p:tmAbs val="0"/>
                                  </p:iterate>
                                  <p:childTnLst>
                                    <p:set>
                                      <p:cBhvr>
                                        <p:cTn id="28" fill="hold"/>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4" nodeType="clickEffect">
                                  <p:stCondLst>
                                    <p:cond delay="0"/>
                                  </p:stCondLst>
                                  <p:iterate>
                                    <p:tmAbs val="0"/>
                                  </p:iterate>
                                  <p:childTnLst>
                                    <p:set>
                                      <p:cBhvr>
                                        <p:cTn id="32" fill="hold"/>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5" nodeType="clickEffect">
                                  <p:stCondLst>
                                    <p:cond delay="0"/>
                                  </p:stCondLst>
                                  <p:iterate>
                                    <p:tmAbs val="0"/>
                                  </p:iterate>
                                  <p:childTnLst>
                                    <p:set>
                                      <p:cBhvr>
                                        <p:cTn id="36" fill="hold"/>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iterate>
                                    <p:tmAbs val="0"/>
                                  </p:iterate>
                                  <p:childTnLst>
                                    <p:set>
                                      <p:cBhvr>
                                        <p:cTn id="40" fill="hold"/>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45">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4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p:tmAbs val="0"/>
                                  </p:iterate>
                                  <p:childTnLst>
                                    <p:set>
                                      <p:cBhvr>
                                        <p:cTn id="52" fill="hold"/>
                                        <p:tgtEl>
                                          <p:spTgt spid="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build="p" bldLvl="5" animBg="1" advAuto="0"/>
      <p:bldP spid="47" grpId="4" animBg="1" advAuto="0"/>
      <p:bldP spid="48" grpId="5" animBg="1" advAuto="0"/>
      <p:bldP spid="49" grpId="6" animBg="1" advAuto="0"/>
      <p:bldP spid="50" grpId="2" animBg="1" advAuto="0"/>
      <p:bldP spid="51"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Kansas-Nebraska Act</a:t>
            </a:r>
          </a:p>
        </p:txBody>
      </p:sp>
      <p:sp>
        <p:nvSpPr>
          <p:cNvPr id="54" name="Shape 54"/>
          <p:cNvSpPr>
            <a:spLocks noGrp="1"/>
          </p:cNvSpPr>
          <p:nvPr>
            <p:ph type="body" idx="1"/>
          </p:nvPr>
        </p:nvSpPr>
        <p:spPr>
          <a:prstGeom prst="rect">
            <a:avLst/>
          </a:prstGeom>
        </p:spPr>
        <p:txBody>
          <a:bodyPr/>
          <a:lstStyle/>
          <a:p>
            <a:pPr marL="205740" lvl="0" indent="-205740" defTabSz="315468">
              <a:spcBef>
                <a:spcPts val="2000"/>
              </a:spcBef>
              <a:defRPr sz="1800">
                <a:solidFill>
                  <a:srgbClr val="000000"/>
                </a:solidFill>
              </a:defRPr>
            </a:pPr>
            <a:r>
              <a:rPr sz="1512">
                <a:solidFill>
                  <a:srgbClr val="FFFFFF"/>
                </a:solidFill>
              </a:rPr>
              <a:t>What do we notice?</a:t>
            </a:r>
          </a:p>
          <a:p>
            <a:pPr marL="411480" lvl="1" indent="-205740" defTabSz="315468">
              <a:spcBef>
                <a:spcPts val="2000"/>
              </a:spcBef>
              <a:defRPr sz="1800">
                <a:solidFill>
                  <a:srgbClr val="000000"/>
                </a:solidFill>
              </a:defRPr>
            </a:pPr>
            <a:r>
              <a:rPr sz="1512">
                <a:solidFill>
                  <a:srgbClr val="FFFFFF"/>
                </a:solidFill>
              </a:rPr>
              <a:t>4 Democrats</a:t>
            </a:r>
          </a:p>
          <a:p>
            <a:pPr marL="411480" lvl="1" indent="-205740" defTabSz="315468">
              <a:spcBef>
                <a:spcPts val="2000"/>
              </a:spcBef>
              <a:defRPr sz="1800">
                <a:solidFill>
                  <a:srgbClr val="000000"/>
                </a:solidFill>
              </a:defRPr>
            </a:pPr>
            <a:r>
              <a:rPr sz="1512">
                <a:solidFill>
                  <a:srgbClr val="FFFFFF"/>
                </a:solidFill>
              </a:rPr>
              <a:t>Slave being forced down a                  free-soiler’s throat</a:t>
            </a:r>
          </a:p>
          <a:p>
            <a:pPr marL="205740" lvl="0" indent="-205740" defTabSz="315468">
              <a:spcBef>
                <a:spcPts val="2000"/>
              </a:spcBef>
              <a:defRPr sz="1800">
                <a:solidFill>
                  <a:srgbClr val="000000"/>
                </a:solidFill>
              </a:defRPr>
            </a:pPr>
            <a:r>
              <a:rPr sz="1512">
                <a:solidFill>
                  <a:srgbClr val="FFFFFF"/>
                </a:solidFill>
              </a:rPr>
              <a:t>Implications of cartoon?</a:t>
            </a:r>
          </a:p>
          <a:p>
            <a:pPr marL="411480" lvl="1" indent="-205740" defTabSz="315468">
              <a:spcBef>
                <a:spcPts val="2000"/>
              </a:spcBef>
              <a:defRPr sz="1800">
                <a:solidFill>
                  <a:srgbClr val="000000"/>
                </a:solidFill>
              </a:defRPr>
            </a:pPr>
            <a:r>
              <a:rPr sz="1512">
                <a:solidFill>
                  <a:srgbClr val="FFFFFF"/>
                </a:solidFill>
              </a:rPr>
              <a:t>KS-NB Act is seen as negative</a:t>
            </a:r>
          </a:p>
          <a:p>
            <a:pPr marL="411480" lvl="1" indent="-205740" defTabSz="315468">
              <a:spcBef>
                <a:spcPts val="2000"/>
              </a:spcBef>
              <a:defRPr sz="1800">
                <a:solidFill>
                  <a:srgbClr val="000000"/>
                </a:solidFill>
              </a:defRPr>
            </a:pPr>
            <a:r>
              <a:rPr sz="1512">
                <a:solidFill>
                  <a:srgbClr val="FFFFFF"/>
                </a:solidFill>
              </a:rPr>
              <a:t>Democratic Party is the culprit</a:t>
            </a:r>
          </a:p>
          <a:p>
            <a:pPr marL="205740" lvl="0" indent="-205740" defTabSz="315468">
              <a:spcBef>
                <a:spcPts val="2000"/>
              </a:spcBef>
              <a:defRPr sz="1800">
                <a:solidFill>
                  <a:srgbClr val="000000"/>
                </a:solidFill>
              </a:defRPr>
            </a:pPr>
            <a:r>
              <a:rPr sz="1512">
                <a:solidFill>
                  <a:srgbClr val="FFFFFF"/>
                </a:solidFill>
              </a:rPr>
              <a:t>Possible multiple- choice and                      short  answer tips:</a:t>
            </a:r>
          </a:p>
          <a:p>
            <a:pPr marL="411480" lvl="1" indent="-205740" defTabSz="315468">
              <a:spcBef>
                <a:spcPts val="2000"/>
              </a:spcBef>
              <a:defRPr sz="1800">
                <a:solidFill>
                  <a:srgbClr val="000000"/>
                </a:solidFill>
              </a:defRPr>
            </a:pPr>
            <a:r>
              <a:rPr sz="1512">
                <a:solidFill>
                  <a:srgbClr val="FFFFFF"/>
                </a:solidFill>
              </a:rPr>
              <a:t>KS-NB was a proposal to                                       settle issue of slavery in                                   territories</a:t>
            </a:r>
          </a:p>
          <a:p>
            <a:pPr marL="411480" lvl="1" indent="-205740" defTabSz="315468">
              <a:spcBef>
                <a:spcPts val="2000"/>
              </a:spcBef>
              <a:defRPr sz="1800">
                <a:solidFill>
                  <a:srgbClr val="000000"/>
                </a:solidFill>
              </a:defRPr>
            </a:pPr>
            <a:r>
              <a:rPr sz="1512">
                <a:solidFill>
                  <a:srgbClr val="FFFFFF"/>
                </a:solidFill>
              </a:rPr>
              <a:t>Overturned the MO Compromise</a:t>
            </a:r>
          </a:p>
          <a:p>
            <a:pPr marL="411480" lvl="1" indent="-205740" defTabSz="315468">
              <a:spcBef>
                <a:spcPts val="2000"/>
              </a:spcBef>
              <a:defRPr sz="1800">
                <a:solidFill>
                  <a:srgbClr val="000000"/>
                </a:solidFill>
              </a:defRPr>
            </a:pPr>
            <a:r>
              <a:rPr sz="1512">
                <a:solidFill>
                  <a:srgbClr val="FFFFFF"/>
                </a:solidFill>
              </a:rPr>
              <a:t>Instituted popular sovereignty in KS and NB</a:t>
            </a:r>
          </a:p>
          <a:p>
            <a:pPr marL="411480" lvl="1" indent="-205740" defTabSz="315468">
              <a:spcBef>
                <a:spcPts val="2000"/>
              </a:spcBef>
              <a:defRPr sz="1800">
                <a:solidFill>
                  <a:srgbClr val="000000"/>
                </a:solidFill>
              </a:defRPr>
            </a:pPr>
            <a:r>
              <a:rPr sz="1512">
                <a:solidFill>
                  <a:srgbClr val="FFFFFF"/>
                </a:solidFill>
              </a:rPr>
              <a:t>Violence soon emerged in “Bleeding Kansas”</a:t>
            </a:r>
          </a:p>
        </p:txBody>
      </p:sp>
      <p:pic>
        <p:nvPicPr>
          <p:cNvPr id="55" name="800px-Forcing_Slavery_Freesoilers_Throats.jpg"/>
          <p:cNvPicPr/>
          <p:nvPr/>
        </p:nvPicPr>
        <p:blipFill>
          <a:blip r:embed="rId2">
            <a:extLst/>
          </a:blip>
          <a:stretch>
            <a:fillRect/>
          </a:stretch>
        </p:blipFill>
        <p:spPr>
          <a:xfrm>
            <a:off x="4828151" y="2198447"/>
            <a:ext cx="8163949" cy="5173903"/>
          </a:xfrm>
          <a:prstGeom prst="rect">
            <a:avLst/>
          </a:prstGeom>
          <a:ln w="12700">
            <a:miter lim="400000"/>
          </a:ln>
        </p:spPr>
      </p:pic>
      <p:sp>
        <p:nvSpPr>
          <p:cNvPr id="56" name="Shape 56"/>
          <p:cNvSpPr/>
          <p:nvPr/>
        </p:nvSpPr>
        <p:spPr>
          <a:xfrm flipH="1">
            <a:off x="11528328" y="2427436"/>
            <a:ext cx="591193" cy="928636"/>
          </a:xfrm>
          <a:prstGeom prst="line">
            <a:avLst/>
          </a:prstGeom>
          <a:ln w="25400">
            <a:solidFill/>
            <a:miter lim="400000"/>
            <a:tailEnd type="triangle"/>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57" name="Shape 57"/>
          <p:cNvSpPr/>
          <p:nvPr/>
        </p:nvSpPr>
        <p:spPr>
          <a:xfrm>
            <a:off x="11443030" y="2178050"/>
            <a:ext cx="1497940" cy="317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solidFill>
                  <a:srgbClr val="FF2D01"/>
                </a:solidFill>
              </a:defRPr>
            </a:lvl1pPr>
          </a:lstStyle>
          <a:p>
            <a:pPr lvl="0">
              <a:defRPr sz="1800">
                <a:solidFill>
                  <a:srgbClr val="000000"/>
                </a:solidFill>
              </a:defRPr>
            </a:pPr>
            <a:r>
              <a:rPr sz="1400">
                <a:solidFill>
                  <a:srgbClr val="FF2D01"/>
                </a:solidFill>
              </a:rPr>
              <a:t>James Buchanan</a:t>
            </a:r>
          </a:p>
        </p:txBody>
      </p:sp>
      <p:sp>
        <p:nvSpPr>
          <p:cNvPr id="58" name="Shape 58"/>
          <p:cNvSpPr/>
          <p:nvPr/>
        </p:nvSpPr>
        <p:spPr>
          <a:xfrm>
            <a:off x="10871200" y="2611196"/>
            <a:ext cx="85628" cy="440075"/>
          </a:xfrm>
          <a:prstGeom prst="line">
            <a:avLst/>
          </a:prstGeom>
          <a:ln w="25400">
            <a:solidFill/>
            <a:miter lim="400000"/>
            <a:tailEnd type="triangle"/>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59" name="Shape 59"/>
          <p:cNvSpPr/>
          <p:nvPr/>
        </p:nvSpPr>
        <p:spPr>
          <a:xfrm>
            <a:off x="9878481" y="2321143"/>
            <a:ext cx="1115690" cy="3488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solidFill>
                  <a:srgbClr val="FCF9FF"/>
                </a:solidFill>
              </a:defRPr>
            </a:lvl1pPr>
          </a:lstStyle>
          <a:p>
            <a:pPr lvl="0">
              <a:defRPr sz="1800">
                <a:solidFill>
                  <a:srgbClr val="000000"/>
                </a:solidFill>
              </a:defRPr>
            </a:pPr>
            <a:r>
              <a:rPr sz="1600" dirty="0">
                <a:solidFill>
                  <a:srgbClr val="FF0000"/>
                </a:solidFill>
              </a:rPr>
              <a:t>Louis Cass</a:t>
            </a:r>
          </a:p>
        </p:txBody>
      </p:sp>
      <p:sp>
        <p:nvSpPr>
          <p:cNvPr id="60" name="Shape 60"/>
          <p:cNvSpPr/>
          <p:nvPr/>
        </p:nvSpPr>
        <p:spPr>
          <a:xfrm flipH="1" flipV="1">
            <a:off x="6955286" y="4569963"/>
            <a:ext cx="198535" cy="1591274"/>
          </a:xfrm>
          <a:prstGeom prst="line">
            <a:avLst/>
          </a:prstGeom>
          <a:ln w="25400">
            <a:solidFill>
              <a:srgbClr val="FFFFFF"/>
            </a:solidFill>
            <a:miter lim="400000"/>
            <a:tailEnd type="triangle"/>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61" name="Shape 61"/>
          <p:cNvSpPr/>
          <p:nvPr/>
        </p:nvSpPr>
        <p:spPr>
          <a:xfrm>
            <a:off x="6130797" y="6038849"/>
            <a:ext cx="1454405"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solidFill>
                  <a:srgbClr val="FF2F0B"/>
                </a:solidFill>
              </a:defRPr>
            </a:lvl1pPr>
          </a:lstStyle>
          <a:p>
            <a:pPr lvl="0">
              <a:defRPr sz="1800">
                <a:solidFill>
                  <a:srgbClr val="000000"/>
                </a:solidFill>
              </a:defRPr>
            </a:pPr>
            <a:r>
              <a:rPr sz="1600">
                <a:solidFill>
                  <a:srgbClr val="FF2F0B"/>
                </a:solidFill>
              </a:rPr>
              <a:t>Franklin Pierce</a:t>
            </a:r>
          </a:p>
        </p:txBody>
      </p:sp>
      <p:sp>
        <p:nvSpPr>
          <p:cNvPr id="62" name="Shape 62"/>
          <p:cNvSpPr/>
          <p:nvPr/>
        </p:nvSpPr>
        <p:spPr>
          <a:xfrm flipH="1" flipV="1">
            <a:off x="5850386" y="4912863"/>
            <a:ext cx="198535" cy="1591274"/>
          </a:xfrm>
          <a:prstGeom prst="line">
            <a:avLst/>
          </a:prstGeom>
          <a:ln w="25400">
            <a:solidFill>
              <a:srgbClr val="FFFFFF"/>
            </a:solidFill>
            <a:miter lim="400000"/>
            <a:tailEnd type="triangle"/>
          </a:ln>
        </p:spPr>
        <p:txBody>
          <a:bodyPr lIns="0" tIns="0" rIns="0" bIns="0" anchor="ctr"/>
          <a:lstStyle/>
          <a:p>
            <a:pPr lvl="0">
              <a:defRPr sz="2400">
                <a:effectLst>
                  <a:outerShdw blurRad="25400" dist="23998" dir="2700000" rotWithShape="0">
                    <a:srgbClr val="000000">
                      <a:alpha val="31034"/>
                    </a:srgbClr>
                  </a:outerShdw>
                </a:effectLst>
              </a:defRPr>
            </a:pPr>
            <a:endParaRPr/>
          </a:p>
        </p:txBody>
      </p:sp>
      <p:sp>
        <p:nvSpPr>
          <p:cNvPr id="63" name="Shape 63"/>
          <p:cNvSpPr/>
          <p:nvPr/>
        </p:nvSpPr>
        <p:spPr>
          <a:xfrm>
            <a:off x="5347157" y="6419849"/>
            <a:ext cx="1548486"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solidFill>
                  <a:srgbClr val="FF2D01"/>
                </a:solidFill>
              </a:defRPr>
            </a:lvl1pPr>
          </a:lstStyle>
          <a:p>
            <a:pPr lvl="0">
              <a:defRPr sz="1800">
                <a:solidFill>
                  <a:srgbClr val="000000"/>
                </a:solidFill>
              </a:defRPr>
            </a:pPr>
            <a:r>
              <a:rPr sz="1600">
                <a:solidFill>
                  <a:srgbClr val="FF2D01"/>
                </a:solidFill>
              </a:rPr>
              <a:t>Steven Douglas</a:t>
            </a:r>
          </a:p>
        </p:txBody>
      </p:sp>
      <p:sp>
        <p:nvSpPr>
          <p:cNvPr id="64" name="Shape 64"/>
          <p:cNvSpPr/>
          <p:nvPr/>
        </p:nvSpPr>
        <p:spPr>
          <a:xfrm>
            <a:off x="10617200" y="6210300"/>
            <a:ext cx="1497940" cy="0"/>
          </a:xfrm>
          <a:prstGeom prst="line">
            <a:avLst/>
          </a:prstGeom>
          <a:ln w="50800">
            <a:solidFill>
              <a:srgbClr val="FF2702"/>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5" nodeType="clickEffect">
                                  <p:stCondLst>
                                    <p:cond delay="0"/>
                                  </p:stCondLst>
                                  <p:iterate>
                                    <p:tmAbs val="0"/>
                                  </p:iterate>
                                  <p:childTnLst>
                                    <p:set>
                                      <p:cBhvr>
                                        <p:cTn id="28" fill="hold"/>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6" nodeType="clickEffect">
                                  <p:stCondLst>
                                    <p:cond delay="0"/>
                                  </p:stCondLst>
                                  <p:iterate>
                                    <p:tmAbs val="0"/>
                                  </p:iterate>
                                  <p:childTnLst>
                                    <p:set>
                                      <p:cBhvr>
                                        <p:cTn id="32" fill="hold"/>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7" nodeType="clickEffect">
                                  <p:stCondLst>
                                    <p:cond delay="0"/>
                                  </p:stCondLst>
                                  <p:iterate>
                                    <p:tmAbs val="0"/>
                                  </p:iterate>
                                  <p:childTnLst>
                                    <p:set>
                                      <p:cBhvr>
                                        <p:cTn id="36" fill="hold"/>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8" nodeType="clickEffect">
                                  <p:stCondLst>
                                    <p:cond delay="0"/>
                                  </p:stCondLst>
                                  <p:iterate>
                                    <p:tmAbs val="0"/>
                                  </p:iterate>
                                  <p:childTnLst>
                                    <p:set>
                                      <p:cBhvr>
                                        <p:cTn id="40" fill="hold"/>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9" nodeType="clickEffect">
                                  <p:stCondLst>
                                    <p:cond delay="0"/>
                                  </p:stCondLst>
                                  <p:iterate>
                                    <p:tmAbs val="0"/>
                                  </p:iterate>
                                  <p:childTnLst>
                                    <p:set>
                                      <p:cBhvr>
                                        <p:cTn id="44" fill="hold"/>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0" nodeType="clickEffect">
                                  <p:stCondLst>
                                    <p:cond delay="0"/>
                                  </p:stCondLst>
                                  <p:iterate>
                                    <p:tmAbs val="0"/>
                                  </p:iterate>
                                  <p:childTnLst>
                                    <p:set>
                                      <p:cBhvr>
                                        <p:cTn id="48" fill="hold"/>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p:tmAbs val="0"/>
                                  </p:iterate>
                                  <p:childTnLst>
                                    <p:set>
                                      <p:cBhvr>
                                        <p:cTn id="52" fill="hold"/>
                                        <p:tgtEl>
                                          <p:spTgt spid="5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iterate>
                                    <p:tmAbs val="0"/>
                                  </p:iterate>
                                  <p:childTnLst>
                                    <p:set>
                                      <p:cBhvr>
                                        <p:cTn id="56" fill="hold"/>
                                        <p:tgtEl>
                                          <p:spTgt spid="5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iterate>
                                    <p:tmAbs val="0"/>
                                  </p:iterate>
                                  <p:childTnLst>
                                    <p:set>
                                      <p:cBhvr>
                                        <p:cTn id="60" fill="hold"/>
                                        <p:tgtEl>
                                          <p:spTgt spid="54">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iterate>
                                    <p:tmAbs val="0"/>
                                  </p:iterate>
                                  <p:childTnLst>
                                    <p:set>
                                      <p:cBhvr>
                                        <p:cTn id="64" fill="hold"/>
                                        <p:tgtEl>
                                          <p:spTgt spid="54">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iterate>
                                    <p:tmAbs val="0"/>
                                  </p:iterate>
                                  <p:childTnLst>
                                    <p:set>
                                      <p:cBhvr>
                                        <p:cTn id="68" fill="hold"/>
                                        <p:tgtEl>
                                          <p:spTgt spid="54">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iterate>
                                    <p:tmAbs val="0"/>
                                  </p:iterate>
                                  <p:childTnLst>
                                    <p:set>
                                      <p:cBhvr>
                                        <p:cTn id="72" fill="hold"/>
                                        <p:tgtEl>
                                          <p:spTgt spid="5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iterate>
                                    <p:tmAbs val="0"/>
                                  </p:iterate>
                                  <p:childTnLst>
                                    <p:set>
                                      <p:cBhvr>
                                        <p:cTn id="76" fill="hold"/>
                                        <p:tgtEl>
                                          <p:spTgt spid="54">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iterate>
                                    <p:tmAbs val="0"/>
                                  </p:iterate>
                                  <p:childTnLst>
                                    <p:set>
                                      <p:cBhvr>
                                        <p:cTn id="80" fill="hold"/>
                                        <p:tgtEl>
                                          <p:spTgt spid="54">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iterate>
                                    <p:tmAbs val="0"/>
                                  </p:iterate>
                                  <p:childTnLst>
                                    <p:set>
                                      <p:cBhvr>
                                        <p:cTn id="84" fill="hold"/>
                                        <p:tgtEl>
                                          <p:spTgt spid="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1" build="p" bldLvl="5" animBg="1" advAuto="0"/>
      <p:bldP spid="56" grpId="5" animBg="1" advAuto="0"/>
      <p:bldP spid="57" grpId="9" animBg="1" advAuto="0"/>
      <p:bldP spid="58" grpId="4" animBg="1" advAuto="0"/>
      <p:bldP spid="59" grpId="10" animBg="1" advAuto="0"/>
      <p:bldP spid="60" grpId="3" animBg="1" advAuto="0"/>
      <p:bldP spid="61" grpId="8" animBg="1" advAuto="0"/>
      <p:bldP spid="62" grpId="2" animBg="1" advAuto="0"/>
      <p:bldP spid="63" grpId="7" animBg="1" advAuto="0"/>
      <p:bldP spid="64" grpId="6"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The Caning of Charles Sumner</a:t>
            </a:r>
          </a:p>
        </p:txBody>
      </p:sp>
      <p:sp>
        <p:nvSpPr>
          <p:cNvPr id="67" name="Shape 67"/>
          <p:cNvSpPr>
            <a:spLocks noGrp="1"/>
          </p:cNvSpPr>
          <p:nvPr>
            <p:ph type="body" idx="1"/>
          </p:nvPr>
        </p:nvSpPr>
        <p:spPr>
          <a:xfrm>
            <a:off x="279400" y="2597150"/>
            <a:ext cx="5334000" cy="6286500"/>
          </a:xfrm>
          <a:prstGeom prst="rect">
            <a:avLst/>
          </a:prstGeom>
        </p:spPr>
        <p:txBody>
          <a:bodyPr/>
          <a:lstStyle/>
          <a:p>
            <a:pPr marL="262890" lvl="0" indent="-262890" defTabSz="403097">
              <a:spcBef>
                <a:spcPts val="2600"/>
              </a:spcBef>
              <a:defRPr sz="1800">
                <a:solidFill>
                  <a:srgbClr val="000000"/>
                </a:solidFill>
              </a:defRPr>
            </a:pPr>
            <a:r>
              <a:rPr sz="1932">
                <a:solidFill>
                  <a:srgbClr val="FFFFFF"/>
                </a:solidFill>
              </a:rPr>
              <a:t>Why did this happen?</a:t>
            </a:r>
          </a:p>
          <a:p>
            <a:pPr marL="525780" lvl="1" indent="-262890" defTabSz="403097">
              <a:spcBef>
                <a:spcPts val="2600"/>
              </a:spcBef>
              <a:defRPr sz="1800">
                <a:solidFill>
                  <a:srgbClr val="000000"/>
                </a:solidFill>
              </a:defRPr>
            </a:pPr>
            <a:r>
              <a:rPr sz="1932">
                <a:solidFill>
                  <a:srgbClr val="FFFFFF"/>
                </a:solidFill>
              </a:rPr>
              <a:t>Charles Sumner criticized slavery and its supporters (Andrew Butler)</a:t>
            </a:r>
          </a:p>
          <a:p>
            <a:pPr marL="525780" lvl="1" indent="-262890" defTabSz="403097">
              <a:spcBef>
                <a:spcPts val="2600"/>
              </a:spcBef>
              <a:defRPr sz="1800">
                <a:solidFill>
                  <a:srgbClr val="000000"/>
                </a:solidFill>
              </a:defRPr>
            </a:pPr>
            <a:r>
              <a:rPr sz="1932">
                <a:solidFill>
                  <a:srgbClr val="FFFFFF"/>
                </a:solidFill>
              </a:rPr>
              <a:t>Butler’s nephew, Congressman Preston Brooks took exception to Sumner’s speech </a:t>
            </a:r>
          </a:p>
          <a:p>
            <a:pPr marL="262890" lvl="0" indent="-262890" defTabSz="403097">
              <a:spcBef>
                <a:spcPts val="2600"/>
              </a:spcBef>
              <a:defRPr sz="1800">
                <a:solidFill>
                  <a:srgbClr val="000000"/>
                </a:solidFill>
              </a:defRPr>
            </a:pPr>
            <a:r>
              <a:rPr sz="1932">
                <a:solidFill>
                  <a:srgbClr val="FFFFFF"/>
                </a:solidFill>
              </a:rPr>
              <a:t>Possible multiple-choice and short answer tips:</a:t>
            </a:r>
          </a:p>
          <a:p>
            <a:pPr marL="525780" lvl="1" indent="-262890" defTabSz="403097">
              <a:spcBef>
                <a:spcPts val="2600"/>
              </a:spcBef>
              <a:defRPr sz="1800">
                <a:solidFill>
                  <a:srgbClr val="000000"/>
                </a:solidFill>
              </a:defRPr>
            </a:pPr>
            <a:r>
              <a:rPr sz="1932">
                <a:solidFill>
                  <a:srgbClr val="FFFFFF"/>
                </a:solidFill>
              </a:rPr>
              <a:t>Example of breaking down of trust between leaders</a:t>
            </a:r>
          </a:p>
          <a:p>
            <a:pPr marL="525780" lvl="1" indent="-262890" defTabSz="403097">
              <a:spcBef>
                <a:spcPts val="2600"/>
              </a:spcBef>
              <a:defRPr sz="1800">
                <a:solidFill>
                  <a:srgbClr val="000000"/>
                </a:solidFill>
              </a:defRPr>
            </a:pPr>
            <a:r>
              <a:rPr sz="1932">
                <a:solidFill>
                  <a:srgbClr val="FFFFFF"/>
                </a:solidFill>
              </a:rPr>
              <a:t>Demonstrates tensions between North and South</a:t>
            </a:r>
          </a:p>
          <a:p>
            <a:pPr marL="525780" lvl="1" indent="-262890" defTabSz="403097">
              <a:spcBef>
                <a:spcPts val="2600"/>
              </a:spcBef>
              <a:defRPr sz="1800">
                <a:solidFill>
                  <a:srgbClr val="000000"/>
                </a:solidFill>
              </a:defRPr>
            </a:pPr>
            <a:r>
              <a:rPr sz="1932">
                <a:solidFill>
                  <a:srgbClr val="FFFFFF"/>
                </a:solidFill>
              </a:rPr>
              <a:t>Helped inspire violent abolitionism (John Brown)</a:t>
            </a:r>
          </a:p>
        </p:txBody>
      </p:sp>
      <p:pic>
        <p:nvPicPr>
          <p:cNvPr id="68" name="Southern_Chivalry.jpg"/>
          <p:cNvPicPr/>
          <p:nvPr/>
        </p:nvPicPr>
        <p:blipFill>
          <a:blip r:embed="rId2">
            <a:extLst/>
          </a:blip>
          <a:stretch>
            <a:fillRect/>
          </a:stretch>
        </p:blipFill>
        <p:spPr>
          <a:xfrm>
            <a:off x="5797550" y="3225800"/>
            <a:ext cx="7175500" cy="4699000"/>
          </a:xfrm>
          <a:prstGeom prst="rect">
            <a:avLst/>
          </a:prstGeom>
          <a:ln w="12700">
            <a:miter lim="400000"/>
          </a:ln>
        </p:spPr>
      </p:pic>
      <p:sp>
        <p:nvSpPr>
          <p:cNvPr id="69" name="Shape 69"/>
          <p:cNvSpPr/>
          <p:nvPr/>
        </p:nvSpPr>
        <p:spPr>
          <a:xfrm>
            <a:off x="6769738" y="8039099"/>
            <a:ext cx="5231124" cy="381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800">
                <a:solidFill>
                  <a:srgbClr val="FEFDFF"/>
                </a:solidFill>
                <a:latin typeface="Helvetica"/>
                <a:ea typeface="Helvetica"/>
                <a:cs typeface="Helvetica"/>
                <a:sym typeface="Helvetica"/>
              </a:defRPr>
            </a:lvl1pPr>
          </a:lstStyle>
          <a:p>
            <a:pPr lvl="0">
              <a:defRPr>
                <a:solidFill>
                  <a:srgbClr val="000000"/>
                </a:solidFill>
              </a:defRPr>
            </a:pPr>
            <a:r>
              <a:rPr>
                <a:solidFill>
                  <a:srgbClr val="FEFDFF"/>
                </a:solidFill>
              </a:rPr>
              <a:t>Southern Chivalry – Argument versus Club’s, 1856</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7">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6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6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The Election of 1860</a:t>
            </a:r>
          </a:p>
        </p:txBody>
      </p:sp>
      <p:sp>
        <p:nvSpPr>
          <p:cNvPr id="72" name="Shape 72"/>
          <p:cNvSpPr>
            <a:spLocks noGrp="1"/>
          </p:cNvSpPr>
          <p:nvPr>
            <p:ph type="body" idx="1"/>
          </p:nvPr>
        </p:nvSpPr>
        <p:spPr>
          <a:xfrm>
            <a:off x="190500" y="2597150"/>
            <a:ext cx="5334000" cy="6286500"/>
          </a:xfrm>
          <a:prstGeom prst="rect">
            <a:avLst/>
          </a:prstGeom>
        </p:spPr>
        <p:txBody>
          <a:bodyPr/>
          <a:lstStyle/>
          <a:p>
            <a:pPr marL="289559" lvl="0" indent="-289559" defTabSz="443991">
              <a:spcBef>
                <a:spcPts val="2800"/>
              </a:spcBef>
              <a:defRPr sz="1800">
                <a:solidFill>
                  <a:srgbClr val="000000"/>
                </a:solidFill>
              </a:defRPr>
            </a:pPr>
            <a:r>
              <a:rPr sz="2128">
                <a:solidFill>
                  <a:srgbClr val="FFFFFF"/>
                </a:solidFill>
              </a:rPr>
              <a:t>What do we notice?</a:t>
            </a:r>
          </a:p>
          <a:p>
            <a:pPr marL="579119" lvl="1" indent="-289559" defTabSz="443991">
              <a:spcBef>
                <a:spcPts val="2800"/>
              </a:spcBef>
              <a:defRPr sz="1800">
                <a:solidFill>
                  <a:srgbClr val="000000"/>
                </a:solidFill>
              </a:defRPr>
            </a:pPr>
            <a:r>
              <a:rPr sz="2128">
                <a:solidFill>
                  <a:srgbClr val="FFFFFF"/>
                </a:solidFill>
              </a:rPr>
              <a:t>Lincoln won, without carrying a single southern state</a:t>
            </a:r>
          </a:p>
          <a:p>
            <a:pPr marL="579119" lvl="1" indent="-289559" defTabSz="443991">
              <a:spcBef>
                <a:spcPts val="2800"/>
              </a:spcBef>
              <a:defRPr sz="1800">
                <a:solidFill>
                  <a:srgbClr val="000000"/>
                </a:solidFill>
              </a:defRPr>
            </a:pPr>
            <a:r>
              <a:rPr sz="2128">
                <a:solidFill>
                  <a:srgbClr val="FFFFFF"/>
                </a:solidFill>
              </a:rPr>
              <a:t>Democratic Party was split along sectional lines: North - Douglas, South - Breckinridge</a:t>
            </a:r>
          </a:p>
          <a:p>
            <a:pPr marL="289559" lvl="0" indent="-289559" defTabSz="443991">
              <a:spcBef>
                <a:spcPts val="2800"/>
              </a:spcBef>
              <a:defRPr sz="1800">
                <a:solidFill>
                  <a:srgbClr val="000000"/>
                </a:solidFill>
              </a:defRPr>
            </a:pPr>
            <a:r>
              <a:rPr sz="2128">
                <a:solidFill>
                  <a:srgbClr val="FFFFFF"/>
                </a:solidFill>
              </a:rPr>
              <a:t>Multiple-Choice and Short Answer tips:</a:t>
            </a:r>
          </a:p>
          <a:p>
            <a:pPr marL="579119" lvl="1" indent="-289559" defTabSz="443991">
              <a:spcBef>
                <a:spcPts val="2800"/>
              </a:spcBef>
              <a:defRPr sz="1800">
                <a:solidFill>
                  <a:srgbClr val="000000"/>
                </a:solidFill>
              </a:defRPr>
            </a:pPr>
            <a:r>
              <a:rPr sz="2128">
                <a:solidFill>
                  <a:srgbClr val="FFFFFF"/>
                </a:solidFill>
              </a:rPr>
              <a:t>Lincoln’s campaigned on a Free-soil platform - Nonextension of slavery</a:t>
            </a:r>
          </a:p>
          <a:p>
            <a:pPr marL="579119" lvl="1" indent="-289559" defTabSz="443991">
              <a:spcBef>
                <a:spcPts val="2800"/>
              </a:spcBef>
              <a:defRPr sz="1800">
                <a:solidFill>
                  <a:srgbClr val="000000"/>
                </a:solidFill>
              </a:defRPr>
            </a:pPr>
            <a:r>
              <a:rPr sz="2128">
                <a:solidFill>
                  <a:srgbClr val="FFFFFF"/>
                </a:solidFill>
              </a:rPr>
              <a:t>Impact of Election?</a:t>
            </a:r>
          </a:p>
          <a:p>
            <a:pPr marL="868680" lvl="2" indent="-289559" defTabSz="443991">
              <a:spcBef>
                <a:spcPts val="2800"/>
              </a:spcBef>
              <a:defRPr sz="1800">
                <a:solidFill>
                  <a:srgbClr val="000000"/>
                </a:solidFill>
              </a:defRPr>
            </a:pPr>
            <a:r>
              <a:rPr sz="2128">
                <a:solidFill>
                  <a:srgbClr val="FFFFFF"/>
                </a:solidFill>
              </a:rPr>
              <a:t>Southern states began to secede from the Union</a:t>
            </a:r>
          </a:p>
        </p:txBody>
      </p:sp>
      <p:pic>
        <p:nvPicPr>
          <p:cNvPr id="73" name="800px-ElectoralCollege1860.png"/>
          <p:cNvPicPr/>
          <p:nvPr/>
        </p:nvPicPr>
        <p:blipFill>
          <a:blip r:embed="rId2">
            <a:extLst/>
          </a:blip>
          <a:stretch>
            <a:fillRect/>
          </a:stretch>
        </p:blipFill>
        <p:spPr>
          <a:xfrm>
            <a:off x="5710006" y="4933950"/>
            <a:ext cx="7350588" cy="4272530"/>
          </a:xfrm>
          <a:prstGeom prst="rect">
            <a:avLst/>
          </a:prstGeom>
          <a:ln w="25400">
            <a:miter lim="400000"/>
          </a:ln>
          <a:effectLst>
            <a:outerShdw blurRad="254000" dist="127000" dir="5400000" rotWithShape="0">
              <a:srgbClr val="000000">
                <a:alpha val="70000"/>
              </a:srgbClr>
            </a:outerShdw>
          </a:effectLst>
        </p:spPr>
      </p:pic>
      <p:sp>
        <p:nvSpPr>
          <p:cNvPr id="74" name="Shape 74"/>
          <p:cNvSpPr/>
          <p:nvPr/>
        </p:nvSpPr>
        <p:spPr>
          <a:xfrm>
            <a:off x="7101916" y="3403600"/>
            <a:ext cx="4566768" cy="1270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800">
                <a:solidFill>
                  <a:srgbClr val="FFFFFF"/>
                </a:solidFill>
              </a:rPr>
              <a:t>Electoral map of the</a:t>
            </a:r>
          </a:p>
          <a:p>
            <a:pPr lvl="0">
              <a:defRPr sz="1800">
                <a:solidFill>
                  <a:srgbClr val="000000"/>
                </a:solidFill>
              </a:defRPr>
            </a:pPr>
            <a:r>
              <a:rPr sz="3800">
                <a:solidFill>
                  <a:srgbClr val="FFFFFF"/>
                </a:solidFill>
              </a:rPr>
              <a:t>Election of 1860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2">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Lincoln’s Letter to Horace Greeley, April 22, 1862</a:t>
            </a:r>
          </a:p>
        </p:txBody>
      </p:sp>
      <p:sp>
        <p:nvSpPr>
          <p:cNvPr id="77" name="Shape 77"/>
          <p:cNvSpPr>
            <a:spLocks noGrp="1"/>
          </p:cNvSpPr>
          <p:nvPr>
            <p:ph type="body" idx="1"/>
          </p:nvPr>
        </p:nvSpPr>
        <p:spPr>
          <a:prstGeom prst="rect">
            <a:avLst/>
          </a:prstGeom>
        </p:spPr>
        <p:txBody>
          <a:bodyPr/>
          <a:lstStyle/>
          <a:p>
            <a:pPr marL="361950" lvl="0" indent="-361950" defTabSz="554990">
              <a:spcBef>
                <a:spcPts val="3600"/>
              </a:spcBef>
              <a:defRPr sz="1800">
                <a:solidFill>
                  <a:srgbClr val="000000"/>
                </a:solidFill>
              </a:defRPr>
            </a:pPr>
            <a:r>
              <a:rPr sz="2660">
                <a:solidFill>
                  <a:srgbClr val="FFFFFF"/>
                </a:solidFill>
              </a:rPr>
              <a:t>Message of the excerpt?</a:t>
            </a:r>
          </a:p>
          <a:p>
            <a:pPr marL="723900" lvl="1" indent="-361950" defTabSz="554990">
              <a:spcBef>
                <a:spcPts val="3600"/>
              </a:spcBef>
              <a:defRPr sz="1800">
                <a:solidFill>
                  <a:srgbClr val="000000"/>
                </a:solidFill>
              </a:defRPr>
            </a:pPr>
            <a:r>
              <a:rPr sz="2660">
                <a:solidFill>
                  <a:srgbClr val="FFFFFF"/>
                </a:solidFill>
              </a:rPr>
              <a:t>Lincoln, in the beginning, sought to preserve the union at all costs</a:t>
            </a:r>
          </a:p>
          <a:p>
            <a:pPr marL="361950" lvl="0" indent="-361950" defTabSz="554990">
              <a:spcBef>
                <a:spcPts val="3600"/>
              </a:spcBef>
              <a:defRPr sz="1800">
                <a:solidFill>
                  <a:srgbClr val="000000"/>
                </a:solidFill>
              </a:defRPr>
            </a:pPr>
            <a:r>
              <a:rPr sz="2660">
                <a:solidFill>
                  <a:srgbClr val="FFFFFF"/>
                </a:solidFill>
              </a:rPr>
              <a:t>Multiple-choice and short answer tips:</a:t>
            </a:r>
          </a:p>
          <a:p>
            <a:pPr marL="723900" lvl="1" indent="-361950" defTabSz="554990">
              <a:spcBef>
                <a:spcPts val="3600"/>
              </a:spcBef>
              <a:defRPr sz="1800">
                <a:solidFill>
                  <a:srgbClr val="000000"/>
                </a:solidFill>
              </a:defRPr>
            </a:pPr>
            <a:r>
              <a:rPr sz="2660">
                <a:solidFill>
                  <a:srgbClr val="FFFFFF"/>
                </a:solidFill>
              </a:rPr>
              <a:t>How Lincoln’s war goals changed as time elapsed </a:t>
            </a:r>
          </a:p>
          <a:p>
            <a:pPr marL="1085850" lvl="2" indent="-361950" defTabSz="554990">
              <a:spcBef>
                <a:spcPts val="3600"/>
              </a:spcBef>
              <a:defRPr sz="1800">
                <a:solidFill>
                  <a:srgbClr val="000000"/>
                </a:solidFill>
              </a:defRPr>
            </a:pPr>
            <a:r>
              <a:rPr sz="2660">
                <a:solidFill>
                  <a:srgbClr val="FFFFFF"/>
                </a:solidFill>
              </a:rPr>
              <a:t>Emancipation Proclamation, Gettysburg Address</a:t>
            </a:r>
          </a:p>
        </p:txBody>
      </p:sp>
      <p:sp>
        <p:nvSpPr>
          <p:cNvPr id="78" name="Shape 78"/>
          <p:cNvSpPr/>
          <p:nvPr/>
        </p:nvSpPr>
        <p:spPr>
          <a:xfrm>
            <a:off x="6718300" y="2590800"/>
            <a:ext cx="53340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23850" lvl="0" indent="-323850" algn="l" defTabSz="496570">
              <a:spcBef>
                <a:spcPts val="3200"/>
              </a:spcBef>
              <a:buSzPct val="75000"/>
              <a:buChar char="•"/>
              <a:defRPr sz="1800">
                <a:solidFill>
                  <a:srgbClr val="000000"/>
                </a:solidFill>
              </a:defRPr>
            </a:pPr>
            <a:r>
              <a:rPr sz="2380">
                <a:solidFill>
                  <a:srgbClr val="FFFFFF"/>
                </a:solidFill>
              </a:rPr>
              <a:t>“I would save the Union. I would save it the shortest way under the Constitution. The sooner the national authority can be restored; the nearer the Union will be "the Union as it was." If there be those who would not save the Union, unless they could at the same time </a:t>
            </a:r>
            <a:r>
              <a:rPr sz="2380" i="1">
                <a:solidFill>
                  <a:srgbClr val="FFFFFF"/>
                </a:solidFill>
              </a:rPr>
              <a:t>save</a:t>
            </a:r>
            <a:r>
              <a:rPr sz="2380">
                <a:solidFill>
                  <a:srgbClr val="FFFFFF"/>
                </a:solidFill>
              </a:rPr>
              <a:t> slavery, I do not agree with them. If there be those who would not save the Union unless they could at the same time </a:t>
            </a:r>
            <a:r>
              <a:rPr sz="2380" i="1">
                <a:solidFill>
                  <a:srgbClr val="FFFFFF"/>
                </a:solidFill>
              </a:rPr>
              <a:t>destroy</a:t>
            </a:r>
            <a:r>
              <a:rPr sz="2380">
                <a:solidFill>
                  <a:srgbClr val="FFFFFF"/>
                </a:solidFill>
              </a:rPr>
              <a:t> slavery, I do not agree with them. My paramount object in this struggle </a:t>
            </a:r>
            <a:r>
              <a:rPr sz="2380" i="1">
                <a:solidFill>
                  <a:srgbClr val="FFFFFF"/>
                </a:solidFill>
              </a:rPr>
              <a:t>is</a:t>
            </a:r>
            <a:r>
              <a:rPr sz="2380">
                <a:solidFill>
                  <a:srgbClr val="FFFFFF"/>
                </a:solidFill>
              </a:rPr>
              <a:t> to save the Union, and is </a:t>
            </a:r>
            <a:r>
              <a:rPr sz="2380" i="1">
                <a:solidFill>
                  <a:srgbClr val="FFFFFF"/>
                </a:solidFill>
              </a:rPr>
              <a:t>not</a:t>
            </a:r>
            <a:r>
              <a:rPr sz="2380">
                <a:solidFill>
                  <a:srgbClr val="FFFFFF"/>
                </a:solidFill>
              </a:rPr>
              <a:t> either to save or to destroy slavery.”</a:t>
            </a:r>
          </a:p>
        </p:txBody>
      </p:sp>
      <p:sp>
        <p:nvSpPr>
          <p:cNvPr id="79" name="Shape 79"/>
          <p:cNvSpPr/>
          <p:nvPr/>
        </p:nvSpPr>
        <p:spPr>
          <a:xfrm flipV="1">
            <a:off x="7112000" y="8115299"/>
            <a:ext cx="3756149" cy="1"/>
          </a:xfrm>
          <a:prstGeom prst="line">
            <a:avLst/>
          </a:prstGeom>
          <a:ln w="25400">
            <a:solidFill>
              <a:srgbClr val="FF3328"/>
            </a:solidFill>
            <a:miter lim="400000"/>
          </a:ln>
        </p:spPr>
        <p:txBody>
          <a:bodyPr lIns="0" tIns="0" rIns="0" bIns="0" anchor="ctr"/>
          <a:lstStyle/>
          <a:p>
            <a:pPr lvl="0">
              <a:defRPr sz="2400">
                <a:effectLst>
                  <a:outerShdw blurRad="25400" dist="23998" dir="2700000" rotWithShape="0">
                    <a:srgbClr val="000000">
                      <a:alpha val="31034"/>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7">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7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7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1" build="p" bldLvl="5" animBg="1" advAuto="0"/>
      <p:bldP spid="79"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dirty="0">
                <a:solidFill>
                  <a:srgbClr val="FFFFFF"/>
                </a:solidFill>
              </a:rPr>
              <a:t>Reconstruction: 15th Amendment</a:t>
            </a:r>
          </a:p>
        </p:txBody>
      </p:sp>
      <p:sp>
        <p:nvSpPr>
          <p:cNvPr id="82" name="Shape 82"/>
          <p:cNvSpPr>
            <a:spLocks noGrp="1"/>
          </p:cNvSpPr>
          <p:nvPr>
            <p:ph type="body" idx="1"/>
          </p:nvPr>
        </p:nvSpPr>
        <p:spPr>
          <a:prstGeom prst="rect">
            <a:avLst/>
          </a:prstGeom>
        </p:spPr>
        <p:txBody>
          <a:bodyPr/>
          <a:lstStyle/>
          <a:p>
            <a:pPr marL="270509" lvl="0" indent="-270509" defTabSz="414781">
              <a:spcBef>
                <a:spcPts val="2600"/>
              </a:spcBef>
              <a:defRPr sz="1800">
                <a:solidFill>
                  <a:srgbClr val="000000"/>
                </a:solidFill>
              </a:defRPr>
            </a:pPr>
            <a:r>
              <a:rPr sz="1987">
                <a:solidFill>
                  <a:srgbClr val="FFFFFF"/>
                </a:solidFill>
              </a:rPr>
              <a:t>What do we notice?</a:t>
            </a:r>
          </a:p>
          <a:p>
            <a:pPr marL="541019" lvl="1" indent="-270509" defTabSz="414781">
              <a:spcBef>
                <a:spcPts val="2600"/>
              </a:spcBef>
              <a:defRPr sz="1800">
                <a:solidFill>
                  <a:srgbClr val="000000"/>
                </a:solidFill>
              </a:defRPr>
            </a:pPr>
            <a:r>
              <a:rPr sz="1987">
                <a:solidFill>
                  <a:srgbClr val="FFFFFF"/>
                </a:solidFill>
              </a:rPr>
              <a:t>African American males are lining up to vote</a:t>
            </a:r>
          </a:p>
          <a:p>
            <a:pPr marL="541019" lvl="1" indent="-270509" defTabSz="414781">
              <a:spcBef>
                <a:spcPts val="2600"/>
              </a:spcBef>
              <a:defRPr sz="1800">
                <a:solidFill>
                  <a:srgbClr val="000000"/>
                </a:solidFill>
              </a:defRPr>
            </a:pPr>
            <a:r>
              <a:rPr sz="1987">
                <a:solidFill>
                  <a:srgbClr val="FFFFFF"/>
                </a:solidFill>
              </a:rPr>
              <a:t>Military official - impact of Emancipation Proclamation</a:t>
            </a:r>
          </a:p>
          <a:p>
            <a:pPr marL="270509" lvl="0" indent="-270509" defTabSz="414781">
              <a:spcBef>
                <a:spcPts val="2600"/>
              </a:spcBef>
              <a:defRPr sz="1800">
                <a:solidFill>
                  <a:srgbClr val="000000"/>
                </a:solidFill>
              </a:defRPr>
            </a:pPr>
            <a:r>
              <a:rPr sz="1987">
                <a:solidFill>
                  <a:srgbClr val="FFFFFF"/>
                </a:solidFill>
              </a:rPr>
              <a:t>Implications of the cartoon?</a:t>
            </a:r>
          </a:p>
          <a:p>
            <a:pPr marL="541019" lvl="1" indent="-270509" defTabSz="414781">
              <a:spcBef>
                <a:spcPts val="2600"/>
              </a:spcBef>
              <a:defRPr sz="1800">
                <a:solidFill>
                  <a:srgbClr val="000000"/>
                </a:solidFill>
              </a:defRPr>
            </a:pPr>
            <a:r>
              <a:rPr sz="1987">
                <a:solidFill>
                  <a:srgbClr val="FFFFFF"/>
                </a:solidFill>
              </a:rPr>
              <a:t>Black suffrage is seen as positive</a:t>
            </a:r>
          </a:p>
          <a:p>
            <a:pPr marL="270509" lvl="0" indent="-270509" defTabSz="414781">
              <a:spcBef>
                <a:spcPts val="2600"/>
              </a:spcBef>
              <a:defRPr sz="1800">
                <a:solidFill>
                  <a:srgbClr val="000000"/>
                </a:solidFill>
              </a:defRPr>
            </a:pPr>
            <a:r>
              <a:rPr sz="1987">
                <a:solidFill>
                  <a:srgbClr val="FFFFFF"/>
                </a:solidFill>
              </a:rPr>
              <a:t>Multiple-choice and short answer question tips:</a:t>
            </a:r>
          </a:p>
          <a:p>
            <a:pPr marL="541019" lvl="1" indent="-270509" defTabSz="414781">
              <a:spcBef>
                <a:spcPts val="2600"/>
              </a:spcBef>
              <a:defRPr sz="1800">
                <a:solidFill>
                  <a:srgbClr val="000000"/>
                </a:solidFill>
              </a:defRPr>
            </a:pPr>
            <a:r>
              <a:rPr sz="1987">
                <a:solidFill>
                  <a:srgbClr val="FFFFFF"/>
                </a:solidFill>
              </a:rPr>
              <a:t>Southern resistance to 15th amendment</a:t>
            </a:r>
          </a:p>
          <a:p>
            <a:pPr marL="541019" lvl="1" indent="-270509" defTabSz="414781">
              <a:spcBef>
                <a:spcPts val="2600"/>
              </a:spcBef>
              <a:defRPr sz="1800">
                <a:solidFill>
                  <a:srgbClr val="000000"/>
                </a:solidFill>
              </a:defRPr>
            </a:pPr>
            <a:r>
              <a:rPr sz="1987">
                <a:solidFill>
                  <a:srgbClr val="FFFFFF"/>
                </a:solidFill>
              </a:rPr>
              <a:t>Impacts of the amendment on the Women’s Rights groups</a:t>
            </a:r>
          </a:p>
        </p:txBody>
      </p:sp>
      <p:pic>
        <p:nvPicPr>
          <p:cNvPr id="83" name="The_First_Vote.jpg"/>
          <p:cNvPicPr/>
          <p:nvPr/>
        </p:nvPicPr>
        <p:blipFill>
          <a:blip r:embed="rId2">
            <a:extLst/>
          </a:blip>
          <a:stretch>
            <a:fillRect/>
          </a:stretch>
        </p:blipFill>
        <p:spPr>
          <a:xfrm>
            <a:off x="7029450" y="2590800"/>
            <a:ext cx="5162272" cy="6286500"/>
          </a:xfrm>
          <a:prstGeom prst="rect">
            <a:avLst/>
          </a:prstGeom>
          <a:ln w="12700">
            <a:miter lim="400000"/>
          </a:ln>
        </p:spPr>
      </p:pic>
      <p:sp>
        <p:nvSpPr>
          <p:cNvPr id="84" name="Shape 84"/>
          <p:cNvSpPr/>
          <p:nvPr/>
        </p:nvSpPr>
        <p:spPr>
          <a:xfrm>
            <a:off x="7420584" y="8826499"/>
            <a:ext cx="4380003" cy="68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800" i="1">
                <a:solidFill>
                  <a:srgbClr val="FFFFFF"/>
                </a:solidFill>
              </a:rPr>
              <a:t>The First Vote</a:t>
            </a:r>
            <a:r>
              <a:rPr sz="3800">
                <a:solidFill>
                  <a:srgbClr val="FFFFFF"/>
                </a:solidFill>
              </a:rPr>
              <a:t>, 1867</a:t>
            </a:r>
          </a:p>
        </p:txBody>
      </p:sp>
      <p:sp>
        <p:nvSpPr>
          <p:cNvPr id="85" name="Shape 85"/>
          <p:cNvSpPr/>
          <p:nvPr/>
        </p:nvSpPr>
        <p:spPr>
          <a:xfrm>
            <a:off x="10477499" y="2489235"/>
            <a:ext cx="740322" cy="1397858"/>
          </a:xfrm>
          <a:prstGeom prst="line">
            <a:avLst/>
          </a:prstGeom>
          <a:ln w="25400">
            <a:solidFill>
              <a:srgbClr val="FFFFFF"/>
            </a:solidFill>
            <a:miter lim="400000"/>
            <a:tailEnd type="triangle"/>
          </a:ln>
        </p:spPr>
        <p:txBody>
          <a:bodyPr lIns="50800" tIns="50800" rIns="50800" bIns="50800" anchor="ctr"/>
          <a:lstStyle/>
          <a:p>
            <a:pPr lvl="0">
              <a:defRPr sz="2400">
                <a:effectLst>
                  <a:outerShdw blurRad="25400" dist="23998" dir="2700000" rotWithShape="0">
                    <a:srgbClr val="000000">
                      <a:alpha val="31034"/>
                    </a:srgbClr>
                  </a:outerShdw>
                </a:effectLst>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2">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8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8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8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build="p" bldLvl="5" animBg="1" advAuto="0"/>
      <p:bldP spid="85" grpId="2" animBg="1" advAuto="0"/>
    </p:bld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1189</Words>
  <Application>Microsoft Office PowerPoint</Application>
  <PresentationFormat>Custom</PresentationFormat>
  <Paragraphs>110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Helvetica</vt:lpstr>
      <vt:lpstr>Helvetica Light</vt:lpstr>
      <vt:lpstr>Helvetica Neue</vt:lpstr>
      <vt:lpstr>Gradient</vt:lpstr>
      <vt:lpstr>APUSH Review: Key Documents To Know From Period 5</vt:lpstr>
      <vt:lpstr>William Lloyd Garrison</vt:lpstr>
      <vt:lpstr>Manifest Destiny</vt:lpstr>
      <vt:lpstr>Wilmot Proviso</vt:lpstr>
      <vt:lpstr>Kansas-Nebraska Act</vt:lpstr>
      <vt:lpstr>The Caning of Charles Sumner</vt:lpstr>
      <vt:lpstr>The Election of 1860</vt:lpstr>
      <vt:lpstr>Lincoln’s Letter to Horace Greeley, April 22, 1862</vt:lpstr>
      <vt:lpstr>Reconstruction: 15th Amendment</vt:lpstr>
      <vt:lpstr>Reconstruction: Resistance to Civil Rights</vt:lpstr>
      <vt:lpstr>Now It’s Your Turn…</vt:lpstr>
      <vt:lpstr>Good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Key Documents To Know From Period 5</dc:title>
  <dc:creator>Ashley E Cirbo</dc:creator>
  <cp:lastModifiedBy>Ashley E Cirbo</cp:lastModifiedBy>
  <cp:revision>1</cp:revision>
  <dcterms:modified xsi:type="dcterms:W3CDTF">2015-02-14T18:44:03Z</dcterms:modified>
</cp:coreProperties>
</file>