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8" r:id="rId2"/>
    <p:sldId id="266" r:id="rId3"/>
    <p:sldId id="268" r:id="rId4"/>
    <p:sldId id="267" r:id="rId5"/>
    <p:sldId id="269" r:id="rId6"/>
    <p:sldId id="27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6868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APUSH Review: Manifest Destiny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5532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Manifest Destiny To Succeed In APUSH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Destiny: An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Belief that it was America’s “God-Given” right to expand from </a:t>
            </a:r>
            <a:r>
              <a:rPr lang="en-US" dirty="0"/>
              <a:t>c</a:t>
            </a:r>
            <a:r>
              <a:rPr lang="en-US" dirty="0" smtClean="0"/>
              <a:t>oast to coast</a:t>
            </a:r>
          </a:p>
          <a:p>
            <a:pPr lvl="1"/>
            <a:r>
              <a:rPr lang="en-US" dirty="0" smtClean="0"/>
              <a:t>Term that was created by </a:t>
            </a:r>
            <a:r>
              <a:rPr lang="en-US" smtClean="0"/>
              <a:t>John O’Sullivan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time period is associated with it?</a:t>
            </a:r>
          </a:p>
          <a:p>
            <a:pPr lvl="1"/>
            <a:r>
              <a:rPr lang="en-US" dirty="0" smtClean="0"/>
              <a:t>1840s and 1850s</a:t>
            </a:r>
          </a:p>
          <a:p>
            <a:pPr lvl="1"/>
            <a:r>
              <a:rPr lang="en-US" dirty="0" smtClean="0"/>
              <a:t>Although it has roots in the LA Purchase and Indian Removal Act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Associations: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 smtClean="0"/>
              <a:t>Texas</a:t>
            </a:r>
          </a:p>
          <a:p>
            <a:pPr lvl="1"/>
            <a:r>
              <a:rPr lang="en-US" dirty="0" smtClean="0"/>
              <a:t>Mexican-American War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s://encrypted-tbn1.gstatic.com/images?q=tbn:ANd9GcS7rnMu1aW0IoIEpyYL-d3uwQslbbmRZSYIKynF6ueoLawW0Np8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89564"/>
            <a:ext cx="5885521" cy="33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Oregon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one time, four countries claimed Oregon:</a:t>
            </a:r>
          </a:p>
          <a:p>
            <a:pPr lvl="1"/>
            <a:r>
              <a:rPr lang="en-US" dirty="0" smtClean="0"/>
              <a:t>Spain</a:t>
            </a:r>
          </a:p>
          <a:p>
            <a:pPr lvl="1"/>
            <a:r>
              <a:rPr lang="en-US" dirty="0" smtClean="0"/>
              <a:t>Britain</a:t>
            </a:r>
          </a:p>
          <a:p>
            <a:pPr lvl="1"/>
            <a:r>
              <a:rPr lang="en-US" dirty="0" smtClean="0"/>
              <a:t>Russia</a:t>
            </a:r>
          </a:p>
          <a:p>
            <a:pPr lvl="1"/>
            <a:r>
              <a:rPr lang="en-US" dirty="0" smtClean="0"/>
              <a:t>US</a:t>
            </a:r>
            <a:endParaRPr lang="en-US" dirty="0"/>
          </a:p>
          <a:p>
            <a:r>
              <a:rPr lang="en-US" dirty="0" smtClean="0"/>
              <a:t>The boundary was not settled between US and Great Britain</a:t>
            </a:r>
          </a:p>
          <a:p>
            <a:r>
              <a:rPr lang="en-US" dirty="0" smtClean="0"/>
              <a:t>Polk campaigned on “54</a:t>
            </a:r>
            <a:r>
              <a:rPr lang="en-US" dirty="0" smtClean="0">
                <a:latin typeface="Arial"/>
                <a:cs typeface="Arial"/>
              </a:rPr>
              <a:t>°40’ or Fight”</a:t>
            </a:r>
          </a:p>
          <a:p>
            <a:r>
              <a:rPr lang="en-US" dirty="0" smtClean="0">
                <a:latin typeface="Arial"/>
                <a:cs typeface="Arial"/>
              </a:rPr>
              <a:t>Eventually, the two sides settle on the 49</a:t>
            </a:r>
            <a:r>
              <a:rPr lang="en-US" baseline="30000" dirty="0" smtClean="0">
                <a:latin typeface="Arial"/>
                <a:cs typeface="Arial"/>
              </a:rPr>
              <a:t>th</a:t>
            </a:r>
            <a:r>
              <a:rPr lang="en-US" dirty="0" smtClean="0">
                <a:latin typeface="Arial"/>
                <a:cs typeface="Arial"/>
              </a:rPr>
              <a:t> parallel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latinamericanstudies.org/mex-war/oregon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0999"/>
            <a:ext cx="5867400" cy="614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19200" y="2209800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8943" y="2971800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1836, Texas declared independence from Mexico</a:t>
            </a:r>
          </a:p>
          <a:p>
            <a:r>
              <a:rPr lang="en-US" dirty="0" smtClean="0"/>
              <a:t>1844 presidential campaign focused on the issue of Texas</a:t>
            </a:r>
          </a:p>
          <a:p>
            <a:r>
              <a:rPr lang="en-US" dirty="0" smtClean="0"/>
              <a:t>In 1845, Texas is annexed via a joint resolution</a:t>
            </a:r>
          </a:p>
          <a:p>
            <a:r>
              <a:rPr lang="en-US" dirty="0" smtClean="0"/>
              <a:t>Southerners favored the admission as a way to expand slavery</a:t>
            </a:r>
          </a:p>
          <a:p>
            <a:r>
              <a:rPr lang="en-US" dirty="0" smtClean="0"/>
              <a:t>The boundary was not settled by both US and Mexico</a:t>
            </a:r>
          </a:p>
          <a:p>
            <a:r>
              <a:rPr lang="en-US" dirty="0" smtClean="0"/>
              <a:t>Helps lead to the…….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http://upload.wikimedia.org/wikipedia/commons/thumb/e/eb/Wpdms_republic_of_texas.svg/220px-Wpdms_republic_of_texa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37332"/>
            <a:ext cx="3615984" cy="44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199" y="1337332"/>
            <a:ext cx="38004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3200400" cy="45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7273584" y="1600200"/>
            <a:ext cx="1870416" cy="2061048"/>
          </a:xfrm>
          <a:prstGeom prst="wedgeRoundRectCallout">
            <a:avLst>
              <a:gd name="adj1" fmla="val -74142"/>
              <a:gd name="adj2" fmla="val 5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advocated the annexation of Texas…</a:t>
            </a:r>
            <a:endParaRPr lang="en-US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722392" y="1371600"/>
            <a:ext cx="1870416" cy="2061048"/>
          </a:xfrm>
          <a:prstGeom prst="wedgeRoundRectCallout">
            <a:avLst>
              <a:gd name="adj1" fmla="val -74142"/>
              <a:gd name="adj2" fmla="val 5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flip-flopped on the annexation of Texas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5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8" dur="1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1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Mexican-American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Texas boundary</a:t>
            </a:r>
          </a:p>
          <a:p>
            <a:pPr lvl="1"/>
            <a:r>
              <a:rPr lang="en-US" dirty="0" smtClean="0"/>
              <a:t>“American blood on American soil”</a:t>
            </a:r>
            <a:endParaRPr lang="en-US" dirty="0"/>
          </a:p>
          <a:p>
            <a:r>
              <a:rPr lang="en-US" dirty="0" smtClean="0"/>
              <a:t>Effects:</a:t>
            </a:r>
          </a:p>
          <a:p>
            <a:pPr lvl="1"/>
            <a:r>
              <a:rPr lang="en-US" dirty="0" smtClean="0"/>
              <a:t>US gains Mexican Cession</a:t>
            </a:r>
          </a:p>
          <a:p>
            <a:pPr lvl="1"/>
            <a:r>
              <a:rPr lang="en-US" dirty="0" smtClean="0"/>
              <a:t>Land increases by 1/3</a:t>
            </a:r>
          </a:p>
          <a:p>
            <a:pPr lvl="1"/>
            <a:r>
              <a:rPr lang="en-US" dirty="0" smtClean="0"/>
              <a:t>US now expands from Atlantic to the Pacific</a:t>
            </a:r>
          </a:p>
          <a:p>
            <a:r>
              <a:rPr lang="en-US" dirty="0" smtClean="0"/>
              <a:t>Debate over slavery would be #1 topic until the Civil War</a:t>
            </a:r>
          </a:p>
          <a:p>
            <a:r>
              <a:rPr lang="en-US" dirty="0" smtClean="0"/>
              <a:t>Wilmot Proviso – wanted to keep slavery out of Mexican Cession</a:t>
            </a:r>
          </a:p>
          <a:p>
            <a:pPr lvl="1"/>
            <a:r>
              <a:rPr lang="en-US" dirty="0" smtClean="0"/>
              <a:t>Passed House, not Senate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4745"/>
            <a:ext cx="6629399" cy="642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americaslibrary.gov/assets/aa/polk/aa_polk_wilmot_2_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927"/>
            <a:ext cx="3733800" cy="46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Impacts of Manifest Destiny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Native Americans:</a:t>
            </a:r>
          </a:p>
          <a:p>
            <a:pPr lvl="1"/>
            <a:r>
              <a:rPr lang="en-US" dirty="0" smtClean="0"/>
              <a:t>They continually lost land and were pushed further and further west </a:t>
            </a:r>
          </a:p>
          <a:p>
            <a:pPr lvl="1"/>
            <a:r>
              <a:rPr lang="en-US" dirty="0" smtClean="0"/>
              <a:t>Eventually, they were forced on reservations</a:t>
            </a:r>
            <a:endParaRPr lang="en-US" dirty="0"/>
          </a:p>
          <a:p>
            <a:r>
              <a:rPr lang="en-US" dirty="0" smtClean="0"/>
              <a:t>Slavery:</a:t>
            </a:r>
          </a:p>
          <a:p>
            <a:pPr lvl="1"/>
            <a:r>
              <a:rPr lang="en-US" dirty="0" smtClean="0"/>
              <a:t>Manifest destiny thrust the issue of slavery into the national spotlight</a:t>
            </a:r>
          </a:p>
          <a:p>
            <a:pPr lvl="1"/>
            <a:r>
              <a:rPr lang="en-US" dirty="0" smtClean="0"/>
              <a:t>Debate over whether new land should be slave or free</a:t>
            </a:r>
          </a:p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Wilmot Proviso</a:t>
            </a:r>
          </a:p>
          <a:p>
            <a:pPr lvl="1"/>
            <a:r>
              <a:rPr lang="en-US" dirty="0" smtClean="0"/>
              <a:t>Republican Party:</a:t>
            </a:r>
          </a:p>
          <a:p>
            <a:pPr lvl="2"/>
            <a:r>
              <a:rPr lang="en-US" dirty="0" smtClean="0"/>
              <a:t>One of the platforms was to keep slavery from expanding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erunandride.files.wordpress.com/2013/01/abraham-lincoln-you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194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webpages.uidaho.edu/%7Erfrey/Images/329/Trail%20Te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14675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7700" y="3429000"/>
            <a:ext cx="2338856" cy="334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724400" y="3657600"/>
            <a:ext cx="2286000" cy="1444677"/>
          </a:xfrm>
          <a:prstGeom prst="wedgeRoundRectCallout">
            <a:avLst>
              <a:gd name="adj1" fmla="val 73106"/>
              <a:gd name="adj2" fmla="val 4140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found the video helpful, please subscribe and spread the word….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Custom 5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141</TotalTime>
  <Words>352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 Condensed</vt:lpstr>
      <vt:lpstr>Courier New</vt:lpstr>
      <vt:lpstr>Franklin Gothic Book</vt:lpstr>
      <vt:lpstr>Wingdings</vt:lpstr>
      <vt:lpstr>Wingdings 2</vt:lpstr>
      <vt:lpstr>Decatur</vt:lpstr>
      <vt:lpstr>APUSH Review: Manifest Destiny</vt:lpstr>
      <vt:lpstr>Manifest Destiny: An Intro</vt:lpstr>
      <vt:lpstr>Oregon</vt:lpstr>
      <vt:lpstr>Texas</vt:lpstr>
      <vt:lpstr>Mexican-American War</vt:lpstr>
      <vt:lpstr>Impacts of Manifest Destiny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Treaty of Versailles</dc:title>
  <dc:creator>Adam</dc:creator>
  <cp:lastModifiedBy>Ashley E Cirbo</cp:lastModifiedBy>
  <cp:revision>26</cp:revision>
  <dcterms:created xsi:type="dcterms:W3CDTF">2013-09-22T01:28:49Z</dcterms:created>
  <dcterms:modified xsi:type="dcterms:W3CDTF">2015-02-14T18:46:09Z</dcterms:modified>
</cp:coreProperties>
</file>