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10"/>
  </p:notesMasterIdLst>
  <p:sldIdLst>
    <p:sldId id="257" r:id="rId2"/>
    <p:sldId id="270" r:id="rId3"/>
    <p:sldId id="271" r:id="rId4"/>
    <p:sldId id="272" r:id="rId5"/>
    <p:sldId id="274" r:id="rId6"/>
    <p:sldId id="275" r:id="rId7"/>
    <p:sldId id="269"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A0CA6-8DE7-4347-8190-B847254007B5}" type="datetimeFigureOut">
              <a:rPr lang="en-US" smtClean="0"/>
              <a:t>2/14/2015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E6764-CBA3-4FB9-BB65-97D2950C432C}" type="slidenum">
              <a:rPr lang="en-US" smtClean="0"/>
              <a:t>‹#›</a:t>
            </a:fld>
            <a:endParaRPr lang="en-US"/>
          </a:p>
        </p:txBody>
      </p:sp>
    </p:spTree>
    <p:extLst>
      <p:ext uri="{BB962C8B-B14F-4D97-AF65-F5344CB8AC3E}">
        <p14:creationId xmlns:p14="http://schemas.microsoft.com/office/powerpoint/2010/main" val="30285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CE85ECF-9851-4026-B03A-BBA29FF78CD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85ECF-9851-4026-B03A-BBA29FF78CD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85ECF-9851-4026-B03A-BBA29FF78CD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E85ECF-9851-4026-B03A-BBA29FF78CD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CE85ECF-9851-4026-B03A-BBA29FF78CD3}" type="datetimeFigureOut">
              <a:rPr lang="en-US" smtClean="0"/>
              <a:t>2/14/2015</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EB744767-E251-4230-A169-9459BFC0101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E85ECF-9851-4026-B03A-BBA29FF78CD3}"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E85ECF-9851-4026-B03A-BBA29FF78CD3}" type="datetimeFigureOut">
              <a:rPr lang="en-US" smtClean="0"/>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E85ECF-9851-4026-B03A-BBA29FF78CD3}" type="datetimeFigureOut">
              <a:rPr lang="en-US" smtClean="0"/>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5ECF-9851-4026-B03A-BBA29FF78CD3}" type="datetimeFigureOut">
              <a:rPr lang="en-US" smtClean="0"/>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E85ECF-9851-4026-B03A-BBA29FF78CD3}"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CE85ECF-9851-4026-B03A-BBA29FF78CD3}"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CE85ECF-9851-4026-B03A-BBA29FF78CD3}" type="datetimeFigureOut">
              <a:rPr lang="en-US" smtClean="0"/>
              <a:t>2/14/2015</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B744767-E251-4230-A169-9459BFC0101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8610600" cy="2595025"/>
          </a:xfrm>
        </p:spPr>
        <p:txBody>
          <a:bodyPr>
            <a:noAutofit/>
          </a:bodyPr>
          <a:lstStyle/>
          <a:p>
            <a:pPr algn="ctr"/>
            <a:r>
              <a:rPr lang="en-US" sz="5400" dirty="0" smtClean="0">
                <a:solidFill>
                  <a:schemeClr val="tx1"/>
                </a:solidFill>
              </a:rPr>
              <a:t>APUSH Review: The 13</a:t>
            </a:r>
            <a:r>
              <a:rPr lang="en-US" sz="5400" baseline="30000" dirty="0" smtClean="0">
                <a:solidFill>
                  <a:schemeClr val="tx1"/>
                </a:solidFill>
              </a:rPr>
              <a:t>th</a:t>
            </a:r>
            <a:r>
              <a:rPr lang="en-US" sz="5400" dirty="0" smtClean="0">
                <a:solidFill>
                  <a:schemeClr val="tx1"/>
                </a:solidFill>
              </a:rPr>
              <a:t> – 15</a:t>
            </a:r>
            <a:r>
              <a:rPr lang="en-US" sz="5400" baseline="30000" dirty="0" smtClean="0">
                <a:solidFill>
                  <a:schemeClr val="tx1"/>
                </a:solidFill>
              </a:rPr>
              <a:t>th</a:t>
            </a:r>
            <a:r>
              <a:rPr lang="en-US" sz="5400" dirty="0" smtClean="0">
                <a:solidFill>
                  <a:schemeClr val="tx1"/>
                </a:solidFill>
              </a:rPr>
              <a:t> Amendments</a:t>
            </a:r>
            <a:r>
              <a:rPr lang="en-US" sz="5400" dirty="0">
                <a:solidFill>
                  <a:schemeClr val="tx1"/>
                </a:solidFill>
              </a:rPr>
              <a:t/>
            </a:r>
            <a:br>
              <a:rPr lang="en-US" sz="5400" dirty="0">
                <a:solidFill>
                  <a:schemeClr val="tx1"/>
                </a:solidFill>
              </a:rPr>
            </a:br>
            <a:endParaRPr lang="en-US" sz="5400" dirty="0">
              <a:solidFill>
                <a:schemeClr val="tx1"/>
              </a:solidFill>
            </a:endParaRPr>
          </a:p>
        </p:txBody>
      </p:sp>
      <p:sp>
        <p:nvSpPr>
          <p:cNvPr id="3" name="Subtitle 2"/>
          <p:cNvSpPr>
            <a:spLocks noGrp="1"/>
          </p:cNvSpPr>
          <p:nvPr>
            <p:ph type="subTitle" idx="1"/>
          </p:nvPr>
        </p:nvSpPr>
        <p:spPr>
          <a:xfrm>
            <a:off x="1524000" y="4572000"/>
            <a:ext cx="6553200" cy="838200"/>
          </a:xfrm>
        </p:spPr>
        <p:txBody>
          <a:bodyPr>
            <a:noAutofit/>
          </a:bodyPr>
          <a:lstStyle/>
          <a:p>
            <a:pPr algn="ctr"/>
            <a:r>
              <a:rPr lang="en-US" sz="2400" dirty="0" smtClean="0">
                <a:solidFill>
                  <a:schemeClr val="tx1"/>
                </a:solidFill>
              </a:rPr>
              <a:t>Everything You Need To </a:t>
            </a:r>
            <a:r>
              <a:rPr lang="en-US" sz="2400" dirty="0">
                <a:solidFill>
                  <a:schemeClr val="tx1"/>
                </a:solidFill>
              </a:rPr>
              <a:t>K</a:t>
            </a:r>
            <a:r>
              <a:rPr lang="en-US" sz="2400" dirty="0" smtClean="0">
                <a:solidFill>
                  <a:schemeClr val="tx1"/>
                </a:solidFill>
              </a:rPr>
              <a:t>now About The 13</a:t>
            </a:r>
            <a:r>
              <a:rPr lang="en-US" sz="2400" baseline="30000" dirty="0" smtClean="0">
                <a:solidFill>
                  <a:schemeClr val="tx1"/>
                </a:solidFill>
              </a:rPr>
              <a:t>th</a:t>
            </a:r>
            <a:r>
              <a:rPr lang="en-US" sz="2400" dirty="0" smtClean="0">
                <a:solidFill>
                  <a:schemeClr val="tx1"/>
                </a:solidFill>
              </a:rPr>
              <a:t> – 15</a:t>
            </a:r>
            <a:r>
              <a:rPr lang="en-US" sz="2400" baseline="30000" dirty="0" smtClean="0">
                <a:solidFill>
                  <a:schemeClr val="tx1"/>
                </a:solidFill>
              </a:rPr>
              <a:t>th</a:t>
            </a:r>
            <a:r>
              <a:rPr lang="en-US" sz="2400" dirty="0" smtClean="0">
                <a:solidFill>
                  <a:schemeClr val="tx1"/>
                </a:solidFill>
              </a:rPr>
              <a:t> Amendments To Succeed In APUSH</a:t>
            </a:r>
            <a:endParaRPr lang="en-US" sz="2400" dirty="0">
              <a:solidFill>
                <a:schemeClr val="tx1"/>
              </a:solidFill>
            </a:endParaRPr>
          </a:p>
        </p:txBody>
      </p:sp>
      <p:sp>
        <p:nvSpPr>
          <p:cNvPr id="4" name="Title 3"/>
          <p:cNvSpPr txBox="1">
            <a:spLocks/>
          </p:cNvSpPr>
          <p:nvPr/>
        </p:nvSpPr>
        <p:spPr>
          <a:xfrm>
            <a:off x="457200" y="0"/>
            <a:ext cx="8229600" cy="9144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endParaRPr lang="en-US" dirty="0">
              <a:solidFill>
                <a:srgbClr val="FF0000"/>
              </a:solidFill>
            </a:endParaRPr>
          </a:p>
        </p:txBody>
      </p:sp>
      <p:sp>
        <p:nvSpPr>
          <p:cNvPr id="5" name="Title 3"/>
          <p:cNvSpPr txBox="1">
            <a:spLocks/>
          </p:cNvSpPr>
          <p:nvPr/>
        </p:nvSpPr>
        <p:spPr>
          <a:xfrm>
            <a:off x="457200" y="685800"/>
            <a:ext cx="8229600" cy="11430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dirty="0" smtClean="0">
                <a:solidFill>
                  <a:schemeClr val="tx1"/>
                </a:solidFill>
              </a:rPr>
              <a:t>Period 5: 1844 – 1877 </a:t>
            </a:r>
            <a:endParaRPr lang="en-US" dirty="0">
              <a:solidFill>
                <a:schemeClr val="tx1"/>
              </a:solidFill>
            </a:endParaRPr>
          </a:p>
        </p:txBody>
      </p:sp>
      <p:sp>
        <p:nvSpPr>
          <p:cNvPr id="6" name="Oval 5"/>
          <p:cNvSpPr/>
          <p:nvPr/>
        </p:nvSpPr>
        <p:spPr>
          <a:xfrm>
            <a:off x="457200" y="5257800"/>
            <a:ext cx="6629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Shoutouts</a:t>
            </a:r>
            <a:r>
              <a:rPr lang="en-US" sz="2000" dirty="0" smtClean="0"/>
              <a:t> to Alyssa S., Sophia L., Haley W., Chloe L., and </a:t>
            </a:r>
            <a:r>
              <a:rPr lang="en-US" sz="2000" dirty="0" err="1" smtClean="0"/>
              <a:t>Khush</a:t>
            </a:r>
            <a:r>
              <a:rPr lang="en-US" sz="2000" dirty="0" smtClean="0"/>
              <a:t> H. Thanks so much for your support. Best of luck, you’re brilliant!</a:t>
            </a:r>
            <a:endParaRPr lang="en-US" sz="2000" dirty="0"/>
          </a:p>
        </p:txBody>
      </p:sp>
    </p:spTree>
    <p:extLst>
      <p:ext uri="{BB962C8B-B14F-4D97-AF65-F5344CB8AC3E}">
        <p14:creationId xmlns:p14="http://schemas.microsoft.com/office/powerpoint/2010/main" val="363059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83880" cy="1051560"/>
          </a:xfrm>
        </p:spPr>
        <p:txBody>
          <a:bodyPr/>
          <a:lstStyle/>
          <a:p>
            <a:pPr algn="ctr"/>
            <a:r>
              <a:rPr lang="en-US" dirty="0" smtClean="0"/>
              <a:t>Background Info</a:t>
            </a:r>
            <a:endParaRPr lang="en-US" dirty="0"/>
          </a:p>
        </p:txBody>
      </p:sp>
      <p:sp>
        <p:nvSpPr>
          <p:cNvPr id="3" name="Content Placeholder 2"/>
          <p:cNvSpPr>
            <a:spLocks noGrp="1"/>
          </p:cNvSpPr>
          <p:nvPr>
            <p:ph idx="1"/>
          </p:nvPr>
        </p:nvSpPr>
        <p:spPr>
          <a:xfrm>
            <a:off x="152400" y="1143000"/>
            <a:ext cx="8839200" cy="5562600"/>
          </a:xfrm>
        </p:spPr>
        <p:txBody>
          <a:bodyPr>
            <a:normAutofit/>
          </a:bodyPr>
          <a:lstStyle/>
          <a:p>
            <a:r>
              <a:rPr lang="en-US" dirty="0" smtClean="0"/>
              <a:t>The Emancipation Proclamation gave a moral cause to the Civil War</a:t>
            </a:r>
          </a:p>
          <a:p>
            <a:pPr lvl="1"/>
            <a:r>
              <a:rPr lang="en-US" dirty="0" smtClean="0"/>
              <a:t>Lincoln worried that it would not be applicable post-Civil War</a:t>
            </a:r>
          </a:p>
          <a:p>
            <a:endParaRPr lang="en-US" dirty="0" smtClean="0"/>
          </a:p>
          <a:p>
            <a:r>
              <a:rPr lang="en-US" dirty="0" smtClean="0"/>
              <a:t>Republicans </a:t>
            </a:r>
            <a:r>
              <a:rPr lang="en-US" dirty="0"/>
              <a:t>wanted to gain power in the South post Civil </a:t>
            </a:r>
            <a:r>
              <a:rPr lang="en-US" dirty="0" smtClean="0"/>
              <a:t>War</a:t>
            </a:r>
          </a:p>
          <a:p>
            <a:pPr lvl="1"/>
            <a:r>
              <a:rPr lang="en-US" dirty="0" smtClean="0"/>
              <a:t>Radical Republicans sought to punish former Confederate leaders</a:t>
            </a:r>
            <a:endParaRPr lang="en-US" dirty="0"/>
          </a:p>
          <a:p>
            <a:endParaRPr lang="en-US" dirty="0" smtClean="0">
              <a:solidFill>
                <a:schemeClr val="tx1"/>
              </a:solidFill>
            </a:endParaRPr>
          </a:p>
          <a:p>
            <a:endParaRPr lang="en-US" dirty="0"/>
          </a:p>
        </p:txBody>
      </p:sp>
      <p:pic>
        <p:nvPicPr>
          <p:cNvPr id="1026" name="Picture 2" descr="File:Emancipation proclam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97223"/>
            <a:ext cx="5181600" cy="316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48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838200"/>
          </a:xfrm>
        </p:spPr>
        <p:txBody>
          <a:bodyPr/>
          <a:lstStyle/>
          <a:p>
            <a:pPr algn="ctr"/>
            <a:r>
              <a:rPr lang="en-US" dirty="0" smtClean="0"/>
              <a:t>13</a:t>
            </a:r>
            <a:r>
              <a:rPr lang="en-US" baseline="30000" dirty="0" smtClean="0"/>
              <a:t>th</a:t>
            </a:r>
            <a:r>
              <a:rPr lang="en-US" dirty="0" smtClean="0"/>
              <a:t> Amendment</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endParaRPr lang="en-US" dirty="0" smtClean="0"/>
          </a:p>
          <a:p>
            <a:endParaRPr lang="en-US" dirty="0"/>
          </a:p>
          <a:p>
            <a:endParaRPr lang="en-US" dirty="0" smtClean="0"/>
          </a:p>
          <a:p>
            <a:r>
              <a:rPr lang="en-US" dirty="0" smtClean="0"/>
              <a:t>What it says:</a:t>
            </a:r>
          </a:p>
          <a:p>
            <a:pPr lvl="1"/>
            <a:r>
              <a:rPr lang="en-US" b="1" dirty="0" smtClean="0"/>
              <a:t>“Section </a:t>
            </a:r>
            <a:r>
              <a:rPr lang="en-US" b="1" dirty="0"/>
              <a:t>1.</a:t>
            </a:r>
            <a:r>
              <a:rPr lang="en-US" dirty="0"/>
              <a:t> Neither slavery nor involuntary servitude, except as a punishment for crime whereof the party shall have been duly convicted, shall exist within the United States, or any place subject to their jurisdiction.</a:t>
            </a:r>
          </a:p>
          <a:p>
            <a:pPr lvl="1"/>
            <a:r>
              <a:rPr lang="en-US" b="1" dirty="0"/>
              <a:t>Section 2.</a:t>
            </a:r>
            <a:r>
              <a:rPr lang="en-US" dirty="0"/>
              <a:t> Congress shall have power to enforce this article by appropriate </a:t>
            </a:r>
            <a:r>
              <a:rPr lang="en-US" dirty="0" smtClean="0"/>
              <a:t>legislation”</a:t>
            </a:r>
          </a:p>
          <a:p>
            <a:r>
              <a:rPr lang="en-US" dirty="0" smtClean="0"/>
              <a:t>What the amendment did:</a:t>
            </a:r>
          </a:p>
          <a:p>
            <a:pPr lvl="1"/>
            <a:r>
              <a:rPr lang="en-US" dirty="0" smtClean="0"/>
              <a:t>Abolished slavery EVERYWHERE in the US</a:t>
            </a:r>
          </a:p>
          <a:p>
            <a:pPr lvl="1"/>
            <a:r>
              <a:rPr lang="en-US" dirty="0" smtClean="0"/>
              <a:t>Huge economic and social implications for the country</a:t>
            </a:r>
            <a:endParaRPr lang="en-US" dirty="0"/>
          </a:p>
          <a:p>
            <a:endParaRPr lang="en-US" dirty="0" smtClean="0"/>
          </a:p>
          <a:p>
            <a:endParaRPr lang="en-US" dirty="0"/>
          </a:p>
        </p:txBody>
      </p:sp>
      <p:pic>
        <p:nvPicPr>
          <p:cNvPr id="2050" name="Picture 2" descr="File:AdoptionOf13thAmend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799" y="-20782"/>
            <a:ext cx="3491345" cy="400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18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2" presetClass="exit" presetSubtype="4" fill="hold" nodeType="withEffect">
                                  <p:stCondLst>
                                    <p:cond delay="0"/>
                                  </p:stCondLst>
                                  <p:childTnLst>
                                    <p:anim calcmode="lin" valueType="num">
                                      <p:cBhvr additive="base">
                                        <p:cTn id="30" dur="500"/>
                                        <p:tgtEl>
                                          <p:spTgt spid="2050"/>
                                        </p:tgtEl>
                                        <p:attrNameLst>
                                          <p:attrName>ppt_x</p:attrName>
                                        </p:attrNameLst>
                                      </p:cBhvr>
                                      <p:tavLst>
                                        <p:tav tm="0">
                                          <p:val>
                                            <p:strVal val="ppt_x"/>
                                          </p:val>
                                        </p:tav>
                                        <p:tav tm="100000">
                                          <p:val>
                                            <p:strVal val="ppt_x"/>
                                          </p:val>
                                        </p:tav>
                                      </p:tavLst>
                                    </p:anim>
                                    <p:anim calcmode="lin" valueType="num">
                                      <p:cBhvr additive="base">
                                        <p:cTn id="31" dur="500"/>
                                        <p:tgtEl>
                                          <p:spTgt spid="2050"/>
                                        </p:tgtEl>
                                        <p:attrNameLst>
                                          <p:attrName>ppt_y</p:attrName>
                                        </p:attrNameLst>
                                      </p:cBhvr>
                                      <p:tavLst>
                                        <p:tav tm="0">
                                          <p:val>
                                            <p:strVal val="ppt_y"/>
                                          </p:val>
                                        </p:tav>
                                        <p:tav tm="100000">
                                          <p:val>
                                            <p:strVal val="1+ppt_h/2"/>
                                          </p:val>
                                        </p:tav>
                                      </p:tavLst>
                                    </p:anim>
                                    <p:set>
                                      <p:cBhvr>
                                        <p:cTn id="32"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183880" cy="720436"/>
          </a:xfrm>
        </p:spPr>
        <p:txBody>
          <a:bodyPr/>
          <a:lstStyle/>
          <a:p>
            <a:pPr algn="ctr"/>
            <a:r>
              <a:rPr lang="en-US" dirty="0" smtClean="0"/>
              <a:t>14</a:t>
            </a:r>
            <a:r>
              <a:rPr lang="en-US" baseline="30000" dirty="0" smtClean="0"/>
              <a:t>th</a:t>
            </a:r>
            <a:r>
              <a:rPr lang="en-US" dirty="0" smtClean="0"/>
              <a:t> Amendment</a:t>
            </a:r>
            <a:endParaRPr lang="en-US" dirty="0"/>
          </a:p>
        </p:txBody>
      </p:sp>
      <p:sp>
        <p:nvSpPr>
          <p:cNvPr id="3" name="Content Placeholder 2"/>
          <p:cNvSpPr>
            <a:spLocks noGrp="1"/>
          </p:cNvSpPr>
          <p:nvPr>
            <p:ph idx="1"/>
          </p:nvPr>
        </p:nvSpPr>
        <p:spPr>
          <a:xfrm>
            <a:off x="0" y="457200"/>
            <a:ext cx="9144000" cy="6400800"/>
          </a:xfrm>
        </p:spPr>
        <p:txBody>
          <a:bodyPr>
            <a:normAutofit fontScale="92500" lnSpcReduction="10000"/>
          </a:bodyPr>
          <a:lstStyle/>
          <a:p>
            <a:r>
              <a:rPr lang="en-US" dirty="0" smtClean="0"/>
              <a:t>What it says:</a:t>
            </a:r>
          </a:p>
          <a:p>
            <a:pPr lvl="1"/>
            <a:r>
              <a:rPr lang="en-US" sz="2300" b="1" dirty="0" smtClean="0"/>
              <a:t>“Section </a:t>
            </a:r>
            <a:r>
              <a:rPr lang="en-US" sz="2300" b="1" dirty="0"/>
              <a:t>1.</a:t>
            </a:r>
            <a:r>
              <a:rPr lang="en-US" sz="2300" dirty="0"/>
              <a:t> All persons born or naturalized in the United States, and subject to the jurisdiction thereof, are citizens of the United States and of the State wherein they reside. No State shall make or enforce any law which shall abridge the privileges or immunities of citizens of the United States; nor shall any State deprive any person of life, liberty, or property, without due process of law; nor deny to any person within its jurisdiction the equal protection of the laws</a:t>
            </a:r>
            <a:r>
              <a:rPr lang="en-US" sz="2300" dirty="0" smtClean="0"/>
              <a:t>.</a:t>
            </a:r>
          </a:p>
          <a:p>
            <a:pPr lvl="1"/>
            <a:r>
              <a:rPr lang="en-US" sz="2300" b="1" dirty="0"/>
              <a:t>Section 3.</a:t>
            </a:r>
            <a:r>
              <a:rPr lang="en-US" sz="2300" dirty="0"/>
              <a:t> No person shall be a Senator or Representative in Congress, or elector of President and Vice President, or hold any office, civil or military, under the United States, or under any State, who, having previously taken an oath, as a member of Congress, or as an officer of the United States, or as a member of any State legislature, or as an executive or judicial officer of any State, to support the Constitution of the United States, shall have engaged in insurrection or rebellion against the same, or given aid or comfort to the enemies thereof. But Congress may, by a vote of two-thirds of each House, remove such disability.</a:t>
            </a:r>
          </a:p>
          <a:p>
            <a:r>
              <a:rPr lang="en-US" dirty="0" smtClean="0"/>
              <a:t>What </a:t>
            </a:r>
            <a:r>
              <a:rPr lang="en-US" dirty="0"/>
              <a:t>it did:</a:t>
            </a:r>
          </a:p>
          <a:p>
            <a:pPr lvl="1"/>
            <a:r>
              <a:rPr lang="en-US" dirty="0" smtClean="0"/>
              <a:t>Section 1 – Born in the US? You’re a citizen (</a:t>
            </a:r>
            <a:r>
              <a:rPr lang="en-US" dirty="0"/>
              <a:t>Overturned </a:t>
            </a:r>
            <a:r>
              <a:rPr lang="en-US" i="1" dirty="0"/>
              <a:t>Dred Scott</a:t>
            </a:r>
            <a:r>
              <a:rPr lang="en-US" dirty="0"/>
              <a:t> decision</a:t>
            </a:r>
            <a:r>
              <a:rPr lang="en-US" dirty="0" smtClean="0"/>
              <a:t>); equal protection of laws – used frequently in the future </a:t>
            </a:r>
          </a:p>
          <a:p>
            <a:pPr lvl="1"/>
            <a:r>
              <a:rPr lang="en-US" dirty="0" smtClean="0"/>
              <a:t>Section </a:t>
            </a:r>
            <a:r>
              <a:rPr lang="en-US" dirty="0"/>
              <a:t>3 – Confederate </a:t>
            </a:r>
            <a:r>
              <a:rPr lang="en-US" dirty="0" smtClean="0"/>
              <a:t>officials </a:t>
            </a:r>
            <a:r>
              <a:rPr lang="en-US" dirty="0"/>
              <a:t>could not hold US office – sorry Alexander Stephens</a:t>
            </a:r>
          </a:p>
          <a:p>
            <a:pPr lvl="1"/>
            <a:endParaRPr lang="en-US" dirty="0" smtClean="0"/>
          </a:p>
          <a:p>
            <a:endParaRPr lang="en-US" dirty="0"/>
          </a:p>
        </p:txBody>
      </p:sp>
      <p:pic>
        <p:nvPicPr>
          <p:cNvPr id="3074" name="Picture 2" descr="File:Alexander Stephens -18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41814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5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074"/>
                                        </p:tgtEl>
                                        <p:attrNameLst>
                                          <p:attrName>ppt_x</p:attrName>
                                        </p:attrNameLst>
                                      </p:cBhvr>
                                      <p:tavLst>
                                        <p:tav tm="0">
                                          <p:val>
                                            <p:strVal val="ppt_x"/>
                                          </p:val>
                                        </p:tav>
                                        <p:tav tm="100000">
                                          <p:val>
                                            <p:strVal val="ppt_x"/>
                                          </p:val>
                                        </p:tav>
                                      </p:tavLst>
                                    </p:anim>
                                    <p:anim calcmode="lin" valueType="num">
                                      <p:cBhvr additive="base">
                                        <p:cTn id="33" dur="500"/>
                                        <p:tgtEl>
                                          <p:spTgt spid="3074"/>
                                        </p:tgtEl>
                                        <p:attrNameLst>
                                          <p:attrName>ppt_y</p:attrName>
                                        </p:attrNameLst>
                                      </p:cBhvr>
                                      <p:tavLst>
                                        <p:tav tm="0">
                                          <p:val>
                                            <p:strVal val="ppt_y"/>
                                          </p:val>
                                        </p:tav>
                                        <p:tav tm="100000">
                                          <p:val>
                                            <p:strVal val="1+ppt_h/2"/>
                                          </p:val>
                                        </p:tav>
                                      </p:tavLst>
                                    </p:anim>
                                    <p:set>
                                      <p:cBhvr>
                                        <p:cTn id="34"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838200"/>
          </a:xfrm>
        </p:spPr>
        <p:txBody>
          <a:bodyPr/>
          <a:lstStyle/>
          <a:p>
            <a:pPr algn="ctr"/>
            <a:r>
              <a:rPr lang="en-US" dirty="0" smtClean="0"/>
              <a:t>15</a:t>
            </a:r>
            <a:r>
              <a:rPr lang="en-US" baseline="30000" dirty="0" smtClean="0"/>
              <a:t>th</a:t>
            </a:r>
            <a:r>
              <a:rPr lang="en-US" dirty="0" smtClean="0"/>
              <a:t> Amendment</a:t>
            </a:r>
            <a:endParaRPr lang="en-US" dirty="0"/>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What it says:</a:t>
            </a:r>
          </a:p>
          <a:p>
            <a:pPr lvl="1"/>
            <a:r>
              <a:rPr lang="en-US" dirty="0" smtClean="0"/>
              <a:t>“</a:t>
            </a:r>
            <a:r>
              <a:rPr lang="en-US" b="1" dirty="0"/>
              <a:t>Section 1.</a:t>
            </a:r>
            <a:r>
              <a:rPr lang="en-US" dirty="0"/>
              <a:t> The right of citizens of the United States to vote shall not be denied or abridged by the United States or by any State on account of race, color, or previous condition of servitude. </a:t>
            </a:r>
            <a:endParaRPr lang="en-US" dirty="0" smtClean="0"/>
          </a:p>
          <a:p>
            <a:pPr lvl="1"/>
            <a:r>
              <a:rPr lang="en-US" b="1" dirty="0" smtClean="0"/>
              <a:t>Section </a:t>
            </a:r>
            <a:r>
              <a:rPr lang="en-US" b="1" dirty="0"/>
              <a:t>2.</a:t>
            </a:r>
            <a:r>
              <a:rPr lang="en-US" dirty="0"/>
              <a:t> The Congress shall have power to enforce this article by appropriate </a:t>
            </a:r>
            <a:r>
              <a:rPr lang="en-US" dirty="0" smtClean="0"/>
              <a:t>legislation”</a:t>
            </a:r>
          </a:p>
          <a:p>
            <a:r>
              <a:rPr lang="en-US" dirty="0" smtClean="0"/>
              <a:t>What it did:</a:t>
            </a:r>
          </a:p>
          <a:p>
            <a:pPr lvl="1"/>
            <a:r>
              <a:rPr lang="en-US" dirty="0" smtClean="0"/>
              <a:t>Provided suffrage for African American males</a:t>
            </a:r>
          </a:p>
          <a:p>
            <a:pPr lvl="1"/>
            <a:r>
              <a:rPr lang="en-US" dirty="0" smtClean="0"/>
              <a:t>Helped provide for large Republican support from blacks in the South</a:t>
            </a:r>
          </a:p>
          <a:p>
            <a:endParaRPr lang="en-US" dirty="0" smtClean="0"/>
          </a:p>
          <a:p>
            <a:endParaRPr lang="en-US" dirty="0"/>
          </a:p>
        </p:txBody>
      </p:sp>
      <p:pic>
        <p:nvPicPr>
          <p:cNvPr id="4098" name="Picture 2" descr="File:The First Vo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6927"/>
            <a:ext cx="468630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2" presetClass="exit" presetSubtype="4" fill="hold" nodeType="withEffect">
                                  <p:stCondLst>
                                    <p:cond delay="0"/>
                                  </p:stCondLst>
                                  <p:childTnLst>
                                    <p:anim calcmode="lin" valueType="num">
                                      <p:cBhvr additive="base">
                                        <p:cTn id="30" dur="500"/>
                                        <p:tgtEl>
                                          <p:spTgt spid="4098"/>
                                        </p:tgtEl>
                                        <p:attrNameLst>
                                          <p:attrName>ppt_x</p:attrName>
                                        </p:attrNameLst>
                                      </p:cBhvr>
                                      <p:tavLst>
                                        <p:tav tm="0">
                                          <p:val>
                                            <p:strVal val="ppt_x"/>
                                          </p:val>
                                        </p:tav>
                                        <p:tav tm="100000">
                                          <p:val>
                                            <p:strVal val="ppt_x"/>
                                          </p:val>
                                        </p:tav>
                                      </p:tavLst>
                                    </p:anim>
                                    <p:anim calcmode="lin" valueType="num">
                                      <p:cBhvr additive="base">
                                        <p:cTn id="31" dur="500"/>
                                        <p:tgtEl>
                                          <p:spTgt spid="4098"/>
                                        </p:tgtEl>
                                        <p:attrNameLst>
                                          <p:attrName>ppt_y</p:attrName>
                                        </p:attrNameLst>
                                      </p:cBhvr>
                                      <p:tavLst>
                                        <p:tav tm="0">
                                          <p:val>
                                            <p:strVal val="ppt_y"/>
                                          </p:val>
                                        </p:tav>
                                        <p:tav tm="100000">
                                          <p:val>
                                            <p:strVal val="1+ppt_h/2"/>
                                          </p:val>
                                        </p:tav>
                                      </p:tavLst>
                                    </p:anim>
                                    <p:set>
                                      <p:cBhvr>
                                        <p:cTn id="32"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838200"/>
          </a:xfrm>
        </p:spPr>
        <p:txBody>
          <a:bodyPr/>
          <a:lstStyle/>
          <a:p>
            <a:pPr algn="ctr"/>
            <a:r>
              <a:rPr lang="en-US" dirty="0" smtClean="0"/>
              <a:t>Impacts of the Amendments</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r>
              <a:rPr lang="en-US" dirty="0" smtClean="0"/>
              <a:t>Women’s Rights Movement:</a:t>
            </a:r>
          </a:p>
          <a:p>
            <a:pPr lvl="1"/>
            <a:r>
              <a:rPr lang="en-US" dirty="0" smtClean="0"/>
              <a:t>The 14</a:t>
            </a:r>
            <a:r>
              <a:rPr lang="en-US" baseline="30000" dirty="0" smtClean="0"/>
              <a:t>th</a:t>
            </a:r>
            <a:r>
              <a:rPr lang="en-US" dirty="0" smtClean="0"/>
              <a:t> and 15</a:t>
            </a:r>
            <a:r>
              <a:rPr lang="en-US" baseline="30000" dirty="0" smtClean="0"/>
              <a:t>th</a:t>
            </a:r>
            <a:r>
              <a:rPr lang="en-US" dirty="0" smtClean="0"/>
              <a:t> amendments divided the group </a:t>
            </a:r>
          </a:p>
          <a:p>
            <a:pPr lvl="2"/>
            <a:r>
              <a:rPr lang="en-US" dirty="0"/>
              <a:t>Frederick Douglass and others favored black suffrage PRIOR to women’s suffrage</a:t>
            </a:r>
          </a:p>
          <a:p>
            <a:pPr lvl="2"/>
            <a:r>
              <a:rPr lang="en-US" dirty="0"/>
              <a:t>Lucy Stone and the American Women Suffrage Association hoped to achieve suffrage after Reconstruction</a:t>
            </a:r>
          </a:p>
          <a:p>
            <a:pPr lvl="2"/>
            <a:r>
              <a:rPr lang="en-US" dirty="0" smtClean="0"/>
              <a:t>Elizabeth Cady Stanton </a:t>
            </a:r>
            <a:r>
              <a:rPr lang="en-US" dirty="0"/>
              <a:t>feared suffrage was not likely near, National Woman Suffrage Association advocated an amendment for women’s suffrage</a:t>
            </a:r>
          </a:p>
          <a:p>
            <a:pPr marL="434340" indent="-342900"/>
            <a:r>
              <a:rPr lang="en-US" dirty="0" smtClean="0"/>
              <a:t>Ways Southern states got around the amendments:</a:t>
            </a:r>
          </a:p>
          <a:p>
            <a:pPr marL="708660" lvl="1" indent="-342900"/>
            <a:r>
              <a:rPr lang="en-US" dirty="0" smtClean="0"/>
              <a:t>Segregation </a:t>
            </a:r>
          </a:p>
          <a:p>
            <a:pPr marL="708660" lvl="1" indent="-342900"/>
            <a:r>
              <a:rPr lang="en-US" dirty="0" smtClean="0"/>
              <a:t>Violence – KKK intimidated many southern blacks and discouraged voting</a:t>
            </a:r>
          </a:p>
          <a:p>
            <a:pPr marL="708660" lvl="1" indent="-342900"/>
            <a:r>
              <a:rPr lang="en-US" dirty="0" smtClean="0"/>
              <a:t>Supreme Court decisions:</a:t>
            </a:r>
          </a:p>
          <a:p>
            <a:pPr marL="1074420" lvl="2" indent="-342900"/>
            <a:r>
              <a:rPr lang="en-US" i="1" dirty="0"/>
              <a:t>Civil Rights Cases</a:t>
            </a:r>
            <a:r>
              <a:rPr lang="en-US" dirty="0"/>
              <a:t> – Congress could not prohibit discrimination by private </a:t>
            </a:r>
            <a:r>
              <a:rPr lang="en-US" dirty="0" smtClean="0"/>
              <a:t>businesses and individuals</a:t>
            </a:r>
            <a:endParaRPr lang="en-US" i="1" dirty="0"/>
          </a:p>
          <a:p>
            <a:pPr marL="1074420" lvl="2" indent="-342900"/>
            <a:r>
              <a:rPr lang="en-US" i="1" dirty="0" smtClean="0"/>
              <a:t>Plessy v. Ferguson</a:t>
            </a:r>
            <a:r>
              <a:rPr lang="en-US" dirty="0" smtClean="0"/>
              <a:t> – upheld separate but equal facilities</a:t>
            </a:r>
          </a:p>
          <a:p>
            <a:pPr marL="708660" lvl="1" indent="-342900"/>
            <a:r>
              <a:rPr lang="en-US" dirty="0" smtClean="0"/>
              <a:t>Local political tactics:</a:t>
            </a:r>
          </a:p>
          <a:p>
            <a:pPr marL="1074420" lvl="2" indent="-342900"/>
            <a:r>
              <a:rPr lang="en-US" dirty="0" smtClean="0"/>
              <a:t>Poll taxes, literacy tests, and grandfather clauses</a:t>
            </a:r>
            <a:endParaRPr lang="en-US" dirty="0"/>
          </a:p>
          <a:p>
            <a:pPr marL="434340" indent="-342900"/>
            <a:r>
              <a:rPr lang="en-US" dirty="0" smtClean="0"/>
              <a:t>Eventually, these amendments were used in court decisions that upheld civil rights</a:t>
            </a:r>
            <a:endParaRPr lang="en-US" dirty="0"/>
          </a:p>
          <a:p>
            <a:pPr lvl="1"/>
            <a:r>
              <a:rPr lang="en-US" i="1" dirty="0" smtClean="0"/>
              <a:t>Brown v. Board of Education,</a:t>
            </a:r>
            <a:r>
              <a:rPr lang="en-US" dirty="0" smtClean="0"/>
              <a:t> court cases of the 1960s (Warren Court) that increased rights of the accused </a:t>
            </a:r>
            <a:endParaRPr lang="en-US" i="1" dirty="0" smtClean="0"/>
          </a:p>
          <a:p>
            <a:endParaRPr lang="en-US" dirty="0"/>
          </a:p>
          <a:p>
            <a:endParaRPr lang="en-US" dirty="0" smtClean="0"/>
          </a:p>
          <a:p>
            <a:endParaRPr lang="en-US" dirty="0" smtClean="0"/>
          </a:p>
          <a:p>
            <a:endParaRPr lang="en-US" dirty="0"/>
          </a:p>
        </p:txBody>
      </p:sp>
      <p:pic>
        <p:nvPicPr>
          <p:cNvPr id="5122" name="Picture 2" descr="File:Elizabeth Stan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537" y="3181350"/>
            <a:ext cx="2516463" cy="36766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le:Kkk-carpetbagger-carto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1000"/>
            <a:ext cx="472440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4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2" presetClass="exit" presetSubtype="4" fill="hold" nodeType="withEffect">
                                  <p:stCondLst>
                                    <p:cond delay="0"/>
                                  </p:stCondLst>
                                  <p:childTnLst>
                                    <p:anim calcmode="lin" valueType="num">
                                      <p:cBhvr additive="base">
                                        <p:cTn id="30" dur="500"/>
                                        <p:tgtEl>
                                          <p:spTgt spid="5122"/>
                                        </p:tgtEl>
                                        <p:attrNameLst>
                                          <p:attrName>ppt_x</p:attrName>
                                        </p:attrNameLst>
                                      </p:cBhvr>
                                      <p:tavLst>
                                        <p:tav tm="0">
                                          <p:val>
                                            <p:strVal val="ppt_x"/>
                                          </p:val>
                                        </p:tav>
                                        <p:tav tm="100000">
                                          <p:val>
                                            <p:strVal val="ppt_x"/>
                                          </p:val>
                                        </p:tav>
                                      </p:tavLst>
                                    </p:anim>
                                    <p:anim calcmode="lin" valueType="num">
                                      <p:cBhvr additive="base">
                                        <p:cTn id="31" dur="500"/>
                                        <p:tgtEl>
                                          <p:spTgt spid="5122"/>
                                        </p:tgtEl>
                                        <p:attrNameLst>
                                          <p:attrName>ppt_y</p:attrName>
                                        </p:attrNameLst>
                                      </p:cBhvr>
                                      <p:tavLst>
                                        <p:tav tm="0">
                                          <p:val>
                                            <p:strVal val="ppt_y"/>
                                          </p:val>
                                        </p:tav>
                                        <p:tav tm="100000">
                                          <p:val>
                                            <p:strVal val="1+ppt_h/2"/>
                                          </p:val>
                                        </p:tav>
                                      </p:tavLst>
                                    </p:anim>
                                    <p:set>
                                      <p:cBhvr>
                                        <p:cTn id="32" dur="1" fill="hold">
                                          <p:stCondLst>
                                            <p:cond delay="499"/>
                                          </p:stCondLst>
                                        </p:cTn>
                                        <p:tgtEl>
                                          <p:spTgt spid="51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childTnLst>
                                </p:cTn>
                              </p:par>
                              <p:par>
                                <p:cTn id="71" presetID="2" presetClass="exit" presetSubtype="4" fill="hold" nodeType="withEffect">
                                  <p:stCondLst>
                                    <p:cond delay="0"/>
                                  </p:stCondLst>
                                  <p:childTnLst>
                                    <p:anim calcmode="lin" valueType="num">
                                      <p:cBhvr additive="base">
                                        <p:cTn id="72" dur="500"/>
                                        <p:tgtEl>
                                          <p:spTgt spid="5124"/>
                                        </p:tgtEl>
                                        <p:attrNameLst>
                                          <p:attrName>ppt_x</p:attrName>
                                        </p:attrNameLst>
                                      </p:cBhvr>
                                      <p:tavLst>
                                        <p:tav tm="0">
                                          <p:val>
                                            <p:strVal val="ppt_x"/>
                                          </p:val>
                                        </p:tav>
                                        <p:tav tm="100000">
                                          <p:val>
                                            <p:strVal val="ppt_x"/>
                                          </p:val>
                                        </p:tav>
                                      </p:tavLst>
                                    </p:anim>
                                    <p:anim calcmode="lin" valueType="num">
                                      <p:cBhvr additive="base">
                                        <p:cTn id="73" dur="500"/>
                                        <p:tgtEl>
                                          <p:spTgt spid="5124"/>
                                        </p:tgtEl>
                                        <p:attrNameLst>
                                          <p:attrName>ppt_y</p:attrName>
                                        </p:attrNameLst>
                                      </p:cBhvr>
                                      <p:tavLst>
                                        <p:tav tm="0">
                                          <p:val>
                                            <p:strVal val="ppt_y"/>
                                          </p:val>
                                        </p:tav>
                                        <p:tav tm="100000">
                                          <p:val>
                                            <p:strVal val="1+ppt_h/2"/>
                                          </p:val>
                                        </p:tav>
                                      </p:tavLst>
                                    </p:anim>
                                    <p:set>
                                      <p:cBhvr>
                                        <p:cTn id="74"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43800" cy="914400"/>
          </a:xfrm>
        </p:spPr>
        <p:txBody>
          <a:bodyPr/>
          <a:lstStyle/>
          <a:p>
            <a:pPr algn="ctr"/>
            <a:r>
              <a:rPr lang="en-US" dirty="0" smtClean="0"/>
              <a:t>Test Tips</a:t>
            </a:r>
            <a:endParaRPr lang="en-US" dirty="0"/>
          </a:p>
        </p:txBody>
      </p:sp>
      <p:sp>
        <p:nvSpPr>
          <p:cNvPr id="3" name="Content Placeholder 2"/>
          <p:cNvSpPr>
            <a:spLocks noGrp="1"/>
          </p:cNvSpPr>
          <p:nvPr>
            <p:ph idx="1"/>
          </p:nvPr>
        </p:nvSpPr>
        <p:spPr>
          <a:xfrm>
            <a:off x="381000" y="1447800"/>
            <a:ext cx="8534400" cy="5029200"/>
          </a:xfrm>
        </p:spPr>
        <p:txBody>
          <a:bodyPr>
            <a:normAutofit/>
          </a:bodyPr>
          <a:lstStyle/>
          <a:p>
            <a:r>
              <a:rPr lang="en-US" sz="3200" dirty="0" smtClean="0"/>
              <a:t>Multiple-Choice and Short Answer Questions:</a:t>
            </a:r>
          </a:p>
          <a:p>
            <a:pPr lvl="1"/>
            <a:r>
              <a:rPr lang="en-US" dirty="0" smtClean="0"/>
              <a:t>Ways Southern states got around the 14</a:t>
            </a:r>
            <a:r>
              <a:rPr lang="en-US" baseline="30000" dirty="0" smtClean="0"/>
              <a:t>th</a:t>
            </a:r>
            <a:r>
              <a:rPr lang="en-US" dirty="0" smtClean="0"/>
              <a:t> and 15</a:t>
            </a:r>
            <a:r>
              <a:rPr lang="en-US" baseline="30000" dirty="0" smtClean="0"/>
              <a:t>th</a:t>
            </a:r>
            <a:r>
              <a:rPr lang="en-US" dirty="0" smtClean="0"/>
              <a:t> amendments</a:t>
            </a:r>
          </a:p>
          <a:p>
            <a:pPr lvl="1"/>
            <a:r>
              <a:rPr lang="en-US" dirty="0" smtClean="0"/>
              <a:t>Impact of the 14</a:t>
            </a:r>
            <a:r>
              <a:rPr lang="en-US" baseline="30000" dirty="0" smtClean="0"/>
              <a:t>th</a:t>
            </a:r>
            <a:r>
              <a:rPr lang="en-US" dirty="0" smtClean="0"/>
              <a:t> amendment on women’s rights groups</a:t>
            </a:r>
          </a:p>
          <a:p>
            <a:r>
              <a:rPr lang="en-US" sz="3200" dirty="0" smtClean="0"/>
              <a:t>Essay Questions:</a:t>
            </a:r>
          </a:p>
          <a:p>
            <a:pPr lvl="1"/>
            <a:r>
              <a:rPr lang="en-US" dirty="0" smtClean="0"/>
              <a:t>Comparing the effectiveness of amendments over time (how the Civil Rights Era of the 1950s and 1960s completed the goals of the amendments)</a:t>
            </a:r>
          </a:p>
          <a:p>
            <a:pPr lvl="1"/>
            <a:endParaRPr lang="en-US" dirty="0" smtClean="0"/>
          </a:p>
          <a:p>
            <a:pPr lvl="1"/>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373237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27709"/>
            <a:ext cx="8229600" cy="1066800"/>
          </a:xfrm>
        </p:spPr>
        <p:txBody>
          <a:bodyPr/>
          <a:lstStyle/>
          <a:p>
            <a:pPr algn="ctr"/>
            <a:r>
              <a:rPr lang="en-US" dirty="0" smtClean="0"/>
              <a:t>Thanks for watching!</a:t>
            </a:r>
            <a:endParaRPr lang="en-US" dirty="0"/>
          </a:p>
        </p:txBody>
      </p:sp>
      <p:sp>
        <p:nvSpPr>
          <p:cNvPr id="2" name="Content Placeholder 1"/>
          <p:cNvSpPr>
            <a:spLocks noGrp="1"/>
          </p:cNvSpPr>
          <p:nvPr>
            <p:ph idx="1"/>
          </p:nvPr>
        </p:nvSpPr>
        <p:spPr>
          <a:xfrm>
            <a:off x="442080" y="1524000"/>
            <a:ext cx="8229600" cy="4762033"/>
          </a:xfrm>
        </p:spPr>
        <p:txBody>
          <a:bodyPr/>
          <a:lstStyle/>
          <a:p>
            <a:pPr marL="274320" lvl="1">
              <a:buClr>
                <a:schemeClr val="accent1"/>
              </a:buClr>
              <a:buSzPct val="85000"/>
              <a:buFont typeface="Wingdings 2"/>
              <a:buChar char=""/>
            </a:pPr>
            <a:r>
              <a:rPr lang="en-US" sz="3200" dirty="0"/>
              <a:t>Subscribe to my channel</a:t>
            </a:r>
          </a:p>
          <a:p>
            <a:pPr marL="274320" lvl="1">
              <a:buClr>
                <a:schemeClr val="accent1"/>
              </a:buClr>
              <a:buSzPct val="85000"/>
              <a:buFont typeface="Wingdings 2"/>
              <a:buChar char=""/>
            </a:pPr>
            <a:r>
              <a:rPr lang="en-US" sz="3200" dirty="0"/>
              <a:t>Help spread the word</a:t>
            </a:r>
          </a:p>
          <a:p>
            <a:r>
              <a:rPr lang="en-US" dirty="0"/>
              <a:t>Questions? Comments? </a:t>
            </a:r>
            <a:endParaRPr lang="en-US" dirty="0" smtClean="0"/>
          </a:p>
          <a:p>
            <a:pPr lvl="1"/>
            <a:r>
              <a:rPr lang="en-US" dirty="0" smtClean="0"/>
              <a:t>Leave </a:t>
            </a:r>
            <a:r>
              <a:rPr lang="en-US" dirty="0"/>
              <a:t>in </a:t>
            </a:r>
            <a:r>
              <a:rPr lang="en-US" dirty="0" smtClean="0"/>
              <a:t>comments</a:t>
            </a:r>
          </a:p>
          <a:p>
            <a:pPr lvl="1"/>
            <a:endParaRPr lang="en-US" dirty="0"/>
          </a:p>
          <a:p>
            <a:pPr lvl="1"/>
            <a:endParaRPr lang="en-US" dirty="0" smtClean="0"/>
          </a:p>
          <a:p>
            <a:pPr lvl="1"/>
            <a:endParaRPr lang="en-US" dirty="0"/>
          </a:p>
          <a:p>
            <a:pPr lvl="1"/>
            <a:endParaRPr lang="en-US" dirty="0" smtClean="0"/>
          </a:p>
          <a:p>
            <a:pPr lvl="1"/>
            <a:endParaRPr lang="en-US" dirty="0"/>
          </a:p>
          <a:p>
            <a:endParaRPr lang="en-US" dirty="0"/>
          </a:p>
        </p:txBody>
      </p:sp>
      <p:sp>
        <p:nvSpPr>
          <p:cNvPr id="4" name="Down Arrow 3"/>
          <p:cNvSpPr/>
          <p:nvPr/>
        </p:nvSpPr>
        <p:spPr>
          <a:xfrm rot="663007">
            <a:off x="604110" y="4546118"/>
            <a:ext cx="3124200" cy="2209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a:t>
            </a:r>
          </a:p>
          <a:p>
            <a:pPr algn="ctr"/>
            <a:r>
              <a:rPr lang="en-US" dirty="0" smtClean="0"/>
              <a:t>Down here!</a:t>
            </a:r>
            <a:endParaRPr lang="en-US" dirty="0"/>
          </a:p>
        </p:txBody>
      </p:sp>
      <p:pic>
        <p:nvPicPr>
          <p:cNvPr id="6" name="Picture 2" descr="File:Emancipation proclam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74" y="3352800"/>
            <a:ext cx="5746226" cy="3505199"/>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4876800" y="2438400"/>
            <a:ext cx="2286000" cy="1676400"/>
          </a:xfrm>
          <a:prstGeom prst="wedgeRoundRectCallout">
            <a:avLst>
              <a:gd name="adj1" fmla="val -64469"/>
              <a:gd name="adj2" fmla="val 51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 Salmon P. Chase and I’m from Cincinnati! Go Reds!</a:t>
            </a:r>
            <a:endParaRPr lang="en-US" dirty="0"/>
          </a:p>
        </p:txBody>
      </p:sp>
    </p:spTree>
    <p:extLst>
      <p:ext uri="{BB962C8B-B14F-4D97-AF65-F5344CB8AC3E}">
        <p14:creationId xmlns:p14="http://schemas.microsoft.com/office/powerpoint/2010/main" val="2214054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9341</TotalTime>
  <Words>789</Words>
  <Application>Microsoft Office PowerPoint</Application>
  <PresentationFormat>On-screen Show (4:3)</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Tw Cen MT</vt:lpstr>
      <vt:lpstr>Wingdings 2</vt:lpstr>
      <vt:lpstr>Thatch</vt:lpstr>
      <vt:lpstr>APUSH Review: The 13th – 15th Amendments </vt:lpstr>
      <vt:lpstr>Background Info</vt:lpstr>
      <vt:lpstr>13th Amendment</vt:lpstr>
      <vt:lpstr>14th Amendment</vt:lpstr>
      <vt:lpstr>15th Amendment</vt:lpstr>
      <vt:lpstr>Impacts of the Amendments</vt:lpstr>
      <vt:lpstr>Test Tips</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The Election of 1844</dc:title>
  <dc:creator>Adam</dc:creator>
  <cp:lastModifiedBy>Ashley E Cirbo</cp:lastModifiedBy>
  <cp:revision>308</cp:revision>
  <dcterms:created xsi:type="dcterms:W3CDTF">2013-11-22T00:02:11Z</dcterms:created>
  <dcterms:modified xsi:type="dcterms:W3CDTF">2015-02-14T19:01:15Z</dcterms:modified>
</cp:coreProperties>
</file>