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9" r:id="rId2"/>
    <p:sldId id="261" r:id="rId3"/>
    <p:sldId id="262" r:id="rId4"/>
    <p:sldId id="270" r:id="rId5"/>
    <p:sldId id="264" r:id="rId6"/>
    <p:sldId id="267" r:id="rId7"/>
    <p:sldId id="265" r:id="rId8"/>
    <p:sldId id="263" r:id="rId9"/>
    <p:sldId id="281" r:id="rId10"/>
    <p:sldId id="266" r:id="rId11"/>
    <p:sldId id="280" r:id="rId12"/>
    <p:sldId id="25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392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01A1AD-2F75-44F9-84EC-E8900BFD44F8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E66FFC-9CCA-4F95-91F1-E29133503C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01A1AD-2F75-44F9-84EC-E8900BFD44F8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E66FFC-9CCA-4F95-91F1-E29133503C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01A1AD-2F75-44F9-84EC-E8900BFD44F8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E66FFC-9CCA-4F95-91F1-E29133503C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01A1AD-2F75-44F9-84EC-E8900BFD44F8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E66FFC-9CCA-4F95-91F1-E29133503C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01A1AD-2F75-44F9-84EC-E8900BFD44F8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E66FFC-9CCA-4F95-91F1-E29133503C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01A1AD-2F75-44F9-84EC-E8900BFD44F8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E66FFC-9CCA-4F95-91F1-E29133503C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01A1AD-2F75-44F9-84EC-E8900BFD44F8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E66FFC-9CCA-4F95-91F1-E29133503C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01A1AD-2F75-44F9-84EC-E8900BFD44F8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E66FFC-9CCA-4F95-91F1-E29133503C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01A1AD-2F75-44F9-84EC-E8900BFD44F8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E66FFC-9CCA-4F95-91F1-E29133503C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01A1AD-2F75-44F9-84EC-E8900BFD44F8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E66FFC-9CCA-4F95-91F1-E29133503C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01A1AD-2F75-44F9-84EC-E8900BFD44F8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E66FFC-9CCA-4F95-91F1-E29133503C3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BC01A1AD-2F75-44F9-84EC-E8900BFD44F8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C1E66FFC-9CCA-4F95-91F1-E29133503C3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upload.wikimedia.org/wikipedia/commons/0/01/ElectoralCollege1860.svg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hyperlink" Target="http://upload.wikimedia.org/wikipedia/commons/6/6c/Emancipation_proclamation.jpg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514600"/>
            <a:ext cx="8534400" cy="173198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7200" dirty="0" smtClean="0"/>
              <a:t>APUSH Review: The Civil War</a:t>
            </a:r>
            <a:endParaRPr lang="en-US" sz="7200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800600"/>
            <a:ext cx="6400800" cy="1447800"/>
          </a:xfrm>
        </p:spPr>
        <p:txBody>
          <a:bodyPr>
            <a:normAutofit/>
          </a:bodyPr>
          <a:lstStyle/>
          <a:p>
            <a:pPr algn="ctr"/>
            <a:r>
              <a:rPr lang="en-US" sz="2400" dirty="0" smtClean="0"/>
              <a:t>Everything You Need to Know About The Civil War To Succeed In APUSH</a:t>
            </a:r>
            <a:endParaRPr lang="en-US" sz="2400" dirty="0"/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457200" y="7239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149439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4" presetClass="emph" presetSubtype="0" fill="hold" grpId="1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-0.00833 -0.04444 L -0.00833 -0.11667 " pathEditMode="relative" rAng="0" ptsTypes="AA">
                                      <p:cBhvr>
                                        <p:cTn id="14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15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6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7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8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183880" cy="1051560"/>
          </a:xfrm>
        </p:spPr>
        <p:txBody>
          <a:bodyPr/>
          <a:lstStyle/>
          <a:p>
            <a:pPr algn="ctr"/>
            <a:r>
              <a:rPr lang="en-US" dirty="0" smtClean="0"/>
              <a:t>Personal Liberties in the War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183880" cy="4721352"/>
          </a:xfrm>
        </p:spPr>
        <p:txBody>
          <a:bodyPr/>
          <a:lstStyle/>
          <a:p>
            <a:r>
              <a:rPr lang="en-US" dirty="0" smtClean="0"/>
              <a:t>Habeas Corpus:</a:t>
            </a:r>
          </a:p>
          <a:p>
            <a:pPr lvl="1"/>
            <a:r>
              <a:rPr lang="en-US" dirty="0" smtClean="0"/>
              <a:t>Cannot be held in jail without having charges brought against you</a:t>
            </a:r>
          </a:p>
          <a:p>
            <a:pPr lvl="1"/>
            <a:r>
              <a:rPr lang="en-US" dirty="0" smtClean="0"/>
              <a:t>Lincoln suspended Habeas Corpus </a:t>
            </a:r>
          </a:p>
          <a:p>
            <a:pPr lvl="2"/>
            <a:r>
              <a:rPr lang="en-US" dirty="0" smtClean="0"/>
              <a:t>Only Congress can suspend </a:t>
            </a:r>
            <a:endParaRPr lang="en-US" dirty="0"/>
          </a:p>
          <a:p>
            <a:r>
              <a:rPr lang="en-US" i="1" dirty="0"/>
              <a:t>Ex Parte </a:t>
            </a:r>
            <a:r>
              <a:rPr lang="en-US" i="1" dirty="0" smtClean="0"/>
              <a:t>Merriman (1861):</a:t>
            </a:r>
          </a:p>
          <a:p>
            <a:pPr lvl="1"/>
            <a:r>
              <a:rPr lang="en-US" dirty="0" smtClean="0"/>
              <a:t>Court ruled President could not suspend Habeas Corpus, Lincoln ignored the decision </a:t>
            </a:r>
          </a:p>
          <a:p>
            <a:r>
              <a:rPr lang="en-US" dirty="0" smtClean="0"/>
              <a:t>Newspapers in Maryland were shut down that were critical of Lincoln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File:Justice Roger B. Taney, Supreme Court, U.S - NARA - 528351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507" y="573087"/>
            <a:ext cx="4832985" cy="57118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39020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183880" cy="1051560"/>
          </a:xfrm>
        </p:spPr>
        <p:txBody>
          <a:bodyPr/>
          <a:lstStyle/>
          <a:p>
            <a:pPr algn="ctr"/>
            <a:r>
              <a:rPr lang="en-US" dirty="0" smtClean="0"/>
              <a:t>The End and Effects of the War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183880" cy="4721352"/>
          </a:xfrm>
        </p:spPr>
        <p:txBody>
          <a:bodyPr>
            <a:normAutofit/>
          </a:bodyPr>
          <a:lstStyle/>
          <a:p>
            <a:r>
              <a:rPr lang="en-US" dirty="0"/>
              <a:t>April 9, 1865, Lee surrenders</a:t>
            </a:r>
          </a:p>
          <a:p>
            <a:endParaRPr lang="en-US" dirty="0" smtClean="0"/>
          </a:p>
          <a:p>
            <a:r>
              <a:rPr lang="en-US" dirty="0" smtClean="0"/>
              <a:t>April </a:t>
            </a:r>
            <a:r>
              <a:rPr lang="en-US" dirty="0"/>
              <a:t>14, 1865, Lincoln was shot </a:t>
            </a:r>
          </a:p>
          <a:p>
            <a:endParaRPr lang="en-US" dirty="0" smtClean="0"/>
          </a:p>
          <a:p>
            <a:r>
              <a:rPr lang="en-US" dirty="0" smtClean="0"/>
              <a:t>Reconstruction</a:t>
            </a:r>
          </a:p>
          <a:p>
            <a:pPr lvl="1"/>
            <a:r>
              <a:rPr lang="en-US" dirty="0" smtClean="0"/>
              <a:t>Presidential v. Congressional</a:t>
            </a:r>
          </a:p>
          <a:p>
            <a:pPr lvl="1"/>
            <a:r>
              <a:rPr lang="en-US" dirty="0" smtClean="0"/>
              <a:t>Amendments: 13</a:t>
            </a:r>
            <a:r>
              <a:rPr lang="en-US" baseline="30000" dirty="0" smtClean="0"/>
              <a:t>th</a:t>
            </a:r>
            <a:r>
              <a:rPr lang="en-US" dirty="0" smtClean="0"/>
              <a:t>, 14</a:t>
            </a:r>
            <a:r>
              <a:rPr lang="en-US" baseline="30000" dirty="0" smtClean="0"/>
              <a:t>th</a:t>
            </a:r>
            <a:r>
              <a:rPr lang="en-US" dirty="0" smtClean="0"/>
              <a:t>, and 15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770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21298" y="0"/>
            <a:ext cx="8229600" cy="1066800"/>
          </a:xfrm>
        </p:spPr>
        <p:txBody>
          <a:bodyPr/>
          <a:lstStyle/>
          <a:p>
            <a:pPr algn="ctr"/>
            <a:r>
              <a:rPr lang="en-US" dirty="0" smtClean="0"/>
              <a:t>Thanks for watching!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21298" y="990600"/>
            <a:ext cx="8229600" cy="4325112"/>
          </a:xfrm>
        </p:spPr>
        <p:txBody>
          <a:bodyPr/>
          <a:lstStyle/>
          <a:p>
            <a:pPr marL="274320" lvl="1"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sz="3200" dirty="0"/>
              <a:t>Subscribe to my channel</a:t>
            </a:r>
          </a:p>
          <a:p>
            <a:pPr marL="274320" lvl="1"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sz="3200" dirty="0"/>
              <a:t>Help spread the word</a:t>
            </a:r>
          </a:p>
          <a:p>
            <a:r>
              <a:rPr lang="en-US" dirty="0"/>
              <a:t>Questions? Comments? Ideas for videos?</a:t>
            </a:r>
          </a:p>
          <a:p>
            <a:pPr lvl="1"/>
            <a:r>
              <a:rPr lang="en-US" dirty="0"/>
              <a:t>Leave in comments</a:t>
            </a:r>
          </a:p>
          <a:p>
            <a:endParaRPr lang="en-US" dirty="0"/>
          </a:p>
        </p:txBody>
      </p:sp>
      <p:sp>
        <p:nvSpPr>
          <p:cNvPr id="4" name="Down Arrow 3"/>
          <p:cNvSpPr/>
          <p:nvPr/>
        </p:nvSpPr>
        <p:spPr>
          <a:xfrm rot="663007">
            <a:off x="604110" y="4546118"/>
            <a:ext cx="3124200" cy="2209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Subscribe</a:t>
            </a:r>
          </a:p>
          <a:p>
            <a:pPr algn="ctr"/>
            <a:r>
              <a:rPr lang="en-US" dirty="0" smtClean="0"/>
              <a:t>Down here!</a:t>
            </a:r>
            <a:endParaRPr lang="en-US" dirty="0"/>
          </a:p>
        </p:txBody>
      </p:sp>
      <p:pic>
        <p:nvPicPr>
          <p:cNvPr id="5" name="Picture 4" descr="File:Lincolns Gettysburg Address, Gettysburg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2895601"/>
            <a:ext cx="5029200" cy="3962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702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183880" cy="1051560"/>
          </a:xfrm>
        </p:spPr>
        <p:txBody>
          <a:bodyPr/>
          <a:lstStyle/>
          <a:p>
            <a:pPr algn="ctr"/>
            <a:r>
              <a:rPr lang="en-US" dirty="0" smtClean="0"/>
              <a:t>Causes of the War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183880" cy="4645152"/>
          </a:xfrm>
        </p:spPr>
        <p:txBody>
          <a:bodyPr/>
          <a:lstStyle/>
          <a:p>
            <a:r>
              <a:rPr lang="en-US" dirty="0" smtClean="0"/>
              <a:t>Long-term:</a:t>
            </a:r>
          </a:p>
          <a:p>
            <a:pPr lvl="1"/>
            <a:r>
              <a:rPr lang="en-US" dirty="0" smtClean="0"/>
              <a:t>Expansion of slavery</a:t>
            </a:r>
          </a:p>
          <a:p>
            <a:pPr lvl="1"/>
            <a:r>
              <a:rPr lang="en-US" dirty="0" smtClean="0"/>
              <a:t>Popular Sovereignty</a:t>
            </a:r>
          </a:p>
          <a:p>
            <a:pPr lvl="1"/>
            <a:r>
              <a:rPr lang="en-US" dirty="0" smtClean="0"/>
              <a:t>States’ Rights vs. Federal Power</a:t>
            </a:r>
          </a:p>
          <a:p>
            <a:pPr lvl="1"/>
            <a:r>
              <a:rPr lang="en-US" i="1" dirty="0" smtClean="0"/>
              <a:t>Uncle Tom’s Cabin</a:t>
            </a:r>
          </a:p>
          <a:p>
            <a:r>
              <a:rPr lang="en-US" dirty="0" smtClean="0"/>
              <a:t>Immediate:</a:t>
            </a:r>
          </a:p>
          <a:p>
            <a:pPr lvl="1"/>
            <a:r>
              <a:rPr lang="en-US" dirty="0" smtClean="0"/>
              <a:t>Election of Abraham Lincoln in 1860</a:t>
            </a:r>
          </a:p>
          <a:p>
            <a:pPr lvl="2"/>
            <a:r>
              <a:rPr lang="en-US" dirty="0" smtClean="0"/>
              <a:t>Lincoln wanted to PRESERVE the Union in the beginning</a:t>
            </a:r>
          </a:p>
          <a:p>
            <a:r>
              <a:rPr lang="en-US" dirty="0" smtClean="0"/>
              <a:t>April 12, 1861:</a:t>
            </a:r>
          </a:p>
          <a:p>
            <a:pPr lvl="1"/>
            <a:r>
              <a:rPr lang="en-US" dirty="0" smtClean="0"/>
              <a:t>Fort Sumter 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 descr="File:Beecher-Stowe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9127" y="152400"/>
            <a:ext cx="2731135" cy="3901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File:ElectoralCollege1860.svg">
            <a:hlinkClick r:id="rId3"/>
          </p:cNvPr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43000" y="-13855"/>
            <a:ext cx="6858000" cy="39846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06173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183880" cy="1051560"/>
          </a:xfrm>
        </p:spPr>
        <p:txBody>
          <a:bodyPr/>
          <a:lstStyle/>
          <a:p>
            <a:pPr algn="ctr"/>
            <a:r>
              <a:rPr lang="en-US" dirty="0" smtClean="0"/>
              <a:t>Key Terms To Know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05800" cy="5029200"/>
          </a:xfrm>
        </p:spPr>
        <p:txBody>
          <a:bodyPr/>
          <a:lstStyle/>
          <a:p>
            <a:r>
              <a:rPr lang="en-US" dirty="0" smtClean="0"/>
              <a:t>Conscription:</a:t>
            </a:r>
          </a:p>
          <a:p>
            <a:pPr lvl="1"/>
            <a:r>
              <a:rPr lang="en-US" dirty="0" smtClean="0"/>
              <a:t>Draft (forced enlistment)</a:t>
            </a:r>
          </a:p>
          <a:p>
            <a:pPr lvl="2"/>
            <a:r>
              <a:rPr lang="en-US" dirty="0" smtClean="0"/>
              <a:t>Substitutes could be hired for people that were drafted</a:t>
            </a:r>
          </a:p>
          <a:p>
            <a:pPr lvl="2"/>
            <a:r>
              <a:rPr lang="en-US" dirty="0" smtClean="0"/>
              <a:t>NYC Draft Riots (1863)</a:t>
            </a:r>
          </a:p>
          <a:p>
            <a:pPr lvl="3"/>
            <a:r>
              <a:rPr lang="en-US" dirty="0" smtClean="0"/>
              <a:t>100s of people were killed</a:t>
            </a:r>
            <a:endParaRPr lang="en-US" dirty="0"/>
          </a:p>
          <a:p>
            <a:r>
              <a:rPr lang="en-US" dirty="0" smtClean="0"/>
              <a:t>Contraband:</a:t>
            </a:r>
          </a:p>
          <a:p>
            <a:pPr lvl="1"/>
            <a:r>
              <a:rPr lang="en-US" dirty="0" smtClean="0"/>
              <a:t>Escaped slaves that crossed over into the Union</a:t>
            </a:r>
          </a:p>
          <a:p>
            <a:pPr lvl="1"/>
            <a:r>
              <a:rPr lang="en-US" dirty="0" smtClean="0"/>
              <a:t>Worked at camps and fought in the war</a:t>
            </a:r>
            <a:endParaRPr lang="en-US" dirty="0"/>
          </a:p>
          <a:p>
            <a:r>
              <a:rPr lang="en-US" dirty="0" smtClean="0"/>
              <a:t>Copperheads:</a:t>
            </a:r>
          </a:p>
          <a:p>
            <a:pPr lvl="1"/>
            <a:r>
              <a:rPr lang="en-US" dirty="0" smtClean="0"/>
              <a:t>Democrats that spoke out against the war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File:Theodore Roosevelt Sr.gif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308782"/>
            <a:ext cx="2470150" cy="309943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File:New York Draft Riots - fighting.jp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61465" y="578802"/>
            <a:ext cx="6021070" cy="5700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File:A Group of Contrabands 1865.jp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0"/>
            <a:ext cx="6858000" cy="40265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75368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183880" cy="105156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Key Strategies and Battles to Know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183880" cy="4797552"/>
          </a:xfrm>
        </p:spPr>
        <p:txBody>
          <a:bodyPr/>
          <a:lstStyle/>
          <a:p>
            <a:r>
              <a:rPr lang="en-US" dirty="0"/>
              <a:t>Union blockade of the South:</a:t>
            </a:r>
          </a:p>
          <a:p>
            <a:pPr lvl="1"/>
            <a:r>
              <a:rPr lang="en-US" dirty="0"/>
              <a:t>When Congress was NOT in session</a:t>
            </a:r>
          </a:p>
          <a:p>
            <a:r>
              <a:rPr lang="en-US" dirty="0" smtClean="0"/>
              <a:t>Anaconda Plan</a:t>
            </a:r>
            <a:endParaRPr lang="en-US" dirty="0"/>
          </a:p>
          <a:p>
            <a:r>
              <a:rPr lang="en-US" dirty="0" smtClean="0"/>
              <a:t>Antietam:</a:t>
            </a:r>
          </a:p>
          <a:p>
            <a:pPr lvl="1"/>
            <a:r>
              <a:rPr lang="en-US" dirty="0" smtClean="0"/>
              <a:t>Bloodiest day of the war</a:t>
            </a:r>
          </a:p>
          <a:p>
            <a:pPr lvl="2"/>
            <a:r>
              <a:rPr lang="en-US" dirty="0" smtClean="0"/>
              <a:t>South withdraws</a:t>
            </a:r>
            <a:endParaRPr lang="en-US" dirty="0"/>
          </a:p>
          <a:p>
            <a:pPr lvl="1"/>
            <a:r>
              <a:rPr lang="en-US" dirty="0" smtClean="0"/>
              <a:t>Helped persuade Europe to NOT intervene on behalf of the South</a:t>
            </a:r>
          </a:p>
          <a:p>
            <a:pPr lvl="1"/>
            <a:r>
              <a:rPr lang="en-US" dirty="0" smtClean="0"/>
              <a:t>Helps lead to the issuance of the Emancipation Proclamation</a:t>
            </a:r>
          </a:p>
          <a:p>
            <a:endParaRPr lang="en-US" dirty="0"/>
          </a:p>
        </p:txBody>
      </p:sp>
      <p:pic>
        <p:nvPicPr>
          <p:cNvPr id="4" name="Picture 3" descr="File:Anaconda Plan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2133600"/>
            <a:ext cx="5486400" cy="42513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40651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183880" cy="1051560"/>
          </a:xfrm>
        </p:spPr>
        <p:txBody>
          <a:bodyPr/>
          <a:lstStyle/>
          <a:p>
            <a:pPr algn="ctr"/>
            <a:r>
              <a:rPr lang="en-US" dirty="0" smtClean="0"/>
              <a:t>Emancipation Proclamation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183880" cy="4797552"/>
          </a:xfrm>
        </p:spPr>
        <p:txBody>
          <a:bodyPr/>
          <a:lstStyle/>
          <a:p>
            <a:r>
              <a:rPr lang="en-US" dirty="0" smtClean="0"/>
              <a:t>Issued on January 1, 1863</a:t>
            </a:r>
          </a:p>
          <a:p>
            <a:endParaRPr lang="en-US" dirty="0" smtClean="0"/>
          </a:p>
          <a:p>
            <a:r>
              <a:rPr lang="en-US" dirty="0" smtClean="0"/>
              <a:t>Freed slaves only in areas of rebellion</a:t>
            </a:r>
          </a:p>
          <a:p>
            <a:pPr lvl="1"/>
            <a:r>
              <a:rPr lang="en-US" dirty="0" smtClean="0"/>
              <a:t>Not in Border States</a:t>
            </a:r>
          </a:p>
          <a:p>
            <a:pPr lvl="1"/>
            <a:r>
              <a:rPr lang="en-US" dirty="0" smtClean="0"/>
              <a:t>Not in areas under Union control</a:t>
            </a:r>
          </a:p>
          <a:p>
            <a:pPr lvl="2"/>
            <a:r>
              <a:rPr lang="en-US" dirty="0" smtClean="0"/>
              <a:t>New Orleans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Helped change the goal(s) of the war</a:t>
            </a:r>
          </a:p>
          <a:p>
            <a:pPr lvl="1"/>
            <a:r>
              <a:rPr lang="en-US" dirty="0" smtClean="0"/>
              <a:t>Originally, the war was fought to preserve the Union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File:Emancipation proclamation.jpg">
            <a:hlinkClick r:id="rId2"/>
          </p:cNvPr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1863436"/>
            <a:ext cx="6858000" cy="4176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58582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183880" cy="1051560"/>
          </a:xfrm>
        </p:spPr>
        <p:txBody>
          <a:bodyPr/>
          <a:lstStyle/>
          <a:p>
            <a:pPr algn="ctr"/>
            <a:r>
              <a:rPr lang="en-US" dirty="0" smtClean="0"/>
              <a:t>The Border States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183880" cy="4797552"/>
          </a:xfrm>
        </p:spPr>
        <p:txBody>
          <a:bodyPr/>
          <a:lstStyle/>
          <a:p>
            <a:r>
              <a:rPr lang="en-US" dirty="0" smtClean="0"/>
              <a:t>What were border states?</a:t>
            </a:r>
          </a:p>
          <a:p>
            <a:pPr lvl="1"/>
            <a:r>
              <a:rPr lang="en-US" dirty="0" smtClean="0"/>
              <a:t>Slave states that did NOT secede during the Civil War</a:t>
            </a:r>
          </a:p>
          <a:p>
            <a:pPr lvl="1"/>
            <a:r>
              <a:rPr lang="en-US" dirty="0" smtClean="0"/>
              <a:t>Many fought on BEHALF of the Union. 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Which states did this include?</a:t>
            </a:r>
          </a:p>
          <a:p>
            <a:pPr lvl="1"/>
            <a:r>
              <a:rPr lang="en-US" dirty="0" smtClean="0"/>
              <a:t>Missouri, Kentucky, Maryland, Delaware, and West Virginia (later)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File:US Secession map 1863 (BlankMap derived)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340802"/>
            <a:ext cx="6858000" cy="41763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5056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183880" cy="1051560"/>
          </a:xfrm>
        </p:spPr>
        <p:txBody>
          <a:bodyPr/>
          <a:lstStyle/>
          <a:p>
            <a:pPr algn="ctr"/>
            <a:r>
              <a:rPr lang="en-US" dirty="0" smtClean="0"/>
              <a:t>Gettysburg Address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183880" cy="479755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Issued on November 19, 1863</a:t>
            </a:r>
          </a:p>
          <a:p>
            <a:pPr lvl="1"/>
            <a:r>
              <a:rPr lang="en-US" dirty="0" smtClean="0"/>
              <a:t>Dedicated the battlefield as a cemetery</a:t>
            </a:r>
            <a:endParaRPr lang="en-US" dirty="0"/>
          </a:p>
          <a:p>
            <a:r>
              <a:rPr lang="en-US" dirty="0" smtClean="0"/>
              <a:t>Referenced the Declaration of Independence </a:t>
            </a:r>
          </a:p>
          <a:p>
            <a:pPr lvl="1"/>
            <a:r>
              <a:rPr lang="en-US" dirty="0" smtClean="0"/>
              <a:t>4 score and 7 years ago (87 years ago)</a:t>
            </a:r>
            <a:endParaRPr lang="en-US" dirty="0"/>
          </a:p>
          <a:p>
            <a:r>
              <a:rPr lang="en-US" dirty="0" smtClean="0"/>
              <a:t>“</a:t>
            </a:r>
            <a:r>
              <a:rPr lang="en-US" dirty="0"/>
              <a:t>we here highly resolve that these dead shall not have died in vain—that this nation, under God, shall have a new birth of freedom—and that government of the people, by the people, for the people, shall not perish from the earth</a:t>
            </a:r>
            <a:r>
              <a:rPr lang="en-US" dirty="0" smtClean="0"/>
              <a:t>.”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File:Lincolns Gettysburg Address, Gettysburg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4" y="0"/>
            <a:ext cx="9130145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31045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183880" cy="1051560"/>
          </a:xfrm>
        </p:spPr>
        <p:txBody>
          <a:bodyPr/>
          <a:lstStyle/>
          <a:p>
            <a:pPr algn="ctr"/>
            <a:r>
              <a:rPr lang="en-US" dirty="0" smtClean="0"/>
              <a:t>African Americans in the War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183880" cy="4797552"/>
          </a:xfrm>
        </p:spPr>
        <p:txBody>
          <a:bodyPr/>
          <a:lstStyle/>
          <a:p>
            <a:r>
              <a:rPr lang="en-US" dirty="0" smtClean="0"/>
              <a:t>Beginning in 1862, African Americans could enlist in the war</a:t>
            </a:r>
          </a:p>
          <a:p>
            <a:r>
              <a:rPr lang="en-US" dirty="0" smtClean="0"/>
              <a:t>54</a:t>
            </a:r>
            <a:r>
              <a:rPr lang="en-US" baseline="30000" dirty="0" smtClean="0"/>
              <a:t>th</a:t>
            </a:r>
            <a:r>
              <a:rPr lang="en-US" dirty="0" smtClean="0"/>
              <a:t> Regiment</a:t>
            </a:r>
          </a:p>
          <a:p>
            <a:pPr lvl="1"/>
            <a:r>
              <a:rPr lang="en-US" dirty="0" smtClean="0"/>
              <a:t>“Glory”</a:t>
            </a:r>
          </a:p>
          <a:p>
            <a:r>
              <a:rPr lang="en-US" dirty="0" smtClean="0"/>
              <a:t>Fought in segregated units</a:t>
            </a:r>
          </a:p>
          <a:p>
            <a:r>
              <a:rPr lang="en-US" dirty="0" smtClean="0"/>
              <a:t>Often did manual labor</a:t>
            </a:r>
            <a:endParaRPr lang="en-US" dirty="0"/>
          </a:p>
          <a:p>
            <a:r>
              <a:rPr lang="en-US" dirty="0" smtClean="0"/>
              <a:t>African Americans were paid less than whites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File:The Storming of Ft Wagner-lithograph by Kurz and Allison 1890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870585"/>
            <a:ext cx="6858000" cy="51168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76949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183880" cy="1051560"/>
          </a:xfrm>
        </p:spPr>
        <p:txBody>
          <a:bodyPr/>
          <a:lstStyle/>
          <a:p>
            <a:pPr algn="ctr"/>
            <a:r>
              <a:rPr lang="en-US" dirty="0" smtClean="0"/>
              <a:t>Women in the War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183880" cy="4797552"/>
          </a:xfrm>
        </p:spPr>
        <p:txBody>
          <a:bodyPr/>
          <a:lstStyle/>
          <a:p>
            <a:r>
              <a:rPr lang="en-US" dirty="0" smtClean="0"/>
              <a:t>As men fought in the war, women’s employment opportunities increased</a:t>
            </a:r>
          </a:p>
          <a:p>
            <a:pPr lvl="1"/>
            <a:r>
              <a:rPr lang="en-US" dirty="0" smtClean="0"/>
              <a:t>Teachers, factories, and nursing</a:t>
            </a:r>
            <a:endParaRPr lang="en-US" dirty="0"/>
          </a:p>
          <a:p>
            <a:r>
              <a:rPr lang="en-US" dirty="0" smtClean="0"/>
              <a:t>National Woman’s Loyal League:</a:t>
            </a:r>
          </a:p>
          <a:p>
            <a:pPr lvl="1"/>
            <a:r>
              <a:rPr lang="en-US" dirty="0" smtClean="0"/>
              <a:t>Elizabeth Cady Stanton and Susan B. Anthony</a:t>
            </a:r>
          </a:p>
          <a:p>
            <a:pPr lvl="1"/>
            <a:r>
              <a:rPr lang="en-US" dirty="0" smtClean="0"/>
              <a:t>Hoped to abolish slavery and gain female suffrage</a:t>
            </a:r>
            <a:endParaRPr lang="en-US" dirty="0"/>
          </a:p>
          <a:p>
            <a:r>
              <a:rPr lang="en-US" dirty="0" smtClean="0"/>
              <a:t>Clara Barton:</a:t>
            </a:r>
          </a:p>
          <a:p>
            <a:pPr lvl="1"/>
            <a:r>
              <a:rPr lang="en-US" dirty="0" smtClean="0"/>
              <a:t>Helped distribute medical supplies during the war</a:t>
            </a:r>
          </a:p>
          <a:p>
            <a:pPr lvl="1"/>
            <a:r>
              <a:rPr lang="en-US" dirty="0" smtClean="0"/>
              <a:t>Later founded the Red Cross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 descr="File:Clarabartonwcbbrady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228600"/>
            <a:ext cx="4308475" cy="42464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32472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1191</TotalTime>
  <Words>552</Words>
  <Application>Microsoft Office PowerPoint</Application>
  <PresentationFormat>On-screen Show (4:3)</PresentationFormat>
  <Paragraphs>105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Verdana</vt:lpstr>
      <vt:lpstr>Wingdings 2</vt:lpstr>
      <vt:lpstr>Aspect</vt:lpstr>
      <vt:lpstr>APUSH Review: The Civil War</vt:lpstr>
      <vt:lpstr>Causes of the War</vt:lpstr>
      <vt:lpstr>Key Terms To Know</vt:lpstr>
      <vt:lpstr>Key Strategies and Battles to Know</vt:lpstr>
      <vt:lpstr>Emancipation Proclamation</vt:lpstr>
      <vt:lpstr>The Border States</vt:lpstr>
      <vt:lpstr>Gettysburg Address</vt:lpstr>
      <vt:lpstr>African Americans in the War</vt:lpstr>
      <vt:lpstr>Women in the War</vt:lpstr>
      <vt:lpstr>Personal Liberties in the War</vt:lpstr>
      <vt:lpstr>The End and Effects of the War</vt:lpstr>
      <vt:lpstr>Thanks for watching!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APUSH Review: The French And Indian (7 Years) War</dc:title>
  <dc:creator>Adam Norris</dc:creator>
  <cp:lastModifiedBy>Ashley E Cirbo</cp:lastModifiedBy>
  <cp:revision>52</cp:revision>
  <dcterms:created xsi:type="dcterms:W3CDTF">2013-08-02T21:41:16Z</dcterms:created>
  <dcterms:modified xsi:type="dcterms:W3CDTF">2015-02-14T18:58:55Z</dcterms:modified>
</cp:coreProperties>
</file>