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72" r:id="rId3"/>
  </p:sldMasterIdLst>
  <p:notesMasterIdLst>
    <p:notesMasterId r:id="rId49"/>
  </p:notesMasterIdLst>
  <p:handoutMasterIdLst>
    <p:handoutMasterId r:id="rId50"/>
  </p:handoutMasterIdLst>
  <p:sldIdLst>
    <p:sldId id="327" r:id="rId4"/>
    <p:sldId id="413" r:id="rId5"/>
    <p:sldId id="414" r:id="rId6"/>
    <p:sldId id="415" r:id="rId7"/>
    <p:sldId id="345" r:id="rId8"/>
    <p:sldId id="374" r:id="rId9"/>
    <p:sldId id="320" r:id="rId10"/>
    <p:sldId id="372" r:id="rId11"/>
    <p:sldId id="302" r:id="rId12"/>
    <p:sldId id="322" r:id="rId13"/>
    <p:sldId id="379" r:id="rId14"/>
    <p:sldId id="324" r:id="rId15"/>
    <p:sldId id="335" r:id="rId16"/>
    <p:sldId id="329" r:id="rId17"/>
    <p:sldId id="334" r:id="rId18"/>
    <p:sldId id="337" r:id="rId19"/>
    <p:sldId id="375" r:id="rId20"/>
    <p:sldId id="341" r:id="rId21"/>
    <p:sldId id="353" r:id="rId22"/>
    <p:sldId id="330" r:id="rId23"/>
    <p:sldId id="332" r:id="rId24"/>
    <p:sldId id="339" r:id="rId25"/>
    <p:sldId id="340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11" r:id="rId40"/>
    <p:sldId id="394" r:id="rId41"/>
    <p:sldId id="395" r:id="rId42"/>
    <p:sldId id="410" r:id="rId43"/>
    <p:sldId id="412" r:id="rId44"/>
    <p:sldId id="313" r:id="rId45"/>
    <p:sldId id="354" r:id="rId46"/>
    <p:sldId id="381" r:id="rId47"/>
    <p:sldId id="389" r:id="rId48"/>
  </p:sldIdLst>
  <p:sldSz cx="9144000" cy="6858000" type="screen4x3"/>
  <p:notesSz cx="6845300" cy="91963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60066"/>
    <a:srgbClr val="FFFFFF"/>
    <a:srgbClr val="006666"/>
    <a:srgbClr val="009999"/>
    <a:srgbClr val="00CC99"/>
    <a:srgbClr val="3300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A50F544A-112D-4D64-94ED-750FCC690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7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EE295E44-8830-4684-A408-C49E7845C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9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5613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2813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68425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5625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1D225-81C4-4DAF-B932-019DAE75667F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426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F48C8-5192-4E9A-A074-EC26D87DB11D}" type="slidenum">
              <a:rPr lang="en-US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77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ACAEA-FEB8-4F59-AA7D-DC61740732D9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582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41E10-1F13-412B-9B58-9E469D138915}" type="slidenum">
              <a:rPr lang="en-US"/>
              <a:pPr/>
              <a:t>35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03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3A969-4213-45F0-AC32-A15F4E46CF24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027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6ACC5-F441-4CD4-9151-D5D8C4B1B276}" type="slidenum">
              <a:rPr lang="en-US"/>
              <a:pPr/>
              <a:t>37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175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1BE38-0BB6-410E-954F-9647650221C4}" type="slidenum">
              <a:rPr lang="en-US"/>
              <a:pPr/>
              <a:t>38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012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EC1DF-D10D-42EC-9F91-39E965901898}" type="slidenum">
              <a:rPr lang="en-US"/>
              <a:pPr/>
              <a:t>39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48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5FBA8-1DB6-4D64-B0F0-0415F2A8D526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704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D6155-5652-4EB6-9DE0-7E754BE9BEC8}" type="slidenum">
              <a:rPr lang="en-US"/>
              <a:pPr/>
              <a:t>41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756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12415-E307-4C38-B8E7-813DD2DA73D2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90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3B620-A3A8-4C08-93A8-B680F9B52448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66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8C761-EF8F-4E4B-827B-0BB0935318BA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78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C89DD-6B87-47FA-A58D-A2EA32C39B49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556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C1D06-AF7A-4FB3-A11A-CAE5812CAB7A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097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22D9D-5630-49B3-A8DC-A5C91E3CB655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676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B97A0-1EBA-4F01-A075-8C6D4CE5C4DA}" type="slidenum">
              <a:rPr lang="en-US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92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E2DB0-B1CF-40A0-AD12-AEB1F9B56D03}" type="slidenum">
              <a:rPr lang="en-US"/>
              <a:pPr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83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8450" y="4454525"/>
            <a:ext cx="7573963" cy="952500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5088"/>
            <a:ext cx="9142413" cy="441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7573963" y="5902325"/>
            <a:ext cx="1570037" cy="955675"/>
          </a:xfrm>
          <a:custGeom>
            <a:avLst/>
            <a:gdLst/>
            <a:ahLst/>
            <a:cxnLst>
              <a:cxn ang="0">
                <a:pos x="243" y="0"/>
              </a:cxn>
              <a:cxn ang="0">
                <a:pos x="988" y="346"/>
              </a:cxn>
              <a:cxn ang="0">
                <a:pos x="953" y="600"/>
              </a:cxn>
              <a:cxn ang="0">
                <a:pos x="0" y="601"/>
              </a:cxn>
              <a:cxn ang="0">
                <a:pos x="243" y="0"/>
              </a:cxn>
            </a:cxnLst>
            <a:rect l="0" t="0" r="r" b="b"/>
            <a:pathLst>
              <a:path w="989" h="602">
                <a:moveTo>
                  <a:pt x="243" y="0"/>
                </a:moveTo>
                <a:lnTo>
                  <a:pt x="988" y="346"/>
                </a:lnTo>
                <a:lnTo>
                  <a:pt x="953" y="600"/>
                </a:lnTo>
                <a:lnTo>
                  <a:pt x="0" y="601"/>
                </a:lnTo>
                <a:lnTo>
                  <a:pt x="243" y="0"/>
                </a:lnTo>
              </a:path>
            </a:pathLst>
          </a:custGeom>
          <a:solidFill>
            <a:schemeClr val="tx1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7575550" y="6176963"/>
            <a:ext cx="1568450" cy="681037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27" y="0"/>
              </a:cxn>
              <a:cxn ang="0">
                <a:pos x="987" y="219"/>
              </a:cxn>
              <a:cxn ang="0">
                <a:pos x="987" y="428"/>
              </a:cxn>
              <a:cxn ang="0">
                <a:pos x="0" y="428"/>
              </a:cxn>
            </a:cxnLst>
            <a:rect l="0" t="0" r="r" b="b"/>
            <a:pathLst>
              <a:path w="988" h="429">
                <a:moveTo>
                  <a:pt x="0" y="428"/>
                </a:moveTo>
                <a:lnTo>
                  <a:pt x="427" y="0"/>
                </a:lnTo>
                <a:lnTo>
                  <a:pt x="987" y="219"/>
                </a:lnTo>
                <a:lnTo>
                  <a:pt x="987" y="428"/>
                </a:lnTo>
                <a:lnTo>
                  <a:pt x="0" y="428"/>
                </a:lnTo>
              </a:path>
            </a:pathLst>
          </a:custGeom>
          <a:solidFill>
            <a:schemeClr val="folHlink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2413" cy="1295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0" y="0"/>
            <a:ext cx="2211388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240"/>
              </a:cxn>
              <a:cxn ang="0">
                <a:pos x="288" y="4319"/>
              </a:cxn>
              <a:cxn ang="0">
                <a:pos x="0" y="4319"/>
              </a:cxn>
              <a:cxn ang="0">
                <a:pos x="0" y="0"/>
              </a:cxn>
            </a:cxnLst>
            <a:rect l="0" t="0" r="r" b="b"/>
            <a:pathLst>
              <a:path w="1393" h="4320">
                <a:moveTo>
                  <a:pt x="0" y="0"/>
                </a:moveTo>
                <a:lnTo>
                  <a:pt x="1392" y="240"/>
                </a:lnTo>
                <a:lnTo>
                  <a:pt x="288" y="4319"/>
                </a:lnTo>
                <a:lnTo>
                  <a:pt x="0" y="4319"/>
                </a:lnTo>
                <a:lnTo>
                  <a:pt x="0" y="0"/>
                </a:lnTo>
              </a:path>
            </a:pathLst>
          </a:custGeom>
          <a:solidFill>
            <a:schemeClr val="tx1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175" y="-15875"/>
            <a:ext cx="1522413" cy="6873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8" y="346"/>
              </a:cxn>
              <a:cxn ang="0">
                <a:pos x="286" y="4329"/>
              </a:cxn>
              <a:cxn ang="0">
                <a:pos x="0" y="4329"/>
              </a:cxn>
              <a:cxn ang="0">
                <a:pos x="0" y="0"/>
              </a:cxn>
            </a:cxnLst>
            <a:rect l="0" t="0" r="r" b="b"/>
            <a:pathLst>
              <a:path w="959" h="4330">
                <a:moveTo>
                  <a:pt x="0" y="0"/>
                </a:moveTo>
                <a:lnTo>
                  <a:pt x="958" y="346"/>
                </a:lnTo>
                <a:lnTo>
                  <a:pt x="286" y="4329"/>
                </a:lnTo>
                <a:lnTo>
                  <a:pt x="0" y="4329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495800"/>
            <a:ext cx="6781800" cy="9144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C2170-8242-40DA-AEE3-02C7B1CAD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C1D6B-EE3E-431D-92C6-A72F4911C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163" y="0"/>
            <a:ext cx="1716087" cy="607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7725" y="0"/>
            <a:ext cx="4999038" cy="607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5F53-3184-4473-A6D6-0C317A4CC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7758113" y="1463675"/>
            <a:ext cx="16902113" cy="10795000"/>
            <a:chOff x="-4887" y="922"/>
            <a:chExt cx="10647" cy="6800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4979 w 43200"/>
                <a:gd name="T3" fmla="*/ 26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0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0"/>
                    <a:pt x="23861" y="88"/>
                    <a:pt x="24979" y="26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57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>
                <a:latin typeface="Times New Roman" charset="0"/>
              </a:defRPr>
            </a:lvl2pPr>
          </a:lstStyle>
          <a:p>
            <a:pPr lvl="1">
              <a:defRPr/>
            </a:pPr>
            <a:fld id="{0F54E505-F7E9-4892-A64D-B5E883AB1FA8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A04EDBAE-3052-4922-A484-AF148CF13F6B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629A28F5-5A99-4432-81F2-6699D5B390B3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36C85C4F-7E2D-4818-A3E4-FC99351CD39F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7B9ED9B9-618C-477A-9992-448D9516E39D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63596691-D0AC-4A78-B4F8-CE729D985FDE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EF1A3CBA-65C3-4864-A49D-0FBA592D97DE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D9D21562-E5ED-47CB-82EF-CDDEE5628302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5E25E-AC11-41E8-89D0-4096C1EF8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44DE80E2-1DAA-4AD9-9FB1-BC45C0C3F56A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49EFE546-0A1C-4C80-9A97-362B618B795C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5E6EB46C-3B47-414D-A287-DE72B6BCEFBE}" type="slidenum">
              <a:rPr lang="en-US"/>
              <a:pPr lvl="1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362200"/>
            <a:ext cx="7772400" cy="1219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581400"/>
            <a:ext cx="7772400" cy="1143000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r">
              <a:buFont typeface="Wingdings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effec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A5A4A-3A03-4E69-8802-D331DE604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34A0-639A-471C-BF38-4DBDB6152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EC1DB-9178-42D9-8F95-580C14F88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D2B02-E15A-4CAC-BF82-01FF47D24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E3763-9E37-4460-86B4-226BEFDEE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9CBF6-6A4E-486D-92D9-6B51AC16E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EDA17-3914-4A6C-A253-7CE880DA2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AD7F8-019E-4499-9B45-710718EF2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4CB42-44BA-4F8A-B82A-5ADFA70C5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C54-E315-4ACA-8B4B-07559828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E8346-9D7A-442A-B958-CA43C57D7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2E04C-5A5F-485E-B82C-96447A1B4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828800"/>
            <a:ext cx="37338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441B2-B496-4771-82A0-0C54BABF5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95578-E69B-46C7-A02D-147191B55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828800"/>
            <a:ext cx="37338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828800"/>
            <a:ext cx="37338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AF913-5F7D-4127-BA9A-932029561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927225"/>
            <a:ext cx="3311525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725" y="1927225"/>
            <a:ext cx="3311525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847C3-C831-4CEE-A711-2A4CDDA8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72F94-7DDC-432F-AD6E-300B04CF2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FD367-B8AC-4E07-BAA4-DAC5456B8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9F73F-D4B9-47B9-B99B-C2F57E828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5F583-5CDC-4B71-85A1-DF9A173F3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D5178-FBD9-41F2-B32A-B4F8F6299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15088"/>
            <a:ext cx="9142413" cy="441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7573963" y="5902325"/>
            <a:ext cx="1570037" cy="955675"/>
          </a:xfrm>
          <a:custGeom>
            <a:avLst/>
            <a:gdLst/>
            <a:ahLst/>
            <a:cxnLst>
              <a:cxn ang="0">
                <a:pos x="243" y="0"/>
              </a:cxn>
              <a:cxn ang="0">
                <a:pos x="988" y="346"/>
              </a:cxn>
              <a:cxn ang="0">
                <a:pos x="953" y="600"/>
              </a:cxn>
              <a:cxn ang="0">
                <a:pos x="0" y="601"/>
              </a:cxn>
              <a:cxn ang="0">
                <a:pos x="243" y="0"/>
              </a:cxn>
            </a:cxnLst>
            <a:rect l="0" t="0" r="r" b="b"/>
            <a:pathLst>
              <a:path w="989" h="602">
                <a:moveTo>
                  <a:pt x="243" y="0"/>
                </a:moveTo>
                <a:lnTo>
                  <a:pt x="988" y="346"/>
                </a:lnTo>
                <a:lnTo>
                  <a:pt x="953" y="600"/>
                </a:lnTo>
                <a:lnTo>
                  <a:pt x="0" y="601"/>
                </a:lnTo>
                <a:lnTo>
                  <a:pt x="243" y="0"/>
                </a:lnTo>
              </a:path>
            </a:pathLst>
          </a:custGeom>
          <a:solidFill>
            <a:schemeClr val="tx1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7575550" y="6176963"/>
            <a:ext cx="1568450" cy="681037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427" y="0"/>
              </a:cxn>
              <a:cxn ang="0">
                <a:pos x="987" y="219"/>
              </a:cxn>
              <a:cxn ang="0">
                <a:pos x="987" y="428"/>
              </a:cxn>
              <a:cxn ang="0">
                <a:pos x="0" y="428"/>
              </a:cxn>
            </a:cxnLst>
            <a:rect l="0" t="0" r="r" b="b"/>
            <a:pathLst>
              <a:path w="988" h="429">
                <a:moveTo>
                  <a:pt x="0" y="428"/>
                </a:moveTo>
                <a:lnTo>
                  <a:pt x="427" y="0"/>
                </a:lnTo>
                <a:lnTo>
                  <a:pt x="987" y="219"/>
                </a:lnTo>
                <a:lnTo>
                  <a:pt x="987" y="428"/>
                </a:lnTo>
                <a:lnTo>
                  <a:pt x="0" y="428"/>
                </a:lnTo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2413" cy="1295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0"/>
            <a:ext cx="2211388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240"/>
              </a:cxn>
              <a:cxn ang="0">
                <a:pos x="288" y="4319"/>
              </a:cxn>
              <a:cxn ang="0">
                <a:pos x="0" y="4319"/>
              </a:cxn>
              <a:cxn ang="0">
                <a:pos x="0" y="0"/>
              </a:cxn>
            </a:cxnLst>
            <a:rect l="0" t="0" r="r" b="b"/>
            <a:pathLst>
              <a:path w="1393" h="4320">
                <a:moveTo>
                  <a:pt x="0" y="0"/>
                </a:moveTo>
                <a:lnTo>
                  <a:pt x="1392" y="240"/>
                </a:lnTo>
                <a:lnTo>
                  <a:pt x="288" y="4319"/>
                </a:lnTo>
                <a:lnTo>
                  <a:pt x="0" y="4319"/>
                </a:lnTo>
                <a:lnTo>
                  <a:pt x="0" y="0"/>
                </a:lnTo>
              </a:path>
            </a:pathLst>
          </a:custGeom>
          <a:solidFill>
            <a:schemeClr val="tx1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438" y="6415088"/>
            <a:ext cx="1593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27263" y="6415088"/>
            <a:ext cx="50911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117725" y="0"/>
            <a:ext cx="6867525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0" y="-15875"/>
            <a:ext cx="1522413" cy="6873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8" y="346"/>
              </a:cxn>
              <a:cxn ang="0">
                <a:pos x="286" y="4329"/>
              </a:cxn>
              <a:cxn ang="0">
                <a:pos x="0" y="4329"/>
              </a:cxn>
              <a:cxn ang="0">
                <a:pos x="0" y="0"/>
              </a:cxn>
            </a:cxnLst>
            <a:rect l="0" t="0" r="r" b="b"/>
            <a:pathLst>
              <a:path w="959" h="4330">
                <a:moveTo>
                  <a:pt x="0" y="0"/>
                </a:moveTo>
                <a:lnTo>
                  <a:pt x="958" y="346"/>
                </a:lnTo>
                <a:lnTo>
                  <a:pt x="286" y="4329"/>
                </a:lnTo>
                <a:lnTo>
                  <a:pt x="0" y="4329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927225"/>
            <a:ext cx="6775450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3213" y="6415088"/>
            <a:ext cx="9699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fld id="{523D7A98-1221-4976-82DB-CDA45687D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0650" y="533400"/>
            <a:ext cx="1098550" cy="1073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 spd="med">
    <p:cut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charset="2"/>
        <a:buChar char="u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8405813" y="4763"/>
            <a:ext cx="17538701" cy="13690600"/>
            <a:chOff x="-5295" y="3"/>
            <a:chExt cx="11048" cy="8624"/>
          </a:xfrm>
        </p:grpSpPr>
        <p:sp>
          <p:nvSpPr>
            <p:cNvPr id="7475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4756" name="Arc 4"/>
            <p:cNvSpPr>
              <a:spLocks/>
            </p:cNvSpPr>
            <p:nvPr/>
          </p:nvSpPr>
          <p:spPr bwMode="auto">
            <a:xfrm>
              <a:off x="-5295" y="3"/>
              <a:ext cx="10596" cy="86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1600 w 43200"/>
                <a:gd name="T3" fmla="*/ 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-1"/>
                    <a:pt x="21600" y="-1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-1"/>
                    <a:pt x="21600" y="-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kumimoji="0" sz="1400" smtClean="0">
                <a:latin typeface="Arial" charset="0"/>
              </a:defRPr>
            </a:lvl2pPr>
          </a:lstStyle>
          <a:p>
            <a:pPr lvl="1">
              <a:defRPr/>
            </a:pPr>
            <a:fld id="{49E7FA7B-D0D1-44C9-B7E8-0B1FA9CA404E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635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 b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200" b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 smtClean="0"/>
            </a:lvl1pPr>
          </a:lstStyle>
          <a:p>
            <a:pPr>
              <a:defRPr/>
            </a:pPr>
            <a:fld id="{49D8D8B1-4270-4B0E-BD74-DCDACE3B6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426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l" rtl="0" fontAlgn="base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l" rtl="0" fontAlgn="base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l" rtl="0" fontAlgn="base">
        <a:lnSpc>
          <a:spcPct val="90000"/>
        </a:lnSpc>
        <a:spcBef>
          <a:spcPct val="2000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jpeg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7200" b="1" smtClean="0">
                <a:solidFill>
                  <a:schemeClr val="tx2"/>
                </a:solidFill>
                <a:latin typeface="Arial" charset="0"/>
              </a:rPr>
              <a:t>Reconstruction</a:t>
            </a:r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7200" b="1" smtClean="0">
                <a:solidFill>
                  <a:schemeClr val="tx2"/>
                </a:solidFill>
                <a:latin typeface="Arial" charset="0"/>
              </a:rPr>
              <a:t>(1865-1877)</a:t>
            </a:r>
            <a:br>
              <a:rPr lang="en-US" sz="7200" b="1" smtClean="0">
                <a:solidFill>
                  <a:schemeClr val="tx2"/>
                </a:solidFill>
                <a:latin typeface="Arial" charset="0"/>
              </a:rPr>
            </a:br>
            <a:endParaRPr lang="en-US" sz="7200" b="1" smtClean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Wade-Davis bill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July 4, 1864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5638800" cy="41910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" charset="0"/>
              </a:rPr>
              <a:t>Passed in response to Lincoln’s “Ten Percent Plan”</a:t>
            </a:r>
          </a:p>
          <a:p>
            <a:pPr eaLnBrk="1" hangingPunct="1"/>
            <a:r>
              <a:rPr lang="en-US" b="1" smtClean="0">
                <a:latin typeface="Arial" charset="0"/>
              </a:rPr>
              <a:t>Introduced by Ohio Senator Benjamin Wade and Maryland representative Henry Davis, both Radical Republicans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057400"/>
            <a:ext cx="2933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6019800" y="1905000"/>
            <a:ext cx="27432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Senator</a:t>
            </a:r>
            <a:br>
              <a:rPr lang="en-US" b="1">
                <a:solidFill>
                  <a:schemeClr val="tx2"/>
                </a:solidFill>
                <a:latin typeface="Arial" charset="0"/>
              </a:rPr>
            </a:br>
            <a:r>
              <a:rPr lang="en-US" b="1">
                <a:solidFill>
                  <a:schemeClr val="tx2"/>
                </a:solidFill>
                <a:latin typeface="Arial" charset="0"/>
              </a:rPr>
              <a:t>Benjamin Wade</a:t>
            </a:r>
            <a:endParaRPr lang="en-US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 dirty="0">
                <a:ea typeface="+mj-ea"/>
              </a:rPr>
              <a:t>Wade-Davis bill</a:t>
            </a:r>
            <a:br>
              <a:rPr lang="en-US" sz="4800" b="1" dirty="0">
                <a:ea typeface="+mj-ea"/>
              </a:rPr>
            </a:br>
            <a:r>
              <a:rPr lang="en-US" sz="4800" b="1" dirty="0">
                <a:ea typeface="+mj-ea"/>
              </a:rPr>
              <a:t>July 4, 1864</a:t>
            </a:r>
            <a:r>
              <a:rPr lang="en-US" dirty="0">
                <a:ea typeface="+mj-ea"/>
              </a:rPr>
              <a:t>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5638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Arial" charset="0"/>
              </a:rPr>
              <a:t>Bill allowed a state to set up a new government and return to the Union when a </a:t>
            </a:r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majority</a:t>
            </a:r>
            <a:r>
              <a:rPr lang="en-US" sz="2800" b="1" dirty="0" smtClean="0">
                <a:latin typeface="Arial" charset="0"/>
              </a:rPr>
              <a:t> of the white citizens took an oath of loyalty to the U.S. Constitution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Arial" charset="0"/>
              </a:rPr>
              <a:t>And agreed to black equality.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Arial" charset="0"/>
              </a:rPr>
              <a:t>Lincoln (favoring the ten percent plan) blocked it with a pocket veto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057400"/>
            <a:ext cx="2874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4270375" cy="1676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b="1" smtClean="0"/>
              <a:t>black codes</a:t>
            </a:r>
            <a:br>
              <a:rPr lang="en-US" sz="4800" b="1" smtClean="0"/>
            </a:br>
            <a:r>
              <a:rPr lang="en-US" sz="4800" b="1" smtClean="0"/>
              <a:t>1865</a:t>
            </a:r>
            <a:endParaRPr lang="en-US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6705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28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Special laws passed by southern state governments immediately after the Civil War.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They were designed to control former slaves, and to subvert the intent of the Thirteenth Amendment.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They outraged Northerners.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28600"/>
            <a:ext cx="3429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Assassination of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Abraham Lincoln (1865)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895600"/>
            <a:ext cx="7699375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>
                <a:latin typeface="+mj-lt"/>
                <a:ea typeface="+mn-ea"/>
              </a:rPr>
              <a:t>What happened?</a:t>
            </a:r>
          </a:p>
          <a:p>
            <a:pPr eaLnBrk="1" hangingPunct="1">
              <a:defRPr/>
            </a:pPr>
            <a:r>
              <a:rPr lang="en-US" b="1" i="1" dirty="0">
                <a:latin typeface="+mj-lt"/>
                <a:ea typeface="+mn-ea"/>
              </a:rPr>
              <a:t>Why was this significant?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Civil Rights Act of 1866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6324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Declared that blacks were citizens of the United States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Denied states the power to restrict African Americans' basic civil rights.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President Johnson vetoed the bill.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Congress overrode his veto</a:t>
            </a:r>
          </a:p>
          <a:p>
            <a:pPr eaLnBrk="1" hangingPunct="1">
              <a:lnSpc>
                <a:spcPct val="80000"/>
              </a:lnSpc>
            </a:pPr>
            <a:endParaRPr lang="en-US" smtClean="0">
              <a:latin typeface="Arial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3050" y="1828800"/>
            <a:ext cx="2520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Fourteenth Amendment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447800"/>
            <a:ext cx="7315200" cy="2895600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charset="0"/>
              </a:rPr>
              <a:t>Provided citizenship to freedmen after the Civil War and guaranteed them, and all Americans, federally protected equal rights under the law. Its provisions were used by Radical Republicans to enact a congressionally controlled Reconstruction policy for the former Confederate states.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57400" y="4648200"/>
            <a:ext cx="60198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80"/>
                </a:solidFill>
                <a:latin typeface="Arial" charset="0"/>
              </a:rPr>
              <a:t>“equal protection</a:t>
            </a:r>
            <a:br>
              <a:rPr lang="en-US" sz="3600" b="1">
                <a:solidFill>
                  <a:srgbClr val="000080"/>
                </a:solidFill>
                <a:latin typeface="Arial" charset="0"/>
              </a:rPr>
            </a:br>
            <a:r>
              <a:rPr lang="en-US" sz="3600" b="1">
                <a:solidFill>
                  <a:srgbClr val="000080"/>
                </a:solidFill>
                <a:latin typeface="Arial" charset="0"/>
              </a:rPr>
              <a:t>  clause”</a:t>
            </a:r>
            <a:endParaRPr lang="en-US" sz="3600">
              <a:solidFill>
                <a:srgbClr val="330099"/>
              </a:solidFill>
              <a:latin typeface="Arial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609600" cy="3636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6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419600"/>
            <a:ext cx="2438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Fifteenth Amendment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4495800" cy="2971800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rgbClr val="000000"/>
                </a:solidFill>
                <a:latin typeface="Arial" charset="0"/>
              </a:rPr>
              <a:t>Forbade all the states to deny the vote to anyone on the account of race, color, or for having been a slave. It was intended to guarantee African Americans the right to vote in the South.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57400" y="4648200"/>
            <a:ext cx="6019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80"/>
                </a:solidFill>
                <a:latin typeface="Arial" charset="0"/>
              </a:rPr>
              <a:t>voting rights</a:t>
            </a:r>
            <a:endParaRPr lang="en-US" sz="3600">
              <a:solidFill>
                <a:srgbClr val="330099"/>
              </a:solidFill>
              <a:latin typeface="Arial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609600" cy="3636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0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828800"/>
            <a:ext cx="2438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Congressional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Reconstruction, 1866-77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153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South had to ratify 13th, 14th and 15th Amendment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Had to accept black citizenship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Had to accept black men voting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Put 20,000 troops in the South (to protect black voting rights)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Confederate officials, officers, soldiers could not vote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Created Freedmen’s Bureau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 smtClean="0"/>
              <a:t>Freedmen’s Bureau</a:t>
            </a:r>
            <a:r>
              <a:rPr lang="en-US" smtClean="0"/>
              <a:t>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781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A federal postwar refugee agency set up to aid former </a:t>
            </a:r>
            <a:r>
              <a:rPr lang="en-US" b="1" dirty="0" smtClean="0">
                <a:latin typeface="Arial" charset="0"/>
              </a:rPr>
              <a:t>slaves</a:t>
            </a:r>
            <a:r>
              <a:rPr lang="en-US" b="1" dirty="0">
                <a:latin typeface="Arial" charset="0"/>
              </a:rPr>
              <a:t>;</a:t>
            </a:r>
            <a:r>
              <a:rPr lang="en-US" b="1" dirty="0" smtClean="0">
                <a:latin typeface="Arial" charset="0"/>
              </a:rPr>
              <a:t> Oliver Howard.</a:t>
            </a:r>
            <a:endParaRPr lang="en-US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It provided them food, clothing, and other necessities as well as helped them find work and set up schools.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President Johnson vetoed the Freedmen's Bureau renewal bill in 1866.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Congress overrode his veto.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5288" y="1600200"/>
            <a:ext cx="23987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smtClean="0"/>
              <a:t>“Redeemers”</a:t>
            </a:r>
            <a:endParaRPr lang="en-US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6705600" cy="41910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latin typeface="Arial" charset="0"/>
              </a:rPr>
              <a:t>Who were they?</a:t>
            </a:r>
          </a:p>
          <a:p>
            <a:pPr eaLnBrk="1" hangingPunct="1"/>
            <a:r>
              <a:rPr lang="en-US" b="1" i="1" dirty="0" smtClean="0">
                <a:latin typeface="Arial" charset="0"/>
              </a:rPr>
              <a:t>Why the name?</a:t>
            </a:r>
          </a:p>
          <a:p>
            <a:pPr eaLnBrk="1" hangingPunct="1"/>
            <a:r>
              <a:rPr lang="en-US" b="1" i="1" dirty="0" smtClean="0">
                <a:latin typeface="Arial" charset="0"/>
              </a:rPr>
              <a:t>What was the “lost cause”?</a:t>
            </a:r>
          </a:p>
          <a:p>
            <a:pPr eaLnBrk="1" hangingPunct="1"/>
            <a:endParaRPr lang="en-US" i="1" dirty="0" smtClean="0">
              <a:latin typeface="Arial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ndrew_johns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28600"/>
            <a:ext cx="187452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061221225103_abraham_lincoln_l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1524000" cy="18840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Abraham Lincoln</a:t>
            </a:r>
            <a:br>
              <a:rPr lang="en-US" sz="3600" b="1" dirty="0" smtClean="0">
                <a:solidFill>
                  <a:srgbClr val="FFC000"/>
                </a:solidFill>
              </a:rPr>
            </a:br>
            <a:r>
              <a:rPr lang="en-US" sz="3600" b="1" dirty="0" smtClean="0">
                <a:solidFill>
                  <a:srgbClr val="FFC000"/>
                </a:solidFill>
              </a:rPr>
              <a:t>and Andrew Johnson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362200"/>
            <a:ext cx="3962400" cy="609600"/>
          </a:xfrm>
        </p:spPr>
        <p:txBody>
          <a:bodyPr/>
          <a:lstStyle/>
          <a:p>
            <a:r>
              <a:rPr lang="en-US" dirty="0"/>
              <a:t>ABRAHAM </a:t>
            </a:r>
            <a:r>
              <a:rPr lang="en-US" dirty="0" smtClean="0"/>
              <a:t>LINCOLN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2362200"/>
            <a:ext cx="4041775" cy="639762"/>
          </a:xfrm>
        </p:spPr>
        <p:txBody>
          <a:bodyPr/>
          <a:lstStyle/>
          <a:p>
            <a:r>
              <a:rPr lang="en-US" dirty="0"/>
              <a:t>ANDREW </a:t>
            </a:r>
            <a:r>
              <a:rPr lang="en-US" dirty="0" smtClean="0"/>
              <a:t>JOHNSON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00050" y="3124200"/>
            <a:ext cx="4114800" cy="3311525"/>
          </a:xfrm>
        </p:spPr>
        <p:txBody>
          <a:bodyPr>
            <a:normAutofit/>
          </a:bodyPr>
          <a:lstStyle/>
          <a:p>
            <a:r>
              <a:rPr lang="en-US" b="1" dirty="0" smtClean="0"/>
              <a:t>President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Republican</a:t>
            </a:r>
          </a:p>
          <a:p>
            <a:r>
              <a:rPr lang="en-US" b="1" dirty="0" smtClean="0"/>
              <a:t>Northerner (Illinois)</a:t>
            </a:r>
          </a:p>
          <a:p>
            <a:r>
              <a:rPr lang="en-US" b="1" dirty="0" smtClean="0"/>
              <a:t>“Preserve the Union” (with or without slavery)</a:t>
            </a:r>
          </a:p>
          <a:p>
            <a:r>
              <a:rPr lang="en-US" b="1" dirty="0" smtClean="0"/>
              <a:t>Signed the Emancipation Proclamation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3373141"/>
            <a:ext cx="4041775" cy="3463925"/>
          </a:xfrm>
        </p:spPr>
        <p:txBody>
          <a:bodyPr>
            <a:normAutofit/>
          </a:bodyPr>
          <a:lstStyle/>
          <a:p>
            <a:r>
              <a:rPr lang="en-US" b="1" dirty="0" smtClean="0"/>
              <a:t>Vice President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Democrat</a:t>
            </a:r>
          </a:p>
          <a:p>
            <a:r>
              <a:rPr lang="en-US" b="1" dirty="0" smtClean="0"/>
              <a:t>Southerner (Tennessee)</a:t>
            </a:r>
          </a:p>
          <a:p>
            <a:r>
              <a:rPr lang="en-US" b="1" dirty="0" smtClean="0"/>
              <a:t>Chosen by Lincoln during 1864 Election to win voters from border states</a:t>
            </a:r>
          </a:p>
          <a:p>
            <a:r>
              <a:rPr lang="en-US" b="1" dirty="0" smtClean="0"/>
              <a:t>Only Southern Senator NOT to leave the Senate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096000" cy="1447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b="1" smtClean="0"/>
              <a:t>Ku Klux Klan</a:t>
            </a:r>
            <a:br>
              <a:rPr lang="en-US" sz="4800" b="1" smtClean="0"/>
            </a:br>
            <a:r>
              <a:rPr lang="en-US" sz="4800" b="1" smtClean="0"/>
              <a:t>1866</a:t>
            </a:r>
            <a:endParaRPr lang="en-US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086600" cy="47244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" charset="0"/>
              </a:rPr>
              <a:t>Southerners who objected to congressional Reconstruction policies founded several secret terrorist societies</a:t>
            </a:r>
          </a:p>
          <a:p>
            <a:pPr eaLnBrk="1" hangingPunct="1"/>
            <a:r>
              <a:rPr lang="en-US" b="1" smtClean="0">
                <a:latin typeface="Arial" charset="0"/>
              </a:rPr>
              <a:t>The KKK was organized in Tennessee in 1866</a:t>
            </a:r>
          </a:p>
          <a:p>
            <a:pPr eaLnBrk="1" hangingPunct="1"/>
            <a:r>
              <a:rPr lang="en-US" b="1" smtClean="0">
                <a:latin typeface="Arial" charset="0"/>
              </a:rPr>
              <a:t>Became a vigilante group dedicated to driving African Americans out of politics by using intimidation and violence.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4050" y="0"/>
            <a:ext cx="2139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80375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b="1" dirty="0">
                <a:ea typeface="+mj-ea"/>
              </a:rPr>
              <a:t>Tenure of Office Act</a:t>
            </a:r>
            <a:br>
              <a:rPr lang="en-US" sz="4800" b="1" dirty="0">
                <a:ea typeface="+mj-ea"/>
              </a:rPr>
            </a:br>
            <a:r>
              <a:rPr lang="en-US" sz="4800" b="1" dirty="0">
                <a:ea typeface="+mj-ea"/>
              </a:rPr>
              <a:t>1867</a:t>
            </a:r>
            <a:r>
              <a:rPr lang="en-US" dirty="0">
                <a:ea typeface="+mj-ea"/>
              </a:rPr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6400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Prohibited the president from removing without Senate approval any official who had been appointed with the consent of the Senate. 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latin typeface="Arial" charset="0"/>
              </a:rPr>
              <a:t>President Johnson challenged the act in 1868 when he dismissed Secretary of War Stanton. For this, the House of Representatives impeached Johnson.</a:t>
            </a:r>
            <a:endParaRPr lang="en-US" sz="2800" b="1" smtClean="0">
              <a:latin typeface="Arial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7825" y="1219200"/>
            <a:ext cx="2416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537325" y="4038600"/>
            <a:ext cx="26066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Arial" charset="0"/>
              </a:rPr>
              <a:t>Edwin Stanton,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Arial" charset="0"/>
              </a:rPr>
              <a:t>Secretary of War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Impeachment of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Andrew Johnson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1867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5334000" cy="42672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" charset="0"/>
              </a:rPr>
              <a:t>Impeachment means to bring charges against a public official for misbehavior in office.</a:t>
            </a:r>
          </a:p>
          <a:p>
            <a:pPr eaLnBrk="1" hangingPunct="1"/>
            <a:r>
              <a:rPr lang="en-US" b="1" smtClean="0">
                <a:latin typeface="Arial" charset="0"/>
              </a:rPr>
              <a:t>The Constitution gives the House the power to impeach; the Senate the power to try.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667000"/>
            <a:ext cx="3657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Impeachment of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Andrew Johnson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1867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5334000" cy="42672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" charset="0"/>
              </a:rPr>
              <a:t>The House impeached President Johnson in 1867 for violating the Tenure of Office Act and other allegations.</a:t>
            </a:r>
          </a:p>
          <a:p>
            <a:pPr eaLnBrk="1" hangingPunct="1"/>
            <a:r>
              <a:rPr lang="en-US" b="1" smtClean="0">
                <a:latin typeface="Arial" charset="0"/>
              </a:rPr>
              <a:t>A Senate trial failed to convict him of the charges.</a:t>
            </a:r>
            <a:r>
              <a:rPr lang="en-US" b="1" smtClean="0"/>
              <a:t>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5908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Election of 1868 and 1872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/>
              <a:t>The most successful Union general, Ulysses S. Grant elected in 1868</a:t>
            </a:r>
          </a:p>
          <a:p>
            <a:pPr eaLnBrk="1" hangingPunct="1"/>
            <a:r>
              <a:rPr lang="en-US" sz="2400" b="1" dirty="0" smtClean="0"/>
              <a:t>He supported protection of the rights of ex-slaves</a:t>
            </a:r>
          </a:p>
          <a:p>
            <a:pPr eaLnBrk="1" hangingPunct="1"/>
            <a:r>
              <a:rPr lang="en-US" sz="2400" b="1" dirty="0" smtClean="0"/>
              <a:t>The former slaves contributed to the Republican victory, many voting for the first time</a:t>
            </a:r>
          </a:p>
        </p:txBody>
      </p:sp>
      <p:pic>
        <p:nvPicPr>
          <p:cNvPr id="38918" name="Picture 6" descr="0427grant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99013" y="1828800"/>
            <a:ext cx="3430587" cy="4267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Depression and Scandals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4038600" cy="4267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Economic depression called the “Panic of 1873”</a:t>
            </a:r>
          </a:p>
          <a:p>
            <a:pPr eaLnBrk="1" hangingPunct="1"/>
            <a:r>
              <a:rPr lang="en-US" sz="2800" b="1" dirty="0" smtClean="0"/>
              <a:t>Government corruption:</a:t>
            </a:r>
          </a:p>
          <a:p>
            <a:pPr eaLnBrk="1" hangingPunct="1"/>
            <a:r>
              <a:rPr lang="en-US" sz="2800" b="1" dirty="0" smtClean="0"/>
              <a:t>The Credit </a:t>
            </a:r>
            <a:r>
              <a:rPr lang="en-US" sz="2800" b="1" dirty="0" err="1" smtClean="0"/>
              <a:t>Mobilier</a:t>
            </a:r>
            <a:r>
              <a:rPr lang="en-US" sz="2800" b="1" dirty="0" smtClean="0"/>
              <a:t> scandal; the Whiskey Ring; the Belknap Scandal</a:t>
            </a:r>
          </a:p>
        </p:txBody>
      </p:sp>
      <p:pic>
        <p:nvPicPr>
          <p:cNvPr id="39942" name="Picture 4" descr="0427grant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99013" y="1828800"/>
            <a:ext cx="3430587" cy="4267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The Election of 1876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772400" cy="4038600"/>
          </a:xfrm>
        </p:spPr>
        <p:txBody>
          <a:bodyPr/>
          <a:lstStyle/>
          <a:p>
            <a:pPr eaLnBrk="1" hangingPunct="1"/>
            <a:r>
              <a:rPr lang="en-US" sz="4000" b="1" smtClean="0"/>
              <a:t>People were tired of:</a:t>
            </a:r>
          </a:p>
          <a:p>
            <a:pPr eaLnBrk="1" hangingPunct="1"/>
            <a:r>
              <a:rPr lang="en-US" sz="4000" b="1" smtClean="0"/>
              <a:t>Hard economic times</a:t>
            </a:r>
          </a:p>
          <a:p>
            <a:pPr eaLnBrk="1" hangingPunct="1"/>
            <a:r>
              <a:rPr lang="en-US" sz="4000" b="1" smtClean="0"/>
              <a:t>The scandals</a:t>
            </a:r>
          </a:p>
          <a:p>
            <a:pPr eaLnBrk="1" hangingPunct="1"/>
            <a:r>
              <a:rPr lang="en-US" sz="4000" b="1" smtClean="0"/>
              <a:t>Keeping federal troops in the South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The Election of 1876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The Republicans nominated Rutherford B. Hayes (Governor of Ohio) as a reform [change] candidate</a:t>
            </a:r>
            <a:endParaRPr lang="en-US" sz="2800" b="1" smtClean="0"/>
          </a:p>
        </p:txBody>
      </p:sp>
      <p:pic>
        <p:nvPicPr>
          <p:cNvPr id="41990" name="Picture 7" descr="rbh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00800" y="838200"/>
            <a:ext cx="2497138" cy="5105400"/>
          </a:xfrm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524000"/>
            <a:ext cx="2262188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The Election of 1876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Democrats nominated Samuel Tilden, who also promised change</a:t>
            </a:r>
          </a:p>
        </p:txBody>
      </p:sp>
      <p:pic>
        <p:nvPicPr>
          <p:cNvPr id="43014" name="Picture 10" descr="Tilden_and_Hendricks_campaign_poster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62600" y="1295400"/>
            <a:ext cx="3581400" cy="4953000"/>
          </a:xfrm>
        </p:spPr>
      </p:pic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429000"/>
            <a:ext cx="1831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Election of 1876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Tilden won the popular vote but fell one short of the 185 electoral votes needed to win</a:t>
            </a:r>
          </a:p>
          <a:p>
            <a:pPr eaLnBrk="1" hangingPunct="1"/>
            <a:r>
              <a:rPr lang="en-US" b="1" dirty="0" smtClean="0"/>
              <a:t>Hayes took 165 electoral votes</a:t>
            </a:r>
            <a:endParaRPr lang="en-US" sz="2800" b="1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44038" name="Picture 9" descr="STilden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1524000"/>
            <a:ext cx="2771775" cy="4267200"/>
          </a:xfrm>
        </p:spPr>
      </p:pic>
      <p:sp>
        <p:nvSpPr>
          <p:cNvPr id="44039" name="Rectangle 10"/>
          <p:cNvSpPr>
            <a:spLocks noChangeArrowheads="1"/>
          </p:cNvSpPr>
          <p:nvPr/>
        </p:nvSpPr>
        <p:spPr bwMode="auto">
          <a:xfrm>
            <a:off x="4953000" y="5867400"/>
            <a:ext cx="2775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+mn-lt"/>
              </a:rPr>
              <a:t>Samuel Tilden 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Democrats vs.</a:t>
            </a:r>
            <a:br>
              <a:rPr lang="en-US" b="1" dirty="0" smtClean="0"/>
            </a:br>
            <a:r>
              <a:rPr lang="en-US" b="1" dirty="0" smtClean="0"/>
              <a:t>Republicans</a:t>
            </a:r>
            <a:br>
              <a:rPr lang="en-US" b="1" dirty="0" smtClean="0"/>
            </a:br>
            <a:r>
              <a:rPr lang="en-US" b="1" dirty="0" smtClean="0"/>
              <a:t>(Then)</a:t>
            </a:r>
            <a:endParaRPr lang="en-US" b="1" dirty="0"/>
          </a:p>
        </p:txBody>
      </p:sp>
      <p:pic>
        <p:nvPicPr>
          <p:cNvPr id="1026" name="Picture 2" descr="http://www.mymobilezen.com/textsiteimages/special/new/DemocratDonkey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2133600" cy="1898904"/>
          </a:xfrm>
          <a:prstGeom prst="rect">
            <a:avLst/>
          </a:prstGeom>
          <a:noFill/>
        </p:spPr>
      </p:pic>
      <p:pic>
        <p:nvPicPr>
          <p:cNvPr id="1028" name="Picture 4" descr="http://www.golfsticker.com/catalog/Republican-eleph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"/>
            <a:ext cx="1438744" cy="1431925"/>
          </a:xfrm>
          <a:prstGeom prst="rect">
            <a:avLst/>
          </a:prstGeom>
          <a:noFill/>
        </p:spPr>
      </p:pic>
      <p:pic>
        <p:nvPicPr>
          <p:cNvPr id="18" name="Content Placeholder 17" descr="Stevens.jp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990600" y="4343400"/>
            <a:ext cx="179596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447800" y="2514600"/>
            <a:ext cx="6105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CHANGE or STAY THE SAME?</a:t>
            </a:r>
            <a:endParaRPr lang="en-US" sz="32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200400"/>
            <a:ext cx="7315200" cy="0"/>
          </a:xfrm>
          <a:prstGeom prst="line">
            <a:avLst/>
          </a:prstGeom>
          <a:ln w="76200">
            <a:headEnd type="stealth"/>
            <a:tailEnd type="stealth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3429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LIBERAL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3429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MODERATE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13204" y="3429000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CONSERVATIVE</a:t>
            </a:r>
            <a:endParaRPr lang="en-US" b="1" dirty="0"/>
          </a:p>
        </p:txBody>
      </p:sp>
      <p:pic>
        <p:nvPicPr>
          <p:cNvPr id="15" name="Picture 14" descr="061221225103_abraham_lincoln_lg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4267200"/>
            <a:ext cx="1752600" cy="21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ndrew_johns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0832" y="4181475"/>
            <a:ext cx="187452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381000" y="38862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RADICAL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6422395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Thaddeus Stevens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924300" y="6433876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Abraham Lincoln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6743700" y="6422395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Andrew Johnson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671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5060" name="Picture 5" descr="DIVI3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33400"/>
            <a:ext cx="49180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Twenty Electoral Votes Were Disputed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772400" cy="4038600"/>
          </a:xfrm>
        </p:spPr>
        <p:txBody>
          <a:bodyPr/>
          <a:lstStyle/>
          <a:p>
            <a:pPr eaLnBrk="1" hangingPunct="1"/>
            <a:r>
              <a:rPr lang="en-US" sz="3600" b="1" smtClean="0"/>
              <a:t>Nineteen votes were from three states that still had Reconstruction governments (South Carolina, Louisiana, and Florida)</a:t>
            </a:r>
          </a:p>
          <a:p>
            <a:pPr eaLnBrk="1" hangingPunct="1"/>
            <a:r>
              <a:rPr lang="en-US" sz="3600" b="1" smtClean="0"/>
              <a:t>Republican officials claimed that racist election rules took black votes away from Hayes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Twenty Electoral Votes Were Disputed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772400" cy="4038600"/>
          </a:xfrm>
        </p:spPr>
        <p:txBody>
          <a:bodyPr/>
          <a:lstStyle/>
          <a:p>
            <a:pPr eaLnBrk="1" hangingPunct="1"/>
            <a:r>
              <a:rPr lang="en-US" sz="3600" b="1" smtClean="0"/>
              <a:t>The two parties submitted two different sets of election returns from these states and each claimed victory.</a:t>
            </a:r>
          </a:p>
          <a:p>
            <a:pPr eaLnBrk="1" hangingPunct="1"/>
            <a:r>
              <a:rPr lang="en-US" sz="3600" b="1" smtClean="0"/>
              <a:t>The other disputed vote was from Oregon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8132" name="Picture 3" descr="NatlGame5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762000"/>
            <a:ext cx="5486400" cy="547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When an election is contested…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772400" cy="4038600"/>
          </a:xfrm>
        </p:spPr>
        <p:txBody>
          <a:bodyPr/>
          <a:lstStyle/>
          <a:p>
            <a:pPr eaLnBrk="1" hangingPunct="1"/>
            <a:r>
              <a:rPr lang="en-US" b="1" smtClean="0"/>
              <a:t>It first goes to the Congress to decide</a:t>
            </a:r>
          </a:p>
          <a:p>
            <a:pPr eaLnBrk="1" hangingPunct="1"/>
            <a:r>
              <a:rPr lang="en-US" b="1" smtClean="0"/>
              <a:t>In this case, the Congress split along party lines and couldn’t decide, so…</a:t>
            </a:r>
          </a:p>
          <a:p>
            <a:pPr eaLnBrk="1" hangingPunct="1"/>
            <a:r>
              <a:rPr lang="en-US" b="1" smtClean="0"/>
              <a:t>They set up a fifteen-member commission made up of ten Congressmen and five U.S. Supreme Court justices.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0180" name="Picture 2" descr="ElectoralCommission12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33400"/>
            <a:ext cx="8077200" cy="57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The Commission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6400800" cy="4572000"/>
          </a:xfrm>
        </p:spPr>
        <p:txBody>
          <a:bodyPr/>
          <a:lstStyle/>
          <a:p>
            <a:pPr eaLnBrk="1" hangingPunct="1"/>
            <a:r>
              <a:rPr lang="en-US" b="1" dirty="0" smtClean="0"/>
              <a:t>Voted along party lines</a:t>
            </a:r>
          </a:p>
          <a:p>
            <a:pPr eaLnBrk="1" hangingPunct="1"/>
            <a:r>
              <a:rPr lang="en-US" b="1" dirty="0" smtClean="0"/>
              <a:t>Eight of them were Republicans</a:t>
            </a:r>
          </a:p>
          <a:p>
            <a:pPr eaLnBrk="1" hangingPunct="1"/>
            <a:r>
              <a:rPr lang="en-US" b="1" dirty="0" smtClean="0"/>
              <a:t>Seven of them were Democrats</a:t>
            </a:r>
          </a:p>
          <a:p>
            <a:pPr eaLnBrk="1" hangingPunct="1"/>
            <a:r>
              <a:rPr lang="en-US" b="1" dirty="0" smtClean="0"/>
              <a:t>They awarded the 20 disputed votes to Rutherford B. Hayes (the Republican), which gave him a 185-184 victory and the presidency</a:t>
            </a:r>
          </a:p>
        </p:txBody>
      </p:sp>
      <p:pic>
        <p:nvPicPr>
          <p:cNvPr id="51206" name="Picture 4" descr="imag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063" y="0"/>
            <a:ext cx="2420937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+mn-lt"/>
              </a:rPr>
              <a:t>Southerners are furious and threaten to disrupt the inauguration…</a:t>
            </a:r>
            <a:endParaRPr lang="en-US" dirty="0" smtClean="0">
              <a:latin typeface="+mn-lt"/>
            </a:endParaRPr>
          </a:p>
        </p:txBody>
      </p:sp>
      <p:pic>
        <p:nvPicPr>
          <p:cNvPr id="52229" name="Picture 6" descr="CompromiseIndeed12w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66863" y="1828800"/>
            <a:ext cx="6010275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3252" name="Picture 2" descr="MacGregor 1109  Recou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3" y="984250"/>
            <a:ext cx="6351587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4276" name="Picture 2" descr="MacGregor 1214  Suprem000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3" y="1047750"/>
            <a:ext cx="6351587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Democrats vs.</a:t>
            </a:r>
            <a:br>
              <a:rPr lang="en-US" b="1" dirty="0" smtClean="0"/>
            </a:br>
            <a:r>
              <a:rPr lang="en-US" b="1" dirty="0" smtClean="0"/>
              <a:t>Republicans</a:t>
            </a:r>
            <a:br>
              <a:rPr lang="en-US" b="1" dirty="0" smtClean="0"/>
            </a:br>
            <a:r>
              <a:rPr lang="en-US" b="1" dirty="0" smtClean="0"/>
              <a:t>(Then)</a:t>
            </a:r>
            <a:endParaRPr lang="en-US" b="1" dirty="0"/>
          </a:p>
        </p:txBody>
      </p:sp>
      <p:pic>
        <p:nvPicPr>
          <p:cNvPr id="1026" name="Picture 2" descr="http://www.mymobilezen.com/textsiteimages/special/new/DemocratDonkey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2133600" cy="1898904"/>
          </a:xfrm>
          <a:prstGeom prst="rect">
            <a:avLst/>
          </a:prstGeom>
          <a:noFill/>
        </p:spPr>
      </p:pic>
      <p:pic>
        <p:nvPicPr>
          <p:cNvPr id="1028" name="Picture 4" descr="http://www.golfsticker.com/catalog/Republican-eleph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"/>
            <a:ext cx="1438744" cy="1431925"/>
          </a:xfrm>
          <a:prstGeom prst="rect">
            <a:avLst/>
          </a:prstGeom>
          <a:noFill/>
        </p:spPr>
      </p:pic>
      <p:pic>
        <p:nvPicPr>
          <p:cNvPr id="20" name="Picture 1" descr="DemocratRacis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438400"/>
            <a:ext cx="52197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523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n-lt"/>
              </a:rPr>
              <a:t>Sammy Tilden—“Boo-</a:t>
            </a:r>
            <a:r>
              <a:rPr lang="en-US" sz="3200" dirty="0" err="1" smtClean="0">
                <a:latin typeface="+mn-lt"/>
              </a:rPr>
              <a:t>Hoo</a:t>
            </a:r>
            <a:r>
              <a:rPr lang="en-US" sz="3200" dirty="0" smtClean="0">
                <a:latin typeface="+mn-lt"/>
              </a:rPr>
              <a:t>!  </a:t>
            </a:r>
            <a:r>
              <a:rPr lang="en-US" sz="3200" dirty="0" err="1" smtClean="0">
                <a:latin typeface="+mn-lt"/>
              </a:rPr>
              <a:t>Ruthy</a:t>
            </a:r>
            <a:r>
              <a:rPr lang="en-US" sz="3200" dirty="0" smtClean="0">
                <a:latin typeface="+mn-lt"/>
              </a:rPr>
              <a:t> Hayes’s got my presidency and won’t give it to me.”</a:t>
            </a:r>
            <a:endParaRPr lang="en-US" dirty="0" smtClean="0">
              <a:latin typeface="+mn-lt"/>
            </a:endParaRPr>
          </a:p>
        </p:txBody>
      </p:sp>
      <p:pic>
        <p:nvPicPr>
          <p:cNvPr id="55301" name="Picture 5" descr="tildencryi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84450" y="1828800"/>
            <a:ext cx="3973513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The Compromise of 1877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772400" cy="4038600"/>
          </a:xfrm>
        </p:spPr>
        <p:txBody>
          <a:bodyPr/>
          <a:lstStyle/>
          <a:p>
            <a:pPr eaLnBrk="1" hangingPunct="1"/>
            <a:r>
              <a:rPr lang="en-US" b="1" smtClean="0"/>
              <a:t>In exchange for a peaceful inauguration of Hayes…</a:t>
            </a:r>
          </a:p>
          <a:p>
            <a:pPr eaLnBrk="1" hangingPunct="1"/>
            <a:r>
              <a:rPr lang="en-US" b="1" smtClean="0"/>
              <a:t>Republicans agree to remove all federal troops from the southern states</a:t>
            </a:r>
          </a:p>
          <a:p>
            <a:pPr eaLnBrk="1" hangingPunct="1"/>
            <a:r>
              <a:rPr lang="en-US" b="1" smtClean="0"/>
              <a:t>This officially ends Reconstruction</a:t>
            </a:r>
          </a:p>
          <a:p>
            <a:pPr eaLnBrk="1" hangingPunct="1"/>
            <a:r>
              <a:rPr lang="en-US" b="1" smtClean="0"/>
              <a:t>And leaves freed African-Americans without federal protection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contract labor system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876800" cy="40386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latin typeface="Arial" charset="0"/>
              </a:rPr>
              <a:t>What’s going on with African-Americans and their former masters?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smtClean="0"/>
              <a:t>sharecropping</a:t>
            </a:r>
            <a:endParaRPr lang="en-US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6705600" cy="41910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latin typeface="Arial" charset="0"/>
              </a:rPr>
              <a:t>What was this system?</a:t>
            </a:r>
          </a:p>
          <a:p>
            <a:pPr eaLnBrk="1" hangingPunct="1"/>
            <a:r>
              <a:rPr lang="en-US" b="1" i="1" dirty="0" smtClean="0">
                <a:latin typeface="Arial" charset="0"/>
              </a:rPr>
              <a:t>How did it work?</a:t>
            </a:r>
          </a:p>
          <a:p>
            <a:pPr eaLnBrk="1" hangingPunct="1"/>
            <a:r>
              <a:rPr lang="en-US" b="1" i="1" dirty="0" smtClean="0">
                <a:latin typeface="Arial" charset="0"/>
              </a:rPr>
              <a:t>How did it change (or not) the social structure of the South?</a:t>
            </a:r>
          </a:p>
          <a:p>
            <a:pPr eaLnBrk="1" hangingPunct="1"/>
            <a:r>
              <a:rPr lang="en-US" b="1" i="1" dirty="0" smtClean="0">
                <a:latin typeface="Arial" charset="0"/>
              </a:rPr>
              <a:t>What was the impact on African-Americans?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smtClean="0"/>
              <a:t>Reconstruction:</a:t>
            </a:r>
            <a:br>
              <a:rPr lang="en-US" b="1" smtClean="0"/>
            </a:br>
            <a:r>
              <a:rPr lang="en-US" b="1" smtClean="0"/>
              <a:t>Success or Failure?</a:t>
            </a:r>
            <a:endParaRPr lang="en-US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763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Some historians say the Civil War and Reconstruction really do constitute a “new birth of freedom” that Lincoln talked about at Gettysburg.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Some historians say it was a miserable failure.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Was Reconstruction a second American Revolution?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Constitutionally?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Politically?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Economically?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latin typeface="Arial" charset="0"/>
              </a:rPr>
              <a:t>Socially?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0"/>
            <a:ext cx="3978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smtClean="0"/>
              <a:t>Radical Republicans</a:t>
            </a:r>
            <a:endParaRPr lang="en-US" smtClean="0"/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153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Republican members of Congress dissatisfied with policies of Lincoln and Johnson after the war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Strong abolitionists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Believed in punitive Reconstruction terms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Thaddeus Stevens in the House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Arial" charset="0"/>
              </a:rPr>
              <a:t>Charles Sumner and Benjamin Wade in the Senate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Arial" charset="0"/>
            </a:endParaRPr>
          </a:p>
        </p:txBody>
      </p:sp>
      <p:pic>
        <p:nvPicPr>
          <p:cNvPr id="21508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Congressional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Reconstruction, 1866-77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200400" cy="4191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" charset="0"/>
              </a:rPr>
              <a:t>Led by Radical Republicans</a:t>
            </a:r>
          </a:p>
          <a:p>
            <a:pPr eaLnBrk="1" hangingPunct="1"/>
            <a:r>
              <a:rPr lang="en-US" b="1" dirty="0" smtClean="0">
                <a:latin typeface="Arial" charset="0"/>
              </a:rPr>
              <a:t>Thaddeus Stevens and Charles Sumner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981200"/>
            <a:ext cx="29162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9988" y="1981200"/>
            <a:ext cx="28940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429000" y="6035675"/>
            <a:ext cx="24384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Thaddeus Stevens</a:t>
            </a:r>
            <a:endParaRPr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477000" y="6035675"/>
            <a:ext cx="24384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Charles Sumner</a:t>
            </a:r>
            <a:endParaRPr lang="en-US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Ten Percent Plan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April-December, 1865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581400" cy="3962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Lincoln’s Reconstruction plan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Aka “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Presidential Reconstruction</a:t>
            </a:r>
            <a:r>
              <a:rPr lang="en-US" dirty="0" smtClean="0">
                <a:latin typeface="Arial" charset="0"/>
              </a:rPr>
              <a:t>”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057400"/>
            <a:ext cx="3344863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00863" y="3276600"/>
            <a:ext cx="22431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 b="1">
                <a:ea typeface="+mj-ea"/>
              </a:rPr>
              <a:t>Ten Percent Plan</a:t>
            </a:r>
            <a:br>
              <a:rPr lang="en-US" sz="4800" b="1">
                <a:ea typeface="+mj-ea"/>
              </a:rPr>
            </a:br>
            <a:r>
              <a:rPr lang="en-US" sz="4800" b="1">
                <a:ea typeface="+mj-ea"/>
              </a:rPr>
              <a:t>April-December, 1865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153400" cy="3886200"/>
          </a:xfrm>
        </p:spPr>
        <p:txBody>
          <a:bodyPr/>
          <a:lstStyle/>
          <a:p>
            <a:pPr algn="ctr" eaLnBrk="1" hangingPunct="1">
              <a:buFont typeface="Wingdings" charset="2"/>
              <a:buNone/>
            </a:pPr>
            <a:r>
              <a:rPr lang="en-US" smtClean="0">
                <a:latin typeface="Arial" charset="0"/>
              </a:rPr>
              <a:t>South had to:</a:t>
            </a:r>
          </a:p>
          <a:p>
            <a:pPr eaLnBrk="1" hangingPunct="1"/>
            <a:r>
              <a:rPr lang="en-US" smtClean="0">
                <a:latin typeface="Arial" charset="0"/>
              </a:rPr>
              <a:t>Renounce secession</a:t>
            </a:r>
          </a:p>
          <a:p>
            <a:pPr eaLnBrk="1" hangingPunct="1"/>
            <a:r>
              <a:rPr lang="en-US" smtClean="0">
                <a:latin typeface="Arial" charset="0"/>
              </a:rPr>
              <a:t>Ratify the 13th Amendment</a:t>
            </a:r>
          </a:p>
          <a:p>
            <a:pPr eaLnBrk="1" hangingPunct="1"/>
            <a:r>
              <a:rPr lang="en-US" smtClean="0">
                <a:latin typeface="Arial" charset="0"/>
              </a:rPr>
              <a:t>10% of voters from 1860 must swear allegiance to Union</a:t>
            </a:r>
          </a:p>
          <a:p>
            <a:pPr eaLnBrk="1" hangingPunct="1"/>
            <a:r>
              <a:rPr lang="en-US" smtClean="0">
                <a:latin typeface="Arial" charset="0"/>
              </a:rPr>
              <a:t>Confederate officers, officials, wealthy must make special request for pardon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15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Thirteenth Amendment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6705600" cy="2819400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This Amendment freed all the slaves. Ironically, by negating the Three-fifths Clause in the Constitution, it had the effect of increasing the representation of the Southern states in Congress. Congressional Republicans balked at this. 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609600" cy="3636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Arial Black" charset="0"/>
              </a:rPr>
              <a:t>5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886200"/>
            <a:ext cx="2438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rientation">
  <a:themeElements>
    <a:clrScheme name="Employee Orientation 1">
      <a:dk1>
        <a:srgbClr val="000000"/>
      </a:dk1>
      <a:lt1>
        <a:srgbClr val="0099CC"/>
      </a:lt1>
      <a:dk2>
        <a:srgbClr val="FFFFFF"/>
      </a:dk2>
      <a:lt2>
        <a:srgbClr val="868686"/>
      </a:lt2>
      <a:accent1>
        <a:srgbClr val="00FFCC"/>
      </a:accent1>
      <a:accent2>
        <a:srgbClr val="969696"/>
      </a:accent2>
      <a:accent3>
        <a:srgbClr val="AACAE2"/>
      </a:accent3>
      <a:accent4>
        <a:srgbClr val="000000"/>
      </a:accent4>
      <a:accent5>
        <a:srgbClr val="AAFFE2"/>
      </a:accent5>
      <a:accent6>
        <a:srgbClr val="878787"/>
      </a:accent6>
      <a:hlink>
        <a:srgbClr val="00FFCC"/>
      </a:hlink>
      <a:folHlink>
        <a:srgbClr val="99CCFF"/>
      </a:folHlink>
    </a:clrScheme>
    <a:fontScheme name="Employee Ori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mployee Orientation 1">
        <a:dk1>
          <a:srgbClr val="000000"/>
        </a:dk1>
        <a:lt1>
          <a:srgbClr val="0099CC"/>
        </a:lt1>
        <a:dk2>
          <a:srgbClr val="FFFFFF"/>
        </a:dk2>
        <a:lt2>
          <a:srgbClr val="868686"/>
        </a:lt2>
        <a:accent1>
          <a:srgbClr val="00FFCC"/>
        </a:accent1>
        <a:accent2>
          <a:srgbClr val="969696"/>
        </a:accent2>
        <a:accent3>
          <a:srgbClr val="AACAE2"/>
        </a:accent3>
        <a:accent4>
          <a:srgbClr val="000000"/>
        </a:accent4>
        <a:accent5>
          <a:srgbClr val="AAFFE2"/>
        </a:accent5>
        <a:accent6>
          <a:srgbClr val="878787"/>
        </a:accent6>
        <a:hlink>
          <a:srgbClr val="00FF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loyee Orientatio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loyee Orientation 3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969696"/>
        </a:accent1>
        <a:accent2>
          <a:srgbClr val="000000"/>
        </a:accent2>
        <a:accent3>
          <a:srgbClr val="FFFFFF"/>
        </a:accent3>
        <a:accent4>
          <a:srgbClr val="505050"/>
        </a:accent4>
        <a:accent5>
          <a:srgbClr val="C9C9C9"/>
        </a:accent5>
        <a:accent6>
          <a:srgbClr val="000000"/>
        </a:accent6>
        <a:hlink>
          <a:srgbClr val="7777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are">
  <a:themeElements>
    <a:clrScheme name="Glare 1">
      <a:dk1>
        <a:srgbClr val="000000"/>
      </a:dk1>
      <a:lt1>
        <a:srgbClr val="FEB446"/>
      </a:lt1>
      <a:dk2>
        <a:srgbClr val="000000"/>
      </a:dk2>
      <a:lt2>
        <a:srgbClr val="786950"/>
      </a:lt2>
      <a:accent1>
        <a:srgbClr val="727DE0"/>
      </a:accent1>
      <a:accent2>
        <a:srgbClr val="D54F41"/>
      </a:accent2>
      <a:accent3>
        <a:srgbClr val="FED6B0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Glar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Glare 1">
        <a:dk1>
          <a:srgbClr val="000000"/>
        </a:dk1>
        <a:lt1>
          <a:srgbClr val="FEB446"/>
        </a:lt1>
        <a:dk2>
          <a:srgbClr val="0000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ED6B0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8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004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CC66"/>
    </a:lt1>
    <a:dk2>
      <a:srgbClr val="000000"/>
    </a:dk2>
    <a:lt2>
      <a:srgbClr val="E6E6E6"/>
    </a:lt2>
    <a:accent1>
      <a:srgbClr val="00FFCC"/>
    </a:accent1>
    <a:accent2>
      <a:srgbClr val="969696"/>
    </a:accent2>
    <a:accent3>
      <a:srgbClr val="FFE2B8"/>
    </a:accent3>
    <a:accent4>
      <a:srgbClr val="000000"/>
    </a:accent4>
    <a:accent5>
      <a:srgbClr val="AAFFE2"/>
    </a:accent5>
    <a:accent6>
      <a:srgbClr val="878787"/>
    </a:accent6>
    <a:hlink>
      <a:srgbClr val="00FFCC"/>
    </a:hlink>
    <a:folHlink>
      <a:srgbClr val="E6E6E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CC66"/>
    </a:lt1>
    <a:dk2>
      <a:srgbClr val="000000"/>
    </a:dk2>
    <a:lt2>
      <a:srgbClr val="E6E6E6"/>
    </a:lt2>
    <a:accent1>
      <a:srgbClr val="00FFCC"/>
    </a:accent1>
    <a:accent2>
      <a:srgbClr val="969696"/>
    </a:accent2>
    <a:accent3>
      <a:srgbClr val="FFE2B8"/>
    </a:accent3>
    <a:accent4>
      <a:srgbClr val="000000"/>
    </a:accent4>
    <a:accent5>
      <a:srgbClr val="AAFFE2"/>
    </a:accent5>
    <a:accent6>
      <a:srgbClr val="878787"/>
    </a:accent6>
    <a:hlink>
      <a:srgbClr val="00FFCC"/>
    </a:hlink>
    <a:folHlink>
      <a:srgbClr val="E6E6E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66666"/>
    </a:dk2>
    <a:lt2>
      <a:srgbClr val="FFCC66"/>
    </a:lt2>
    <a:accent1>
      <a:srgbClr val="004080"/>
    </a:accent1>
    <a:accent2>
      <a:srgbClr val="FFFF00"/>
    </a:accent2>
    <a:accent3>
      <a:srgbClr val="B8B8B8"/>
    </a:accent3>
    <a:accent4>
      <a:srgbClr val="DADADA"/>
    </a:accent4>
    <a:accent5>
      <a:srgbClr val="AAAFC0"/>
    </a:accent5>
    <a:accent6>
      <a:srgbClr val="E7E700"/>
    </a:accent6>
    <a:hlink>
      <a:srgbClr val="FF0033"/>
    </a:hlink>
    <a:folHlink>
      <a:srgbClr val="00408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CC66"/>
    </a:lt1>
    <a:dk2>
      <a:srgbClr val="000000"/>
    </a:dk2>
    <a:lt2>
      <a:srgbClr val="E6E6E6"/>
    </a:lt2>
    <a:accent1>
      <a:srgbClr val="00FFCC"/>
    </a:accent1>
    <a:accent2>
      <a:srgbClr val="969696"/>
    </a:accent2>
    <a:accent3>
      <a:srgbClr val="FFE2B8"/>
    </a:accent3>
    <a:accent4>
      <a:srgbClr val="000000"/>
    </a:accent4>
    <a:accent5>
      <a:srgbClr val="AAFFE2"/>
    </a:accent5>
    <a:accent6>
      <a:srgbClr val="878787"/>
    </a:accent6>
    <a:hlink>
      <a:srgbClr val="00FFCC"/>
    </a:hlink>
    <a:folHlink>
      <a:srgbClr val="E6E6E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4080"/>
    </a:dk2>
    <a:lt2>
      <a:srgbClr val="FFCC66"/>
    </a:lt2>
    <a:accent1>
      <a:srgbClr val="00CCFF"/>
    </a:accent1>
    <a:accent2>
      <a:srgbClr val="FFFF00"/>
    </a:accent2>
    <a:accent3>
      <a:srgbClr val="AAAFC0"/>
    </a:accent3>
    <a:accent4>
      <a:srgbClr val="DADADA"/>
    </a:accent4>
    <a:accent5>
      <a:srgbClr val="AAE2FF"/>
    </a:accent5>
    <a:accent6>
      <a:srgbClr val="E7E700"/>
    </a:accent6>
    <a:hlink>
      <a:srgbClr val="FF0033"/>
    </a:hlink>
    <a:folHlink>
      <a:srgbClr val="B3B3B3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66666"/>
    </a:dk2>
    <a:lt2>
      <a:srgbClr val="FFCC66"/>
    </a:lt2>
    <a:accent1>
      <a:srgbClr val="004080"/>
    </a:accent1>
    <a:accent2>
      <a:srgbClr val="FFFF00"/>
    </a:accent2>
    <a:accent3>
      <a:srgbClr val="B8B8B8"/>
    </a:accent3>
    <a:accent4>
      <a:srgbClr val="DADADA"/>
    </a:accent4>
    <a:accent5>
      <a:srgbClr val="AAAFC0"/>
    </a:accent5>
    <a:accent6>
      <a:srgbClr val="E7E700"/>
    </a:accent6>
    <a:hlink>
      <a:srgbClr val="FF0033"/>
    </a:hlink>
    <a:folHlink>
      <a:srgbClr val="004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X:Templates:Presentations:Content:Employee Orientation</Template>
  <TotalTime>1919</TotalTime>
  <Words>1260</Words>
  <Application>Microsoft Office PowerPoint</Application>
  <PresentationFormat>On-screen Show (4:3)</PresentationFormat>
  <Paragraphs>193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ＭＳ Ｐゴシック</vt:lpstr>
      <vt:lpstr>Arial</vt:lpstr>
      <vt:lpstr>Arial Black</vt:lpstr>
      <vt:lpstr>Times New Roman</vt:lpstr>
      <vt:lpstr>Wingdings</vt:lpstr>
      <vt:lpstr>Employee Orientation</vt:lpstr>
      <vt:lpstr>Training</vt:lpstr>
      <vt:lpstr>Glare</vt:lpstr>
      <vt:lpstr>PowerPoint Presentation</vt:lpstr>
      <vt:lpstr>Abraham Lincoln and Andrew Johnson</vt:lpstr>
      <vt:lpstr>Democrats vs. Republicans (Then)</vt:lpstr>
      <vt:lpstr>Democrats vs. Republicans (Then)</vt:lpstr>
      <vt:lpstr>Radical Republicans</vt:lpstr>
      <vt:lpstr>Congressional Reconstruction, 1866-77 </vt:lpstr>
      <vt:lpstr>Ten Percent Plan April-December, 1865 </vt:lpstr>
      <vt:lpstr>Ten Percent Plan April-December, 1865 </vt:lpstr>
      <vt:lpstr>Thirteenth Amendment</vt:lpstr>
      <vt:lpstr>Wade-Davis bill July 4, 1864 </vt:lpstr>
      <vt:lpstr>Wade-Davis bill July 4, 1864 </vt:lpstr>
      <vt:lpstr>black codes 1865</vt:lpstr>
      <vt:lpstr>Assassination of Abraham Lincoln (1865) </vt:lpstr>
      <vt:lpstr>Civil Rights Act of 1866 </vt:lpstr>
      <vt:lpstr>Fourteenth Amendment</vt:lpstr>
      <vt:lpstr>Fifteenth Amendment</vt:lpstr>
      <vt:lpstr>Congressional Reconstruction, 1866-77 </vt:lpstr>
      <vt:lpstr>Freedmen’s Bureau </vt:lpstr>
      <vt:lpstr>“Redeemers”</vt:lpstr>
      <vt:lpstr>Ku Klux Klan 1866</vt:lpstr>
      <vt:lpstr>Tenure of Office Act 1867 </vt:lpstr>
      <vt:lpstr>Impeachment of Andrew Johnson 1867 </vt:lpstr>
      <vt:lpstr>Impeachment of Andrew Johnson 1867 </vt:lpstr>
      <vt:lpstr>Election of 1868 and 1872</vt:lpstr>
      <vt:lpstr>Depression and Scandals</vt:lpstr>
      <vt:lpstr>The Election of 1876</vt:lpstr>
      <vt:lpstr>The Election of 1876</vt:lpstr>
      <vt:lpstr>The Election of 1876</vt:lpstr>
      <vt:lpstr>The Election of 1876</vt:lpstr>
      <vt:lpstr>PowerPoint Presentation</vt:lpstr>
      <vt:lpstr>Twenty Electoral Votes Were Disputed</vt:lpstr>
      <vt:lpstr>Twenty Electoral Votes Were Disputed</vt:lpstr>
      <vt:lpstr>PowerPoint Presentation</vt:lpstr>
      <vt:lpstr>When an election is contested…</vt:lpstr>
      <vt:lpstr>PowerPoint Presentation</vt:lpstr>
      <vt:lpstr>The Commission</vt:lpstr>
      <vt:lpstr>Southerners are furious and threaten to disrupt the inauguration…</vt:lpstr>
      <vt:lpstr>PowerPoint Presentation</vt:lpstr>
      <vt:lpstr>PowerPoint Presentation</vt:lpstr>
      <vt:lpstr>Sammy Tilden—“Boo-Hoo!  Ruthy Hayes’s got my presidency and won’t give it to me.”</vt:lpstr>
      <vt:lpstr>The Compromise of 1877</vt:lpstr>
      <vt:lpstr>contract labor system </vt:lpstr>
      <vt:lpstr>sharecropping</vt:lpstr>
      <vt:lpstr>Reconstruction: Success or Failure?</vt:lpstr>
      <vt:lpstr>PowerPoint Presentation</vt:lpstr>
    </vt:vector>
  </TitlesOfParts>
  <Company>ɧ退ɣ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and Sedition Acts</dc:title>
  <dc:creator>Charles Vávra</dc:creator>
  <cp:lastModifiedBy>Matthew Cirbo</cp:lastModifiedBy>
  <cp:revision>249</cp:revision>
  <cp:lastPrinted>1904-01-01T00:00:00Z</cp:lastPrinted>
  <dcterms:created xsi:type="dcterms:W3CDTF">2010-01-20T04:23:09Z</dcterms:created>
  <dcterms:modified xsi:type="dcterms:W3CDTF">2015-01-09T17:02:03Z</dcterms:modified>
</cp:coreProperties>
</file>